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ppt/notesSlides/notesSlide4.xml" ContentType="application/vnd.openxmlformats-officedocument.presentationml.notesSlide+xml"/>
  <Override PartName="/ppt/ink/ink2.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sldIdLst>
    <p:sldId id="256" r:id="rId2"/>
    <p:sldId id="308" r:id="rId3"/>
    <p:sldId id="309" r:id="rId4"/>
    <p:sldId id="311" r:id="rId5"/>
    <p:sldId id="390" r:id="rId6"/>
    <p:sldId id="402" r:id="rId7"/>
    <p:sldId id="403" r:id="rId8"/>
    <p:sldId id="404" r:id="rId9"/>
    <p:sldId id="405" r:id="rId10"/>
    <p:sldId id="406" r:id="rId11"/>
    <p:sldId id="407" r:id="rId12"/>
    <p:sldId id="371" r:id="rId13"/>
    <p:sldId id="372" r:id="rId14"/>
    <p:sldId id="373" r:id="rId15"/>
    <p:sldId id="395" r:id="rId16"/>
    <p:sldId id="392" r:id="rId17"/>
    <p:sldId id="310" r:id="rId18"/>
    <p:sldId id="314" r:id="rId19"/>
    <p:sldId id="375" r:id="rId20"/>
    <p:sldId id="393" r:id="rId21"/>
    <p:sldId id="394" r:id="rId22"/>
    <p:sldId id="388" r:id="rId23"/>
    <p:sldId id="391" r:id="rId24"/>
    <p:sldId id="362" r:id="rId25"/>
    <p:sldId id="365" r:id="rId26"/>
    <p:sldId id="368" r:id="rId27"/>
    <p:sldId id="369" r:id="rId28"/>
    <p:sldId id="396" r:id="rId29"/>
    <p:sldId id="408" r:id="rId30"/>
    <p:sldId id="409" r:id="rId31"/>
    <p:sldId id="410" r:id="rId32"/>
    <p:sldId id="411" r:id="rId33"/>
    <p:sldId id="367" r:id="rId34"/>
    <p:sldId id="366" r:id="rId35"/>
    <p:sldId id="364" r:id="rId36"/>
    <p:sldId id="313" r:id="rId37"/>
    <p:sldId id="398" r:id="rId38"/>
    <p:sldId id="312" r:id="rId39"/>
    <p:sldId id="315" r:id="rId40"/>
    <p:sldId id="412" r:id="rId41"/>
    <p:sldId id="318" r:id="rId42"/>
    <p:sldId id="370" r:id="rId43"/>
    <p:sldId id="377" r:id="rId44"/>
    <p:sldId id="363" r:id="rId45"/>
    <p:sldId id="376" r:id="rId46"/>
    <p:sldId id="387" r:id="rId47"/>
    <p:sldId id="319" r:id="rId48"/>
    <p:sldId id="399" r:id="rId49"/>
    <p:sldId id="321" r:id="rId50"/>
    <p:sldId id="356" r:id="rId51"/>
    <p:sldId id="401" r:id="rId52"/>
    <p:sldId id="400"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19:32:55.026"/>
    </inkml:context>
    <inkml:brush xml:id="br0">
      <inkml:brushProperty name="width" value="0.05" units="cm"/>
      <inkml:brushProperty name="height" value="0.05" units="cm"/>
      <inkml:brushProperty name="color" value="#AB008B"/>
      <inkml:brushProperty name="ignorePressure" value="1"/>
    </inkml:brush>
  </inkml:definitions>
  <inkml:trace contextRef="#ctx0" brushRef="#br0">0 6276,'6'-5,"0"0,0 1,1 0,-1 0,1 0,0 1,0 0,0 1,0-1,5 0,16-6,342-117,249-90,-357 114,81-54,-232 98,-2-6,-2-4,-4-5,-3-4,-4-5,-3-4,-4-3,15-27,-23 21,-5-4,8-20,-50 66,-3-1,-3-1,-1-1,-4-2,5-22,117-442,10 62,-87 288,60-102,97-127,-68 128,-16 8,98-169,-154 299,5 4,6 4,103-102,-55 81,7 6,131-91,-224 189,3 2,39-18,-63 40,1 2,0 2,2 1,-1 2,11 0,167-34,-160 36</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19:35:57.196"/>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1214,'33'-1,"1"-2,-1-1,0-2,9-3,126-40,-30 1,56-29,-144 54,-2-2,0-2,-2-2,-1-2,19-19,-32 20,-1-2,-3-1,22-31,-17 21,1 3,16-15,18-4,2 2,3 3,2 4,3 3,81-37,-83 49,1 3,1 3,49-10,-65 24,-1 3,2 3,-1 2,1 3,3 3,67 5,-106-2</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20:50:03.466"/>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1214,'33'-1,"1"-2,-1-1,0-2,9-3,126-40,-30 1,56-29,-144 54,-2-2,0-2,-2-2,-1-2,19-19,-32 20,-1-2,-3-1,22-31,-17 21,1 3,16-15,18-4,2 2,3 3,2 4,3 3,81-37,-83 49,1 3,1 3,49-10,-65 24,-1 3,2 3,-1 2,1 3,3 3,67 5,-106-2</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14T23:49:48.671"/>
    </inkml:context>
    <inkml:brush xml:id="br0">
      <inkml:brushProperty name="width" value="0.05" units="cm"/>
      <inkml:brushProperty name="height" value="0.05" units="cm"/>
      <inkml:brushProperty name="color" value="#AB008B"/>
      <inkml:brushProperty name="ignorePressure" value="1"/>
    </inkml:brush>
  </inkml:definitions>
  <inkml:trace contextRef="#ctx0" brushRef="#br0">1 1,'0'5,"1"0,1 0,-1 0,1 0,0 0,0 0,0 0,1-1,0 1,0-1,8 16,7 16,3 0,1-2,1-1,18 18,115 120,-96-108,214 210,-217-220,2-2,52 34,-3-3,-101-76,38 30,20 10,-48-35,1-1,1-1,0 0,0-1,14 3,146 33,155 16,-64-14,-220-36,0-3,1-1,-1-3,13-3,-81-1,1-1,-1-2,1 1,0-2,0 0,0-1,1-1,-2-1,0 0,-25-12,1-3,2-1,0-2,-27-24,66 50,1 0,-1-1,1 1,-1 0,0-1,1 1,-1-1,1 1,-1 0,1-1,-1 1,1-1,-1 1,1-1,0 1,-1-1,1 0,0 1,-1-1,1 1,0-1,0 0,0 1,0-1,-1 0,1 1,0-1,16-2,28 10,-17 0,0 2,-1 1,0 2,14 8,96 61,-92-53,-42-27,0 0,0 0,0 0,0 1,0-1,-1 1,1 0,-1-1,1 1,-1 0,1 0,-1 0,0 0,0 0,0 0,0 0,0 0,0 0,-1 0,1 1,-1-1,0 0,1 1,-1-1,0 1,-1-1,1 0,-1 0,0-1,0 1,1 0,-1 0,-1 0,1-1,0 1,0-1,-1 1,1-1,0 1,-1-1,0 0,1 0,-1 1,0-1,1 0,-1-1,0 1,0 0,0 0,0-1,0 1,0-1,0 0,-1 1,-279 43,191-34,68-9</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14T23:50:29.543"/>
    </inkml:context>
    <inkml:brush xml:id="br0">
      <inkml:brushProperty name="width" value="0.1" units="cm"/>
      <inkml:brushProperty name="height" value="0.1" units="cm"/>
      <inkml:brushProperty name="color" value="#004F8B"/>
      <inkml:brushProperty name="ignorePressure" value="1"/>
    </inkml:brush>
  </inkml:definitions>
  <inkml:trace contextRef="#ctx0" brushRef="#br0">0 482,'9'-1,"0"1,0-2,0 1,-1-1,1-1,5-1,16-5,420-99,290-25,475-8,-734 118,-218 13,800-1,-659 13,-93-3,338 3,-434 10,55 16,211 44,-263-37,-76-10,67 9,-115-26,-54-6,-1 2,1 1,-1 2,0 2,-1 1,10 6,-3 1,-39-16,-30-11,-22-9,0-3,1-1,1-3,1-1,-32-28,51 37,-25-24,46 38,-1 0,1 0,0 0,0 0,0-1,1 1,-1-1,1 1,0-1,0 0,1 0,1 4,-1 0,1 0,0 0,0 1,-1-1,1 0,0 0,0 0,0 1,0-1,0 0,0 0,0 0,0 1,1-1,-1 0,0 0,0 1,1-1,-1 0,0 0,1 1,-1-1,1 0,-1 1,1-1,-1 0,1 1,-1-1,1 1,0-1,1 1,-1-1,1 1,0-1,-1 1,1 0,0 0,0 0,0 0,-1 0,1 0,0 0,0 0,-1 1,1-1,6 3,0-1,0 1,0 0,-1 0,1 1,1 2,11 7,-1 1,0 1,-1 1,0 1,-1 1,-2 0,1 1,1 5,-14-20,1 0,0 1,0-1,0 0,0-1,1 1,0-1,-1 0,1 0,0 0,1-1,-1 0,0 0,2 0,33 18,-39-20,-1 1,0-1,1 0,-1 0,0 0,0 0,1 1,-1-1,0 0,0 0,1 1,-1-1,0 0,0 0,0 1,1-1,-1 0,0 0,0 1,0-1,0 0,0 1,0-1,0 0,0 1,1-1,-1 0,0 1,0-1,-1 0,1 1,0-1,0 0,0 1,0-1,0 0,0 1,-13 8,-27 5,35-12,-64 22,-32 17,90-36,-22 9,2-1,-1 1,-25 16,41-18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11/21/2024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5</a:t>
            </a:fld>
            <a:endParaRPr lang="en-US"/>
          </a:p>
        </p:txBody>
      </p:sp>
    </p:spTree>
    <p:extLst>
      <p:ext uri="{BB962C8B-B14F-4D97-AF65-F5344CB8AC3E}">
        <p14:creationId xmlns:p14="http://schemas.microsoft.com/office/powerpoint/2010/main" val="3726314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26</a:t>
            </a:fld>
            <a:endParaRPr lang="en-US"/>
          </a:p>
        </p:txBody>
      </p:sp>
    </p:spTree>
    <p:extLst>
      <p:ext uri="{BB962C8B-B14F-4D97-AF65-F5344CB8AC3E}">
        <p14:creationId xmlns:p14="http://schemas.microsoft.com/office/powerpoint/2010/main" val="1343831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28</a:t>
            </a:fld>
            <a:endParaRPr lang="en-US"/>
          </a:p>
        </p:txBody>
      </p:sp>
    </p:spTree>
    <p:extLst>
      <p:ext uri="{BB962C8B-B14F-4D97-AF65-F5344CB8AC3E}">
        <p14:creationId xmlns:p14="http://schemas.microsoft.com/office/powerpoint/2010/main" val="34034044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30</a:t>
            </a:fld>
            <a:endParaRPr lang="en-US"/>
          </a:p>
        </p:txBody>
      </p:sp>
    </p:spTree>
    <p:extLst>
      <p:ext uri="{BB962C8B-B14F-4D97-AF65-F5344CB8AC3E}">
        <p14:creationId xmlns:p14="http://schemas.microsoft.com/office/powerpoint/2010/main" val="3531126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32</a:t>
            </a:fld>
            <a:endParaRPr lang="en-US"/>
          </a:p>
        </p:txBody>
      </p:sp>
    </p:spTree>
    <p:extLst>
      <p:ext uri="{BB962C8B-B14F-4D97-AF65-F5344CB8AC3E}">
        <p14:creationId xmlns:p14="http://schemas.microsoft.com/office/powerpoint/2010/main" val="4269860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712C69B-D34C-42BE-9893-A28D0324B043}" type="slidenum">
              <a:rPr lang="en-US" smtClean="0"/>
              <a:t>33</a:t>
            </a:fld>
            <a:endParaRPr lang="en-US"/>
          </a:p>
        </p:txBody>
      </p:sp>
    </p:spTree>
    <p:extLst>
      <p:ext uri="{BB962C8B-B14F-4D97-AF65-F5344CB8AC3E}">
        <p14:creationId xmlns:p14="http://schemas.microsoft.com/office/powerpoint/2010/main" val="33883708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34</a:t>
            </a:fld>
            <a:endParaRPr lang="en-US"/>
          </a:p>
        </p:txBody>
      </p:sp>
    </p:spTree>
    <p:extLst>
      <p:ext uri="{BB962C8B-B14F-4D97-AF65-F5344CB8AC3E}">
        <p14:creationId xmlns:p14="http://schemas.microsoft.com/office/powerpoint/2010/main" val="38092661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35</a:t>
            </a:fld>
            <a:endParaRPr lang="en-US"/>
          </a:p>
        </p:txBody>
      </p:sp>
    </p:spTree>
    <p:extLst>
      <p:ext uri="{BB962C8B-B14F-4D97-AF65-F5344CB8AC3E}">
        <p14:creationId xmlns:p14="http://schemas.microsoft.com/office/powerpoint/2010/main" val="1087424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37</a:t>
            </a:fld>
            <a:endParaRPr lang="en-US"/>
          </a:p>
        </p:txBody>
      </p:sp>
    </p:spTree>
    <p:extLst>
      <p:ext uri="{BB962C8B-B14F-4D97-AF65-F5344CB8AC3E}">
        <p14:creationId xmlns:p14="http://schemas.microsoft.com/office/powerpoint/2010/main" val="4283856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42</a:t>
            </a:fld>
            <a:endParaRPr lang="en-US"/>
          </a:p>
        </p:txBody>
      </p:sp>
    </p:spTree>
    <p:extLst>
      <p:ext uri="{BB962C8B-B14F-4D97-AF65-F5344CB8AC3E}">
        <p14:creationId xmlns:p14="http://schemas.microsoft.com/office/powerpoint/2010/main" val="2320778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43</a:t>
            </a:fld>
            <a:endParaRPr lang="en-US"/>
          </a:p>
        </p:txBody>
      </p:sp>
    </p:spTree>
    <p:extLst>
      <p:ext uri="{BB962C8B-B14F-4D97-AF65-F5344CB8AC3E}">
        <p14:creationId xmlns:p14="http://schemas.microsoft.com/office/powerpoint/2010/main" val="3361617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8</a:t>
            </a:fld>
            <a:endParaRPr lang="en-US"/>
          </a:p>
        </p:txBody>
      </p:sp>
    </p:spTree>
    <p:extLst>
      <p:ext uri="{BB962C8B-B14F-4D97-AF65-F5344CB8AC3E}">
        <p14:creationId xmlns:p14="http://schemas.microsoft.com/office/powerpoint/2010/main" val="4154887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44</a:t>
            </a:fld>
            <a:endParaRPr lang="en-US"/>
          </a:p>
        </p:txBody>
      </p:sp>
    </p:spTree>
    <p:extLst>
      <p:ext uri="{BB962C8B-B14F-4D97-AF65-F5344CB8AC3E}">
        <p14:creationId xmlns:p14="http://schemas.microsoft.com/office/powerpoint/2010/main" val="22127547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48</a:t>
            </a:fld>
            <a:endParaRPr lang="en-US"/>
          </a:p>
        </p:txBody>
      </p:sp>
    </p:spTree>
    <p:extLst>
      <p:ext uri="{BB962C8B-B14F-4D97-AF65-F5344CB8AC3E}">
        <p14:creationId xmlns:p14="http://schemas.microsoft.com/office/powerpoint/2010/main" val="4005347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9</a:t>
            </a:fld>
            <a:endParaRPr lang="en-US"/>
          </a:p>
        </p:txBody>
      </p:sp>
    </p:spTree>
    <p:extLst>
      <p:ext uri="{BB962C8B-B14F-4D97-AF65-F5344CB8AC3E}">
        <p14:creationId xmlns:p14="http://schemas.microsoft.com/office/powerpoint/2010/main" val="24225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11</a:t>
            </a:fld>
            <a:endParaRPr lang="en-US"/>
          </a:p>
        </p:txBody>
      </p:sp>
    </p:spTree>
    <p:extLst>
      <p:ext uri="{BB962C8B-B14F-4D97-AF65-F5344CB8AC3E}">
        <p14:creationId xmlns:p14="http://schemas.microsoft.com/office/powerpoint/2010/main" val="4053211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14</a:t>
            </a:fld>
            <a:endParaRPr lang="en-US"/>
          </a:p>
        </p:txBody>
      </p:sp>
    </p:spTree>
    <p:extLst>
      <p:ext uri="{BB962C8B-B14F-4D97-AF65-F5344CB8AC3E}">
        <p14:creationId xmlns:p14="http://schemas.microsoft.com/office/powerpoint/2010/main" val="2503544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15</a:t>
            </a:fld>
            <a:endParaRPr lang="en-US"/>
          </a:p>
        </p:txBody>
      </p:sp>
    </p:spTree>
    <p:extLst>
      <p:ext uri="{BB962C8B-B14F-4D97-AF65-F5344CB8AC3E}">
        <p14:creationId xmlns:p14="http://schemas.microsoft.com/office/powerpoint/2010/main" val="39595222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21</a:t>
            </a:fld>
            <a:endParaRPr lang="en-US"/>
          </a:p>
        </p:txBody>
      </p:sp>
    </p:spTree>
    <p:extLst>
      <p:ext uri="{BB962C8B-B14F-4D97-AF65-F5344CB8AC3E}">
        <p14:creationId xmlns:p14="http://schemas.microsoft.com/office/powerpoint/2010/main" val="3046567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22</a:t>
            </a:fld>
            <a:endParaRPr lang="en-US"/>
          </a:p>
        </p:txBody>
      </p:sp>
    </p:spTree>
    <p:extLst>
      <p:ext uri="{BB962C8B-B14F-4D97-AF65-F5344CB8AC3E}">
        <p14:creationId xmlns:p14="http://schemas.microsoft.com/office/powerpoint/2010/main" val="2555997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23</a:t>
            </a:fld>
            <a:endParaRPr lang="en-US"/>
          </a:p>
        </p:txBody>
      </p:sp>
    </p:spTree>
    <p:extLst>
      <p:ext uri="{BB962C8B-B14F-4D97-AF65-F5344CB8AC3E}">
        <p14:creationId xmlns:p14="http://schemas.microsoft.com/office/powerpoint/2010/main" val="22673273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11/21/2024</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11/21/2024</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9.wmf"/><Relationship Id="rId7" Type="http://schemas.openxmlformats.org/officeDocument/2006/relationships/image" Target="../media/image17.wmf"/><Relationship Id="rId2" Type="http://schemas.openxmlformats.org/officeDocument/2006/relationships/oleObject" Target="../embeddings/oleObject38.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40.wmf"/><Relationship Id="rId4" Type="http://schemas.openxmlformats.org/officeDocument/2006/relationships/oleObject" Target="../embeddings/oleObject39.bin"/></Relationships>
</file>

<file path=ppt/slides/_rels/slide11.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image" Target="../media/image48.png"/><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42.wmf"/><Relationship Id="rId11" Type="http://schemas.openxmlformats.org/officeDocument/2006/relationships/customXml" Target="../ink/ink2.xml"/><Relationship Id="rId5" Type="http://schemas.openxmlformats.org/officeDocument/2006/relationships/oleObject" Target="../embeddings/oleObject41.bin"/><Relationship Id="rId15" Type="http://schemas.openxmlformats.org/officeDocument/2006/relationships/image" Target="../media/image45.wmf"/><Relationship Id="rId10" Type="http://schemas.openxmlformats.org/officeDocument/2006/relationships/image" Target="../media/image44.wmf"/><Relationship Id="rId4" Type="http://schemas.openxmlformats.org/officeDocument/2006/relationships/image" Target="../media/image41.png"/><Relationship Id="rId9" Type="http://schemas.openxmlformats.org/officeDocument/2006/relationships/oleObject" Target="../embeddings/oleObject43.bin"/><Relationship Id="rId14" Type="http://schemas.openxmlformats.org/officeDocument/2006/relationships/oleObject" Target="../embeddings/oleObject4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14.wmf"/><Relationship Id="rId7" Type="http://schemas.openxmlformats.org/officeDocument/2006/relationships/image" Target="../media/image16.wmf"/><Relationship Id="rId2" Type="http://schemas.openxmlformats.org/officeDocument/2006/relationships/oleObject" Target="../embeddings/oleObject13.bin"/><Relationship Id="rId1" Type="http://schemas.openxmlformats.org/officeDocument/2006/relationships/slideLayout" Target="../slideLayouts/slideLayout7.xml"/><Relationship Id="rId6" Type="http://schemas.openxmlformats.org/officeDocument/2006/relationships/oleObject" Target="../embeddings/oleObject15.bin"/><Relationship Id="rId11" Type="http://schemas.openxmlformats.org/officeDocument/2006/relationships/image" Target="../media/image47.wmf"/><Relationship Id="rId5" Type="http://schemas.openxmlformats.org/officeDocument/2006/relationships/image" Target="../media/image46.wmf"/><Relationship Id="rId10" Type="http://schemas.openxmlformats.org/officeDocument/2006/relationships/oleObject" Target="../embeddings/oleObject46.bin"/><Relationship Id="rId4" Type="http://schemas.openxmlformats.org/officeDocument/2006/relationships/oleObject" Target="../embeddings/oleObject45.bin"/><Relationship Id="rId9" Type="http://schemas.openxmlformats.org/officeDocument/2006/relationships/image" Target="../media/image17.wmf"/></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24.wmf"/><Relationship Id="rId3" Type="http://schemas.openxmlformats.org/officeDocument/2006/relationships/image" Target="../media/image19.wmf"/><Relationship Id="rId7" Type="http://schemas.openxmlformats.org/officeDocument/2006/relationships/image" Target="../media/image49.wmf"/><Relationship Id="rId12" Type="http://schemas.openxmlformats.org/officeDocument/2006/relationships/oleObject" Target="../embeddings/oleObject23.bin"/><Relationship Id="rId2" Type="http://schemas.openxmlformats.org/officeDocument/2006/relationships/oleObject" Target="../embeddings/oleObject18.bin"/><Relationship Id="rId1" Type="http://schemas.openxmlformats.org/officeDocument/2006/relationships/slideLayout" Target="../slideLayouts/slideLayout7.xml"/><Relationship Id="rId6" Type="http://schemas.openxmlformats.org/officeDocument/2006/relationships/oleObject" Target="../embeddings/oleObject48.bin"/><Relationship Id="rId11" Type="http://schemas.openxmlformats.org/officeDocument/2006/relationships/image" Target="../media/image23.wmf"/><Relationship Id="rId5" Type="http://schemas.openxmlformats.org/officeDocument/2006/relationships/image" Target="../media/image48.wmf"/><Relationship Id="rId10" Type="http://schemas.openxmlformats.org/officeDocument/2006/relationships/oleObject" Target="../embeddings/oleObject22.bin"/><Relationship Id="rId4" Type="http://schemas.openxmlformats.org/officeDocument/2006/relationships/oleObject" Target="../embeddings/oleObject47.bin"/><Relationship Id="rId9" Type="http://schemas.openxmlformats.org/officeDocument/2006/relationships/image" Target="../media/image22.wmf"/></Relationships>
</file>

<file path=ppt/slides/_rels/slide14.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29.w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0.wmf"/><Relationship Id="rId11" Type="http://schemas.openxmlformats.org/officeDocument/2006/relationships/oleObject" Target="../embeddings/oleObject28.bin"/><Relationship Id="rId5" Type="http://schemas.openxmlformats.org/officeDocument/2006/relationships/oleObject" Target="../embeddings/oleObject49.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7.bin"/><Relationship Id="rId14" Type="http://schemas.openxmlformats.org/officeDocument/2006/relationships/image" Target="../media/image30.wmf"/></Relationships>
</file>

<file path=ppt/slides/_rels/slide15.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oleObject" Target="../embeddings/oleObject50.bin"/><Relationship Id="rId7" Type="http://schemas.openxmlformats.org/officeDocument/2006/relationships/oleObject" Target="../embeddings/oleObject32.bin"/><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32.wmf"/><Relationship Id="rId5" Type="http://schemas.openxmlformats.org/officeDocument/2006/relationships/oleObject" Target="../embeddings/oleObject31.bin"/><Relationship Id="rId4" Type="http://schemas.openxmlformats.org/officeDocument/2006/relationships/image" Target="../media/image51.wmf"/></Relationships>
</file>

<file path=ppt/slides/_rels/slide16.xml.rels><?xml version="1.0" encoding="UTF-8" standalone="yes"?>
<Relationships xmlns="http://schemas.openxmlformats.org/package/2006/relationships"><Relationship Id="rId3" Type="http://schemas.openxmlformats.org/officeDocument/2006/relationships/image" Target="../media/image39.wmf"/><Relationship Id="rId7" Type="http://schemas.openxmlformats.org/officeDocument/2006/relationships/image" Target="../media/image17.wmf"/><Relationship Id="rId2" Type="http://schemas.openxmlformats.org/officeDocument/2006/relationships/oleObject" Target="../embeddings/oleObject38.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40.wmf"/><Relationship Id="rId4" Type="http://schemas.openxmlformats.org/officeDocument/2006/relationships/oleObject" Target="../embeddings/oleObject39.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54.bin"/><Relationship Id="rId3" Type="http://schemas.openxmlformats.org/officeDocument/2006/relationships/image" Target="../media/image52.png"/><Relationship Id="rId7" Type="http://schemas.openxmlformats.org/officeDocument/2006/relationships/image" Target="../media/image54.png"/><Relationship Id="rId2" Type="http://schemas.openxmlformats.org/officeDocument/2006/relationships/oleObject" Target="../embeddings/oleObject51.bin"/><Relationship Id="rId1" Type="http://schemas.openxmlformats.org/officeDocument/2006/relationships/slideLayout" Target="../slideLayouts/slideLayout7.xml"/><Relationship Id="rId6" Type="http://schemas.openxmlformats.org/officeDocument/2006/relationships/oleObject" Target="../embeddings/oleObject53.bin"/><Relationship Id="rId11" Type="http://schemas.openxmlformats.org/officeDocument/2006/relationships/image" Target="../media/image56.wmf"/><Relationship Id="rId5" Type="http://schemas.openxmlformats.org/officeDocument/2006/relationships/image" Target="../media/image53.wmf"/><Relationship Id="rId10" Type="http://schemas.openxmlformats.org/officeDocument/2006/relationships/oleObject" Target="../embeddings/oleObject55.bin"/><Relationship Id="rId4" Type="http://schemas.openxmlformats.org/officeDocument/2006/relationships/oleObject" Target="../embeddings/oleObject52.bin"/><Relationship Id="rId9" Type="http://schemas.openxmlformats.org/officeDocument/2006/relationships/image" Target="../media/image55.wmf"/></Relationships>
</file>

<file path=ppt/slides/_rels/slide18.xml.rels><?xml version="1.0" encoding="UTF-8" standalone="yes"?>
<Relationships xmlns="http://schemas.openxmlformats.org/package/2006/relationships"><Relationship Id="rId8" Type="http://schemas.openxmlformats.org/officeDocument/2006/relationships/oleObject" Target="../embeddings/oleObject59.bin"/><Relationship Id="rId3" Type="http://schemas.openxmlformats.org/officeDocument/2006/relationships/image" Target="../media/image57.png"/><Relationship Id="rId7" Type="http://schemas.openxmlformats.org/officeDocument/2006/relationships/image" Target="../media/image59.png"/><Relationship Id="rId2" Type="http://schemas.openxmlformats.org/officeDocument/2006/relationships/oleObject" Target="../embeddings/oleObject56.bin"/><Relationship Id="rId1" Type="http://schemas.openxmlformats.org/officeDocument/2006/relationships/slideLayout" Target="../slideLayouts/slideLayout7.xml"/><Relationship Id="rId6" Type="http://schemas.openxmlformats.org/officeDocument/2006/relationships/oleObject" Target="../embeddings/oleObject58.bin"/><Relationship Id="rId5" Type="http://schemas.openxmlformats.org/officeDocument/2006/relationships/image" Target="../media/image58.wmf"/><Relationship Id="rId4" Type="http://schemas.openxmlformats.org/officeDocument/2006/relationships/oleObject" Target="../embeddings/oleObject57.bin"/><Relationship Id="rId9" Type="http://schemas.openxmlformats.org/officeDocument/2006/relationships/image" Target="../media/image60.png"/></Relationships>
</file>

<file path=ppt/slides/_rels/slide19.xml.rels><?xml version="1.0" encoding="UTF-8" standalone="yes"?>
<Relationships xmlns="http://schemas.openxmlformats.org/package/2006/relationships"><Relationship Id="rId3" Type="http://schemas.openxmlformats.org/officeDocument/2006/relationships/image" Target="../media/image61.wmf"/><Relationship Id="rId7" Type="http://schemas.openxmlformats.org/officeDocument/2006/relationships/image" Target="../media/image63.wmf"/><Relationship Id="rId2" Type="http://schemas.openxmlformats.org/officeDocument/2006/relationships/oleObject" Target="../embeddings/oleObject60.bin"/><Relationship Id="rId1" Type="http://schemas.openxmlformats.org/officeDocument/2006/relationships/slideLayout" Target="../slideLayouts/slideLayout7.xml"/><Relationship Id="rId6" Type="http://schemas.openxmlformats.org/officeDocument/2006/relationships/oleObject" Target="../embeddings/oleObject62.bin"/><Relationship Id="rId5" Type="http://schemas.openxmlformats.org/officeDocument/2006/relationships/image" Target="../media/image62.wmf"/><Relationship Id="rId4" Type="http://schemas.openxmlformats.org/officeDocument/2006/relationships/oleObject" Target="../embeddings/oleObject61.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3" Type="http://schemas.openxmlformats.org/officeDocument/2006/relationships/image" Target="../media/image1.png"/><Relationship Id="rId7" Type="http://schemas.openxmlformats.org/officeDocument/2006/relationships/image" Target="../media/image3.wmf"/><Relationship Id="rId12" Type="http://schemas.openxmlformats.org/officeDocument/2006/relationships/oleObject" Target="../embeddings/oleObject6.bin"/><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4.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image" Target="../media/image64.wmf"/><Relationship Id="rId7" Type="http://schemas.openxmlformats.org/officeDocument/2006/relationships/image" Target="../media/image66.wmf"/><Relationship Id="rId2" Type="http://schemas.openxmlformats.org/officeDocument/2006/relationships/oleObject" Target="../embeddings/oleObject63.bin"/><Relationship Id="rId1" Type="http://schemas.openxmlformats.org/officeDocument/2006/relationships/slideLayout" Target="../slideLayouts/slideLayout7.xml"/><Relationship Id="rId6" Type="http://schemas.openxmlformats.org/officeDocument/2006/relationships/oleObject" Target="../embeddings/oleObject65.bin"/><Relationship Id="rId5" Type="http://schemas.openxmlformats.org/officeDocument/2006/relationships/image" Target="../media/image65.wmf"/><Relationship Id="rId4" Type="http://schemas.openxmlformats.org/officeDocument/2006/relationships/oleObject" Target="../embeddings/oleObject64.bin"/><Relationship Id="rId9" Type="http://schemas.openxmlformats.org/officeDocument/2006/relationships/image" Target="../media/image67.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9.bin"/><Relationship Id="rId13" Type="http://schemas.openxmlformats.org/officeDocument/2006/relationships/image" Target="../media/image73.wmf"/><Relationship Id="rId3" Type="http://schemas.openxmlformats.org/officeDocument/2006/relationships/image" Target="../media/image68.png"/><Relationship Id="rId7" Type="http://schemas.openxmlformats.org/officeDocument/2006/relationships/image" Target="../media/image70.wmf"/><Relationship Id="rId12" Type="http://schemas.openxmlformats.org/officeDocument/2006/relationships/oleObject" Target="../embeddings/oleObject71.bin"/><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oleObject" Target="../embeddings/oleObject68.bin"/><Relationship Id="rId11" Type="http://schemas.openxmlformats.org/officeDocument/2006/relationships/image" Target="../media/image72.wmf"/><Relationship Id="rId5" Type="http://schemas.openxmlformats.org/officeDocument/2006/relationships/image" Target="../media/image69.wmf"/><Relationship Id="rId15" Type="http://schemas.openxmlformats.org/officeDocument/2006/relationships/image" Target="../media/image74.wmf"/><Relationship Id="rId10" Type="http://schemas.openxmlformats.org/officeDocument/2006/relationships/oleObject" Target="../embeddings/oleObject70.bin"/><Relationship Id="rId4" Type="http://schemas.openxmlformats.org/officeDocument/2006/relationships/oleObject" Target="../embeddings/oleObject67.bin"/><Relationship Id="rId9" Type="http://schemas.openxmlformats.org/officeDocument/2006/relationships/image" Target="../media/image71.wmf"/><Relationship Id="rId14" Type="http://schemas.openxmlformats.org/officeDocument/2006/relationships/oleObject" Target="../embeddings/oleObject72.bin"/></Relationships>
</file>

<file path=ppt/slides/_rels/slide22.xml.rels><?xml version="1.0" encoding="UTF-8" standalone="yes"?>
<Relationships xmlns="http://schemas.openxmlformats.org/package/2006/relationships"><Relationship Id="rId8" Type="http://schemas.openxmlformats.org/officeDocument/2006/relationships/image" Target="../media/image77.wmf"/><Relationship Id="rId3" Type="http://schemas.openxmlformats.org/officeDocument/2006/relationships/oleObject" Target="../embeddings/oleObject73.bin"/><Relationship Id="rId7" Type="http://schemas.openxmlformats.org/officeDocument/2006/relationships/oleObject" Target="../embeddings/oleObject75.bin"/><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76.wmf"/><Relationship Id="rId5" Type="http://schemas.openxmlformats.org/officeDocument/2006/relationships/oleObject" Target="../embeddings/oleObject74.bin"/><Relationship Id="rId4" Type="http://schemas.openxmlformats.org/officeDocument/2006/relationships/image" Target="../media/image75.wmf"/></Relationships>
</file>

<file path=ppt/slides/_rels/slide23.xml.rels><?xml version="1.0" encoding="UTF-8" standalone="yes"?>
<Relationships xmlns="http://schemas.openxmlformats.org/package/2006/relationships"><Relationship Id="rId8" Type="http://schemas.openxmlformats.org/officeDocument/2006/relationships/image" Target="../media/image80.wmf"/><Relationship Id="rId3" Type="http://schemas.openxmlformats.org/officeDocument/2006/relationships/oleObject" Target="../embeddings/oleObject76.bin"/><Relationship Id="rId7" Type="http://schemas.openxmlformats.org/officeDocument/2006/relationships/oleObject" Target="../embeddings/oleObject78.bin"/><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79.wmf"/><Relationship Id="rId5" Type="http://schemas.openxmlformats.org/officeDocument/2006/relationships/oleObject" Target="../embeddings/oleObject77.bin"/><Relationship Id="rId10" Type="http://schemas.openxmlformats.org/officeDocument/2006/relationships/image" Target="../media/image81.wmf"/><Relationship Id="rId4" Type="http://schemas.openxmlformats.org/officeDocument/2006/relationships/image" Target="../media/image78.wmf"/><Relationship Id="rId9" Type="http://schemas.openxmlformats.org/officeDocument/2006/relationships/oleObject" Target="../embeddings/oleObject79.bin"/></Relationships>
</file>

<file path=ppt/slides/_rels/slide24.xml.rels><?xml version="1.0" encoding="UTF-8" standalone="yes"?>
<Relationships xmlns="http://schemas.openxmlformats.org/package/2006/relationships"><Relationship Id="rId3" Type="http://schemas.openxmlformats.org/officeDocument/2006/relationships/image" Target="../media/image82.wmf"/><Relationship Id="rId2" Type="http://schemas.openxmlformats.org/officeDocument/2006/relationships/oleObject" Target="../embeddings/oleObject80.bin"/><Relationship Id="rId1" Type="http://schemas.openxmlformats.org/officeDocument/2006/relationships/slideLayout" Target="../slideLayouts/slideLayout7.xml"/><Relationship Id="rId5" Type="http://schemas.openxmlformats.org/officeDocument/2006/relationships/image" Target="../media/image83.wmf"/><Relationship Id="rId4" Type="http://schemas.openxmlformats.org/officeDocument/2006/relationships/oleObject" Target="../embeddings/oleObject81.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84.png"/><Relationship Id="rId7" Type="http://schemas.openxmlformats.org/officeDocument/2006/relationships/image" Target="../media/image85.wmf"/><Relationship Id="rId2" Type="http://schemas.openxmlformats.org/officeDocument/2006/relationships/oleObject" Target="../embeddings/oleObject82.bin"/><Relationship Id="rId1" Type="http://schemas.openxmlformats.org/officeDocument/2006/relationships/slideLayout" Target="../slideLayouts/slideLayout7.xml"/><Relationship Id="rId6" Type="http://schemas.openxmlformats.org/officeDocument/2006/relationships/oleObject" Target="../embeddings/oleObject83.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17.wmf"/></Relationships>
</file>

<file path=ppt/slides/_rels/slide26.xml.rels><?xml version="1.0" encoding="UTF-8" standalone="yes"?>
<Relationships xmlns="http://schemas.openxmlformats.org/package/2006/relationships"><Relationship Id="rId8" Type="http://schemas.openxmlformats.org/officeDocument/2006/relationships/image" Target="../media/image87.wmf"/><Relationship Id="rId13" Type="http://schemas.openxmlformats.org/officeDocument/2006/relationships/oleObject" Target="../embeddings/oleObject21.bin"/><Relationship Id="rId3" Type="http://schemas.openxmlformats.org/officeDocument/2006/relationships/oleObject" Target="../embeddings/oleObject18.bin"/><Relationship Id="rId7" Type="http://schemas.openxmlformats.org/officeDocument/2006/relationships/oleObject" Target="../embeddings/oleObject85.bin"/><Relationship Id="rId12" Type="http://schemas.openxmlformats.org/officeDocument/2006/relationships/image" Target="../media/image89.w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86.wmf"/><Relationship Id="rId11" Type="http://schemas.openxmlformats.org/officeDocument/2006/relationships/oleObject" Target="../embeddings/oleObject87.bin"/><Relationship Id="rId5" Type="http://schemas.openxmlformats.org/officeDocument/2006/relationships/oleObject" Target="../embeddings/oleObject84.bin"/><Relationship Id="rId10" Type="http://schemas.openxmlformats.org/officeDocument/2006/relationships/image" Target="../media/image88.wmf"/><Relationship Id="rId4" Type="http://schemas.openxmlformats.org/officeDocument/2006/relationships/image" Target="../media/image19.wmf"/><Relationship Id="rId9" Type="http://schemas.openxmlformats.org/officeDocument/2006/relationships/oleObject" Target="../embeddings/oleObject86.bin"/><Relationship Id="rId14" Type="http://schemas.openxmlformats.org/officeDocument/2006/relationships/image" Target="../media/image22.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7.wmf"/><Relationship Id="rId12" Type="http://schemas.openxmlformats.org/officeDocument/2006/relationships/oleObject" Target="../embeddings/oleObject29.bin"/><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26.bin"/><Relationship Id="rId11" Type="http://schemas.openxmlformats.org/officeDocument/2006/relationships/image" Target="../media/image91.wmf"/><Relationship Id="rId5" Type="http://schemas.openxmlformats.org/officeDocument/2006/relationships/image" Target="../media/image90.wmf"/><Relationship Id="rId10" Type="http://schemas.openxmlformats.org/officeDocument/2006/relationships/oleObject" Target="../embeddings/oleObject89.bin"/><Relationship Id="rId4" Type="http://schemas.openxmlformats.org/officeDocument/2006/relationships/oleObject" Target="../embeddings/oleObject88.bin"/><Relationship Id="rId9" Type="http://schemas.openxmlformats.org/officeDocument/2006/relationships/image" Target="../media/image28.wmf"/></Relationships>
</file>

<file path=ppt/slides/_rels/slide28.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oleObject" Target="../embeddings/oleObject90.bin"/><Relationship Id="rId7" Type="http://schemas.openxmlformats.org/officeDocument/2006/relationships/oleObject" Target="../embeddings/oleObject91.bin"/><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2.wmf"/><Relationship Id="rId5" Type="http://schemas.openxmlformats.org/officeDocument/2006/relationships/oleObject" Target="../embeddings/oleObject31.bin"/><Relationship Id="rId4" Type="http://schemas.openxmlformats.org/officeDocument/2006/relationships/image" Target="../media/image92.wmf"/></Relationships>
</file>

<file path=ppt/slides/_rels/slide29.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84.png"/><Relationship Id="rId7" Type="http://schemas.openxmlformats.org/officeDocument/2006/relationships/image" Target="../media/image85.wmf"/><Relationship Id="rId2" Type="http://schemas.openxmlformats.org/officeDocument/2006/relationships/oleObject" Target="../embeddings/oleObject82.bin"/><Relationship Id="rId1" Type="http://schemas.openxmlformats.org/officeDocument/2006/relationships/slideLayout" Target="../slideLayouts/slideLayout7.xml"/><Relationship Id="rId6" Type="http://schemas.openxmlformats.org/officeDocument/2006/relationships/oleObject" Target="../embeddings/oleObject83.bin"/><Relationship Id="rId11" Type="http://schemas.openxmlformats.org/officeDocument/2006/relationships/image" Target="../media/image47.wmf"/><Relationship Id="rId5" Type="http://schemas.openxmlformats.org/officeDocument/2006/relationships/image" Target="../media/image46.wmf"/><Relationship Id="rId10" Type="http://schemas.openxmlformats.org/officeDocument/2006/relationships/oleObject" Target="../embeddings/oleObject46.bin"/><Relationship Id="rId4" Type="http://schemas.openxmlformats.org/officeDocument/2006/relationships/oleObject" Target="../embeddings/oleObject45.bin"/><Relationship Id="rId9" Type="http://schemas.openxmlformats.org/officeDocument/2006/relationships/image" Target="../media/image17.wmf"/></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oleObject" Target="../embeddings/oleObject1.bin"/><Relationship Id="rId1" Type="http://schemas.openxmlformats.org/officeDocument/2006/relationships/slideLayout" Target="../slideLayouts/slideLayout7.xml"/><Relationship Id="rId5" Type="http://schemas.openxmlformats.org/officeDocument/2006/relationships/image" Target="../media/image7.wmf"/><Relationship Id="rId4" Type="http://schemas.openxmlformats.org/officeDocument/2006/relationships/oleObject" Target="../embeddings/oleObject7.bin"/></Relationships>
</file>

<file path=ppt/slides/_rels/slide30.xml.rels><?xml version="1.0" encoding="UTF-8" standalone="yes"?>
<Relationships xmlns="http://schemas.openxmlformats.org/package/2006/relationships"><Relationship Id="rId8" Type="http://schemas.openxmlformats.org/officeDocument/2006/relationships/image" Target="../media/image95.wmf"/><Relationship Id="rId13" Type="http://schemas.openxmlformats.org/officeDocument/2006/relationships/oleObject" Target="../embeddings/oleObject21.bin"/><Relationship Id="rId3" Type="http://schemas.openxmlformats.org/officeDocument/2006/relationships/oleObject" Target="../embeddings/oleObject18.bin"/><Relationship Id="rId7" Type="http://schemas.openxmlformats.org/officeDocument/2006/relationships/oleObject" Target="../embeddings/oleObject93.bin"/><Relationship Id="rId12" Type="http://schemas.openxmlformats.org/officeDocument/2006/relationships/image" Target="../media/image89.wmf"/><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94.wmf"/><Relationship Id="rId11" Type="http://schemas.openxmlformats.org/officeDocument/2006/relationships/oleObject" Target="../embeddings/oleObject87.bin"/><Relationship Id="rId5" Type="http://schemas.openxmlformats.org/officeDocument/2006/relationships/oleObject" Target="../embeddings/oleObject92.bin"/><Relationship Id="rId10" Type="http://schemas.openxmlformats.org/officeDocument/2006/relationships/image" Target="../media/image88.wmf"/><Relationship Id="rId4" Type="http://schemas.openxmlformats.org/officeDocument/2006/relationships/image" Target="../media/image19.wmf"/><Relationship Id="rId9" Type="http://schemas.openxmlformats.org/officeDocument/2006/relationships/oleObject" Target="../embeddings/oleObject86.bin"/><Relationship Id="rId14" Type="http://schemas.openxmlformats.org/officeDocument/2006/relationships/image" Target="../media/image22.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7.wmf"/><Relationship Id="rId12" Type="http://schemas.openxmlformats.org/officeDocument/2006/relationships/oleObject" Target="../embeddings/oleObject29.bin"/><Relationship Id="rId2" Type="http://schemas.openxmlformats.org/officeDocument/2006/relationships/oleObject" Target="../embeddings/oleObject24.bin"/><Relationship Id="rId1" Type="http://schemas.openxmlformats.org/officeDocument/2006/relationships/slideLayout" Target="../slideLayouts/slideLayout7.xml"/><Relationship Id="rId6" Type="http://schemas.openxmlformats.org/officeDocument/2006/relationships/oleObject" Target="../embeddings/oleObject26.bin"/><Relationship Id="rId11" Type="http://schemas.openxmlformats.org/officeDocument/2006/relationships/image" Target="../media/image91.wmf"/><Relationship Id="rId5" Type="http://schemas.openxmlformats.org/officeDocument/2006/relationships/image" Target="../media/image96.wmf"/><Relationship Id="rId10" Type="http://schemas.openxmlformats.org/officeDocument/2006/relationships/oleObject" Target="../embeddings/oleObject89.bin"/><Relationship Id="rId4" Type="http://schemas.openxmlformats.org/officeDocument/2006/relationships/oleObject" Target="../embeddings/oleObject94.bin"/><Relationship Id="rId9" Type="http://schemas.openxmlformats.org/officeDocument/2006/relationships/image" Target="../media/image28.wmf"/></Relationships>
</file>

<file path=ppt/slides/_rels/slide32.xml.rels><?xml version="1.0" encoding="UTF-8" standalone="yes"?>
<Relationships xmlns="http://schemas.openxmlformats.org/package/2006/relationships"><Relationship Id="rId8" Type="http://schemas.openxmlformats.org/officeDocument/2006/relationships/image" Target="../media/image93.wmf"/><Relationship Id="rId3" Type="http://schemas.openxmlformats.org/officeDocument/2006/relationships/oleObject" Target="../embeddings/oleObject95.bin"/><Relationship Id="rId7" Type="http://schemas.openxmlformats.org/officeDocument/2006/relationships/oleObject" Target="../embeddings/oleObject91.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2.wmf"/><Relationship Id="rId5" Type="http://schemas.openxmlformats.org/officeDocument/2006/relationships/oleObject" Target="../embeddings/oleObject31.bin"/><Relationship Id="rId4" Type="http://schemas.openxmlformats.org/officeDocument/2006/relationships/image" Target="../media/image97.wmf"/></Relationships>
</file>

<file path=ppt/slides/_rels/slide33.xml.rels><?xml version="1.0" encoding="UTF-8" standalone="yes"?>
<Relationships xmlns="http://schemas.openxmlformats.org/package/2006/relationships"><Relationship Id="rId8" Type="http://schemas.openxmlformats.org/officeDocument/2006/relationships/image" Target="../media/image100.png"/><Relationship Id="rId13" Type="http://schemas.openxmlformats.org/officeDocument/2006/relationships/oleObject" Target="../embeddings/oleObject101.bin"/><Relationship Id="rId3" Type="http://schemas.openxmlformats.org/officeDocument/2006/relationships/oleObject" Target="../embeddings/oleObject96.bin"/><Relationship Id="rId7" Type="http://schemas.openxmlformats.org/officeDocument/2006/relationships/oleObject" Target="../embeddings/oleObject98.bin"/><Relationship Id="rId12" Type="http://schemas.openxmlformats.org/officeDocument/2006/relationships/image" Target="../media/image102.wmf"/><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99.wmf"/><Relationship Id="rId11" Type="http://schemas.openxmlformats.org/officeDocument/2006/relationships/oleObject" Target="../embeddings/oleObject100.bin"/><Relationship Id="rId5" Type="http://schemas.openxmlformats.org/officeDocument/2006/relationships/oleObject" Target="../embeddings/oleObject97.bin"/><Relationship Id="rId10" Type="http://schemas.openxmlformats.org/officeDocument/2006/relationships/image" Target="../media/image101.wmf"/><Relationship Id="rId4" Type="http://schemas.openxmlformats.org/officeDocument/2006/relationships/image" Target="../media/image98.png"/><Relationship Id="rId9" Type="http://schemas.openxmlformats.org/officeDocument/2006/relationships/oleObject" Target="../embeddings/oleObject99.bin"/><Relationship Id="rId14" Type="http://schemas.openxmlformats.org/officeDocument/2006/relationships/image" Target="../media/image103.wmf"/></Relationships>
</file>

<file path=ppt/slides/_rels/slide34.xml.rels><?xml version="1.0" encoding="UTF-8" standalone="yes"?>
<Relationships xmlns="http://schemas.openxmlformats.org/package/2006/relationships"><Relationship Id="rId8" Type="http://schemas.openxmlformats.org/officeDocument/2006/relationships/image" Target="../media/image106.wmf"/><Relationship Id="rId3" Type="http://schemas.openxmlformats.org/officeDocument/2006/relationships/oleObject" Target="../embeddings/oleObject102.bin"/><Relationship Id="rId7" Type="http://schemas.openxmlformats.org/officeDocument/2006/relationships/oleObject" Target="../embeddings/oleObject104.bin"/><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05.wmf"/><Relationship Id="rId5" Type="http://schemas.openxmlformats.org/officeDocument/2006/relationships/oleObject" Target="../embeddings/oleObject103.bin"/><Relationship Id="rId4" Type="http://schemas.openxmlformats.org/officeDocument/2006/relationships/image" Target="../media/image104.png"/></Relationships>
</file>

<file path=ppt/slides/_rels/slide35.xml.rels><?xml version="1.0" encoding="UTF-8" standalone="yes"?>
<Relationships xmlns="http://schemas.openxmlformats.org/package/2006/relationships"><Relationship Id="rId8" Type="http://schemas.openxmlformats.org/officeDocument/2006/relationships/image" Target="../media/image109.wmf"/><Relationship Id="rId13" Type="http://schemas.openxmlformats.org/officeDocument/2006/relationships/oleObject" Target="../embeddings/oleObject110.bin"/><Relationship Id="rId3" Type="http://schemas.openxmlformats.org/officeDocument/2006/relationships/oleObject" Target="../embeddings/oleObject105.bin"/><Relationship Id="rId7" Type="http://schemas.openxmlformats.org/officeDocument/2006/relationships/oleObject" Target="../embeddings/oleObject107.bin"/><Relationship Id="rId12" Type="http://schemas.openxmlformats.org/officeDocument/2006/relationships/image" Target="../media/image111.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08.wmf"/><Relationship Id="rId11" Type="http://schemas.openxmlformats.org/officeDocument/2006/relationships/oleObject" Target="../embeddings/oleObject109.bin"/><Relationship Id="rId5" Type="http://schemas.openxmlformats.org/officeDocument/2006/relationships/oleObject" Target="../embeddings/oleObject106.bin"/><Relationship Id="rId10" Type="http://schemas.openxmlformats.org/officeDocument/2006/relationships/image" Target="../media/image110.wmf"/><Relationship Id="rId4" Type="http://schemas.openxmlformats.org/officeDocument/2006/relationships/image" Target="../media/image107.wmf"/><Relationship Id="rId9" Type="http://schemas.openxmlformats.org/officeDocument/2006/relationships/oleObject" Target="../embeddings/oleObject108.bin"/><Relationship Id="rId14" Type="http://schemas.openxmlformats.org/officeDocument/2006/relationships/image" Target="../media/image112.wmf"/></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14.bin"/><Relationship Id="rId13" Type="http://schemas.openxmlformats.org/officeDocument/2006/relationships/image" Target="../media/image118.wmf"/><Relationship Id="rId18" Type="http://schemas.openxmlformats.org/officeDocument/2006/relationships/oleObject" Target="../embeddings/oleObject109.bin"/><Relationship Id="rId3" Type="http://schemas.openxmlformats.org/officeDocument/2006/relationships/image" Target="../media/image113.wmf"/><Relationship Id="rId7" Type="http://schemas.openxmlformats.org/officeDocument/2006/relationships/image" Target="../media/image115.wmf"/><Relationship Id="rId12" Type="http://schemas.openxmlformats.org/officeDocument/2006/relationships/oleObject" Target="../embeddings/oleObject116.bin"/><Relationship Id="rId17" Type="http://schemas.openxmlformats.org/officeDocument/2006/relationships/image" Target="../media/image120.wmf"/><Relationship Id="rId2" Type="http://schemas.openxmlformats.org/officeDocument/2006/relationships/oleObject" Target="../embeddings/oleObject111.bin"/><Relationship Id="rId16" Type="http://schemas.openxmlformats.org/officeDocument/2006/relationships/oleObject" Target="../embeddings/oleObject118.bin"/><Relationship Id="rId1" Type="http://schemas.openxmlformats.org/officeDocument/2006/relationships/slideLayout" Target="../slideLayouts/slideLayout7.xml"/><Relationship Id="rId6" Type="http://schemas.openxmlformats.org/officeDocument/2006/relationships/oleObject" Target="../embeddings/oleObject113.bin"/><Relationship Id="rId11" Type="http://schemas.openxmlformats.org/officeDocument/2006/relationships/image" Target="../media/image117.wmf"/><Relationship Id="rId5" Type="http://schemas.openxmlformats.org/officeDocument/2006/relationships/image" Target="../media/image114.wmf"/><Relationship Id="rId15" Type="http://schemas.openxmlformats.org/officeDocument/2006/relationships/image" Target="../media/image119.wmf"/><Relationship Id="rId10" Type="http://schemas.openxmlformats.org/officeDocument/2006/relationships/oleObject" Target="../embeddings/oleObject115.bin"/><Relationship Id="rId19" Type="http://schemas.openxmlformats.org/officeDocument/2006/relationships/image" Target="../media/image111.png"/><Relationship Id="rId4" Type="http://schemas.openxmlformats.org/officeDocument/2006/relationships/oleObject" Target="../embeddings/oleObject112.bin"/><Relationship Id="rId9" Type="http://schemas.openxmlformats.org/officeDocument/2006/relationships/image" Target="../media/image116.wmf"/><Relationship Id="rId14" Type="http://schemas.openxmlformats.org/officeDocument/2006/relationships/oleObject" Target="../embeddings/oleObject117.bin"/></Relationships>
</file>

<file path=ppt/slides/_rels/slide37.xml.rels><?xml version="1.0" encoding="UTF-8" standalone="yes"?>
<Relationships xmlns="http://schemas.openxmlformats.org/package/2006/relationships"><Relationship Id="rId8" Type="http://schemas.openxmlformats.org/officeDocument/2006/relationships/image" Target="../media/image122.wmf"/><Relationship Id="rId13" Type="http://schemas.openxmlformats.org/officeDocument/2006/relationships/customXml" Target="../ink/ink3.xml"/><Relationship Id="rId18" Type="http://schemas.openxmlformats.org/officeDocument/2006/relationships/oleObject" Target="../embeddings/oleObject123.bin"/><Relationship Id="rId3" Type="http://schemas.openxmlformats.org/officeDocument/2006/relationships/oleObject" Target="../embeddings/oleObject40.bin"/><Relationship Id="rId21" Type="http://schemas.openxmlformats.org/officeDocument/2006/relationships/image" Target="../media/image126.wmf"/><Relationship Id="rId7" Type="http://schemas.openxmlformats.org/officeDocument/2006/relationships/oleObject" Target="../embeddings/oleObject120.bin"/><Relationship Id="rId12" Type="http://schemas.openxmlformats.org/officeDocument/2006/relationships/image" Target="../media/image124.wmf"/><Relationship Id="rId17" Type="http://schemas.openxmlformats.org/officeDocument/2006/relationships/image" Target="../media/image45.wmf"/><Relationship Id="rId25" Type="http://schemas.openxmlformats.org/officeDocument/2006/relationships/image" Target="../media/image132.png"/><Relationship Id="rId2" Type="http://schemas.openxmlformats.org/officeDocument/2006/relationships/notesSlide" Target="../notesSlides/notesSlide17.xml"/><Relationship Id="rId16" Type="http://schemas.openxmlformats.org/officeDocument/2006/relationships/oleObject" Target="../embeddings/oleObject44.bin"/><Relationship Id="rId20" Type="http://schemas.openxmlformats.org/officeDocument/2006/relationships/oleObject" Target="../embeddings/oleObject124.bin"/><Relationship Id="rId1" Type="http://schemas.openxmlformats.org/officeDocument/2006/relationships/slideLayout" Target="../slideLayouts/slideLayout7.xml"/><Relationship Id="rId6" Type="http://schemas.openxmlformats.org/officeDocument/2006/relationships/image" Target="../media/image121.wmf"/><Relationship Id="rId11" Type="http://schemas.openxmlformats.org/officeDocument/2006/relationships/oleObject" Target="../embeddings/oleObject122.bin"/><Relationship Id="rId24" Type="http://schemas.openxmlformats.org/officeDocument/2006/relationships/customXml" Target="../ink/ink5.xml"/><Relationship Id="rId5" Type="http://schemas.openxmlformats.org/officeDocument/2006/relationships/oleObject" Target="../embeddings/oleObject119.bin"/><Relationship Id="rId15" Type="http://schemas.openxmlformats.org/officeDocument/2006/relationships/image" Target="../media/image130.png"/><Relationship Id="rId23" Type="http://schemas.openxmlformats.org/officeDocument/2006/relationships/image" Target="../media/image131.png"/><Relationship Id="rId10" Type="http://schemas.openxmlformats.org/officeDocument/2006/relationships/image" Target="../media/image123.wmf"/><Relationship Id="rId19" Type="http://schemas.openxmlformats.org/officeDocument/2006/relationships/image" Target="../media/image125.wmf"/><Relationship Id="rId4" Type="http://schemas.openxmlformats.org/officeDocument/2006/relationships/image" Target="../media/image41.png"/><Relationship Id="rId9" Type="http://schemas.openxmlformats.org/officeDocument/2006/relationships/oleObject" Target="../embeddings/oleObject121.bin"/><Relationship Id="rId22" Type="http://schemas.openxmlformats.org/officeDocument/2006/relationships/customXml" Target="../ink/ink4.xml"/></Relationships>
</file>

<file path=ppt/slides/_rels/slide38.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27.png"/><Relationship Id="rId7" Type="http://schemas.openxmlformats.org/officeDocument/2006/relationships/image" Target="../media/image129.wmf"/><Relationship Id="rId2" Type="http://schemas.openxmlformats.org/officeDocument/2006/relationships/oleObject" Target="../embeddings/oleObject125.bin"/><Relationship Id="rId1" Type="http://schemas.openxmlformats.org/officeDocument/2006/relationships/slideLayout" Target="../slideLayouts/slideLayout7.xml"/><Relationship Id="rId6" Type="http://schemas.openxmlformats.org/officeDocument/2006/relationships/oleObject" Target="../embeddings/oleObject127.bin"/><Relationship Id="rId5" Type="http://schemas.openxmlformats.org/officeDocument/2006/relationships/image" Target="../media/image128.wmf"/><Relationship Id="rId4" Type="http://schemas.openxmlformats.org/officeDocument/2006/relationships/oleObject" Target="../embeddings/oleObject126.bin"/><Relationship Id="rId9" Type="http://schemas.openxmlformats.org/officeDocument/2006/relationships/image" Target="../media/image134.png"/></Relationships>
</file>

<file path=ppt/slides/_rels/slide39.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5.wmf"/><Relationship Id="rId7" Type="http://schemas.openxmlformats.org/officeDocument/2006/relationships/image" Target="../media/image137.wmf"/><Relationship Id="rId2" Type="http://schemas.openxmlformats.org/officeDocument/2006/relationships/oleObject" Target="../embeddings/oleObject128.bin"/><Relationship Id="rId1" Type="http://schemas.openxmlformats.org/officeDocument/2006/relationships/slideLayout" Target="../slideLayouts/slideLayout7.xml"/><Relationship Id="rId6" Type="http://schemas.openxmlformats.org/officeDocument/2006/relationships/oleObject" Target="../embeddings/oleObject130.bin"/><Relationship Id="rId5" Type="http://schemas.openxmlformats.org/officeDocument/2006/relationships/image" Target="../media/image136.png"/><Relationship Id="rId4" Type="http://schemas.openxmlformats.org/officeDocument/2006/relationships/oleObject" Target="../embeddings/oleObject129.bin"/><Relationship Id="rId9" Type="http://schemas.openxmlformats.org/officeDocument/2006/relationships/image" Target="../media/image139.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wmf"/><Relationship Id="rId7" Type="http://schemas.openxmlformats.org/officeDocument/2006/relationships/image" Target="../media/image10.wmf"/><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oleObject" Target="../embeddings/oleObject10.bin"/><Relationship Id="rId5" Type="http://schemas.openxmlformats.org/officeDocument/2006/relationships/image" Target="../media/image9.wmf"/><Relationship Id="rId4" Type="http://schemas.openxmlformats.org/officeDocument/2006/relationships/oleObject" Target="../embeddings/oleObject9.bin"/></Relationships>
</file>

<file path=ppt/slides/_rels/slide40.xml.rels><?xml version="1.0" encoding="UTF-8" standalone="yes"?>
<Relationships xmlns="http://schemas.openxmlformats.org/package/2006/relationships"><Relationship Id="rId8" Type="http://schemas.openxmlformats.org/officeDocument/2006/relationships/image" Target="../media/image140.png"/><Relationship Id="rId3" Type="http://schemas.openxmlformats.org/officeDocument/2006/relationships/image" Target="../media/image135.wmf"/><Relationship Id="rId7" Type="http://schemas.openxmlformats.org/officeDocument/2006/relationships/image" Target="../media/image137.wmf"/><Relationship Id="rId2" Type="http://schemas.openxmlformats.org/officeDocument/2006/relationships/oleObject" Target="../embeddings/oleObject128.bin"/><Relationship Id="rId1" Type="http://schemas.openxmlformats.org/officeDocument/2006/relationships/slideLayout" Target="../slideLayouts/slideLayout7.xml"/><Relationship Id="rId6" Type="http://schemas.openxmlformats.org/officeDocument/2006/relationships/oleObject" Target="../embeddings/oleObject130.bin"/><Relationship Id="rId5" Type="http://schemas.openxmlformats.org/officeDocument/2006/relationships/image" Target="../media/image136.png"/><Relationship Id="rId4" Type="http://schemas.openxmlformats.org/officeDocument/2006/relationships/oleObject" Target="../embeddings/oleObject129.bin"/><Relationship Id="rId9" Type="http://schemas.openxmlformats.org/officeDocument/2006/relationships/image" Target="../media/image141.png"/></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134.bin"/><Relationship Id="rId13" Type="http://schemas.openxmlformats.org/officeDocument/2006/relationships/image" Target="../media/image147.wmf"/><Relationship Id="rId18" Type="http://schemas.openxmlformats.org/officeDocument/2006/relationships/oleObject" Target="../embeddings/oleObject139.bin"/><Relationship Id="rId3" Type="http://schemas.openxmlformats.org/officeDocument/2006/relationships/image" Target="../media/image142.png"/><Relationship Id="rId7" Type="http://schemas.openxmlformats.org/officeDocument/2006/relationships/image" Target="../media/image144.wmf"/><Relationship Id="rId12" Type="http://schemas.openxmlformats.org/officeDocument/2006/relationships/oleObject" Target="../embeddings/oleObject136.bin"/><Relationship Id="rId17" Type="http://schemas.openxmlformats.org/officeDocument/2006/relationships/image" Target="../media/image149.wmf"/><Relationship Id="rId2" Type="http://schemas.openxmlformats.org/officeDocument/2006/relationships/oleObject" Target="../embeddings/oleObject131.bin"/><Relationship Id="rId16" Type="http://schemas.openxmlformats.org/officeDocument/2006/relationships/oleObject" Target="../embeddings/oleObject138.bin"/><Relationship Id="rId1" Type="http://schemas.openxmlformats.org/officeDocument/2006/relationships/slideLayout" Target="../slideLayouts/slideLayout7.xml"/><Relationship Id="rId6" Type="http://schemas.openxmlformats.org/officeDocument/2006/relationships/oleObject" Target="../embeddings/oleObject133.bin"/><Relationship Id="rId11" Type="http://schemas.openxmlformats.org/officeDocument/2006/relationships/image" Target="../media/image146.wmf"/><Relationship Id="rId5" Type="http://schemas.openxmlformats.org/officeDocument/2006/relationships/image" Target="../media/image143.wmf"/><Relationship Id="rId15" Type="http://schemas.openxmlformats.org/officeDocument/2006/relationships/image" Target="../media/image148.wmf"/><Relationship Id="rId10" Type="http://schemas.openxmlformats.org/officeDocument/2006/relationships/oleObject" Target="../embeddings/oleObject135.bin"/><Relationship Id="rId19" Type="http://schemas.openxmlformats.org/officeDocument/2006/relationships/image" Target="../media/image150.wmf"/><Relationship Id="rId4" Type="http://schemas.openxmlformats.org/officeDocument/2006/relationships/oleObject" Target="../embeddings/oleObject132.bin"/><Relationship Id="rId9" Type="http://schemas.openxmlformats.org/officeDocument/2006/relationships/image" Target="../media/image145.wmf"/><Relationship Id="rId14" Type="http://schemas.openxmlformats.org/officeDocument/2006/relationships/oleObject" Target="../embeddings/oleObject137.bin"/></Relationships>
</file>

<file path=ppt/slides/_rels/slide42.xml.rels><?xml version="1.0" encoding="UTF-8" standalone="yes"?>
<Relationships xmlns="http://schemas.openxmlformats.org/package/2006/relationships"><Relationship Id="rId8" Type="http://schemas.openxmlformats.org/officeDocument/2006/relationships/image" Target="../media/image152.wmf"/><Relationship Id="rId3" Type="http://schemas.openxmlformats.org/officeDocument/2006/relationships/oleObject" Target="../embeddings/oleObject13.bin"/><Relationship Id="rId7" Type="http://schemas.openxmlformats.org/officeDocument/2006/relationships/oleObject" Target="../embeddings/oleObject141.bin"/><Relationship Id="rId12" Type="http://schemas.openxmlformats.org/officeDocument/2006/relationships/image" Target="../media/image154.wmf"/><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151.wmf"/><Relationship Id="rId11" Type="http://schemas.openxmlformats.org/officeDocument/2006/relationships/oleObject" Target="../embeddings/oleObject143.bin"/><Relationship Id="rId5" Type="http://schemas.openxmlformats.org/officeDocument/2006/relationships/oleObject" Target="../embeddings/oleObject140.bin"/><Relationship Id="rId10" Type="http://schemas.openxmlformats.org/officeDocument/2006/relationships/image" Target="../media/image153.wmf"/><Relationship Id="rId4" Type="http://schemas.openxmlformats.org/officeDocument/2006/relationships/image" Target="../media/image14.wmf"/><Relationship Id="rId9" Type="http://schemas.openxmlformats.org/officeDocument/2006/relationships/oleObject" Target="../embeddings/oleObject142.bin"/></Relationships>
</file>

<file path=ppt/slides/_rels/slide43.xml.rels><?xml version="1.0" encoding="UTF-8" standalone="yes"?>
<Relationships xmlns="http://schemas.openxmlformats.org/package/2006/relationships"><Relationship Id="rId8" Type="http://schemas.openxmlformats.org/officeDocument/2006/relationships/image" Target="../media/image156.wmf"/><Relationship Id="rId13" Type="http://schemas.openxmlformats.org/officeDocument/2006/relationships/oleObject" Target="../embeddings/oleObject147.bin"/><Relationship Id="rId3" Type="http://schemas.openxmlformats.org/officeDocument/2006/relationships/oleObject" Target="../embeddings/oleObject144.bin"/><Relationship Id="rId7" Type="http://schemas.openxmlformats.org/officeDocument/2006/relationships/oleObject" Target="../embeddings/oleObject145.bin"/><Relationship Id="rId12" Type="http://schemas.openxmlformats.org/officeDocument/2006/relationships/image" Target="../media/image157.wmf"/><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161.png"/><Relationship Id="rId11" Type="http://schemas.openxmlformats.org/officeDocument/2006/relationships/oleObject" Target="../embeddings/oleObject146.bin"/><Relationship Id="rId10" Type="http://schemas.openxmlformats.org/officeDocument/2006/relationships/image" Target="../media/image14.wmf"/><Relationship Id="rId4" Type="http://schemas.openxmlformats.org/officeDocument/2006/relationships/image" Target="../media/image155.wmf"/><Relationship Id="rId9" Type="http://schemas.openxmlformats.org/officeDocument/2006/relationships/oleObject" Target="../embeddings/oleObject13.bin"/><Relationship Id="rId14" Type="http://schemas.openxmlformats.org/officeDocument/2006/relationships/image" Target="../media/image158.wmf"/></Relationships>
</file>

<file path=ppt/slides/_rels/slide44.xml.rels><?xml version="1.0" encoding="UTF-8" standalone="yes"?>
<Relationships xmlns="http://schemas.openxmlformats.org/package/2006/relationships"><Relationship Id="rId8" Type="http://schemas.openxmlformats.org/officeDocument/2006/relationships/image" Target="../media/image161.wmf"/><Relationship Id="rId3" Type="http://schemas.openxmlformats.org/officeDocument/2006/relationships/oleObject" Target="../embeddings/oleObject148.bin"/><Relationship Id="rId7" Type="http://schemas.openxmlformats.org/officeDocument/2006/relationships/oleObject" Target="../embeddings/oleObject150.bin"/><Relationship Id="rId12" Type="http://schemas.openxmlformats.org/officeDocument/2006/relationships/image" Target="../media/image163.wmf"/><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160.wmf"/><Relationship Id="rId11" Type="http://schemas.openxmlformats.org/officeDocument/2006/relationships/oleObject" Target="../embeddings/oleObject152.bin"/><Relationship Id="rId5" Type="http://schemas.openxmlformats.org/officeDocument/2006/relationships/oleObject" Target="../embeddings/oleObject149.bin"/><Relationship Id="rId10" Type="http://schemas.openxmlformats.org/officeDocument/2006/relationships/image" Target="../media/image162.wmf"/><Relationship Id="rId4" Type="http://schemas.openxmlformats.org/officeDocument/2006/relationships/image" Target="../media/image159.wmf"/><Relationship Id="rId9" Type="http://schemas.openxmlformats.org/officeDocument/2006/relationships/oleObject" Target="../embeddings/oleObject151.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156.bin"/><Relationship Id="rId3" Type="http://schemas.openxmlformats.org/officeDocument/2006/relationships/image" Target="../media/image164.wmf"/><Relationship Id="rId7" Type="http://schemas.openxmlformats.org/officeDocument/2006/relationships/image" Target="../media/image166.wmf"/><Relationship Id="rId2" Type="http://schemas.openxmlformats.org/officeDocument/2006/relationships/oleObject" Target="../embeddings/oleObject153.bin"/><Relationship Id="rId1" Type="http://schemas.openxmlformats.org/officeDocument/2006/relationships/slideLayout" Target="../slideLayouts/slideLayout7.xml"/><Relationship Id="rId6" Type="http://schemas.openxmlformats.org/officeDocument/2006/relationships/oleObject" Target="../embeddings/oleObject155.bin"/><Relationship Id="rId5" Type="http://schemas.openxmlformats.org/officeDocument/2006/relationships/image" Target="../media/image165.wmf"/><Relationship Id="rId4" Type="http://schemas.openxmlformats.org/officeDocument/2006/relationships/oleObject" Target="../embeddings/oleObject154.bin"/><Relationship Id="rId9" Type="http://schemas.openxmlformats.org/officeDocument/2006/relationships/image" Target="../media/image167.wmf"/></Relationships>
</file>

<file path=ppt/slides/_rels/slide46.xml.rels><?xml version="1.0" encoding="UTF-8" standalone="yes"?>
<Relationships xmlns="http://schemas.openxmlformats.org/package/2006/relationships"><Relationship Id="rId3" Type="http://schemas.openxmlformats.org/officeDocument/2006/relationships/image" Target="../media/image168.wmf"/><Relationship Id="rId7" Type="http://schemas.openxmlformats.org/officeDocument/2006/relationships/image" Target="../media/image170.wmf"/><Relationship Id="rId2" Type="http://schemas.openxmlformats.org/officeDocument/2006/relationships/oleObject" Target="../embeddings/oleObject157.bin"/><Relationship Id="rId1" Type="http://schemas.openxmlformats.org/officeDocument/2006/relationships/slideLayout" Target="../slideLayouts/slideLayout7.xml"/><Relationship Id="rId6" Type="http://schemas.openxmlformats.org/officeDocument/2006/relationships/oleObject" Target="../embeddings/oleObject159.bin"/><Relationship Id="rId5" Type="http://schemas.openxmlformats.org/officeDocument/2006/relationships/image" Target="../media/image169.wmf"/><Relationship Id="rId4" Type="http://schemas.openxmlformats.org/officeDocument/2006/relationships/oleObject" Target="../embeddings/oleObject158.bin"/></Relationships>
</file>

<file path=ppt/slides/_rels/slide47.xml.rels><?xml version="1.0" encoding="UTF-8" standalone="yes"?>
<Relationships xmlns="http://schemas.openxmlformats.org/package/2006/relationships"><Relationship Id="rId8" Type="http://schemas.openxmlformats.org/officeDocument/2006/relationships/oleObject" Target="../embeddings/oleObject163.bin"/><Relationship Id="rId13" Type="http://schemas.openxmlformats.org/officeDocument/2006/relationships/image" Target="../media/image111.png"/><Relationship Id="rId3" Type="http://schemas.openxmlformats.org/officeDocument/2006/relationships/image" Target="../media/image171.wmf"/><Relationship Id="rId7" Type="http://schemas.openxmlformats.org/officeDocument/2006/relationships/image" Target="../media/image173.wmf"/><Relationship Id="rId12" Type="http://schemas.openxmlformats.org/officeDocument/2006/relationships/oleObject" Target="../embeddings/oleObject109.bin"/><Relationship Id="rId2" Type="http://schemas.openxmlformats.org/officeDocument/2006/relationships/oleObject" Target="../embeddings/oleObject160.bin"/><Relationship Id="rId1" Type="http://schemas.openxmlformats.org/officeDocument/2006/relationships/slideLayout" Target="../slideLayouts/slideLayout7.xml"/><Relationship Id="rId6" Type="http://schemas.openxmlformats.org/officeDocument/2006/relationships/oleObject" Target="../embeddings/oleObject162.bin"/><Relationship Id="rId11" Type="http://schemas.openxmlformats.org/officeDocument/2006/relationships/image" Target="../media/image175.wmf"/><Relationship Id="rId5" Type="http://schemas.openxmlformats.org/officeDocument/2006/relationships/image" Target="../media/image172.wmf"/><Relationship Id="rId10" Type="http://schemas.openxmlformats.org/officeDocument/2006/relationships/oleObject" Target="../embeddings/oleObject164.bin"/><Relationship Id="rId4" Type="http://schemas.openxmlformats.org/officeDocument/2006/relationships/oleObject" Target="../embeddings/oleObject161.bin"/><Relationship Id="rId9" Type="http://schemas.openxmlformats.org/officeDocument/2006/relationships/image" Target="../media/image174.wmf"/></Relationships>
</file>

<file path=ppt/slides/_rels/slide48.xml.rels><?xml version="1.0" encoding="UTF-8" standalone="yes"?>
<Relationships xmlns="http://schemas.openxmlformats.org/package/2006/relationships"><Relationship Id="rId8" Type="http://schemas.openxmlformats.org/officeDocument/2006/relationships/image" Target="../media/image177.emf"/><Relationship Id="rId3" Type="http://schemas.openxmlformats.org/officeDocument/2006/relationships/oleObject" Target="../embeddings/oleObject109.bin"/><Relationship Id="rId7" Type="http://schemas.openxmlformats.org/officeDocument/2006/relationships/oleObject" Target="../embeddings/oleObject166.bin"/><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176.emf"/><Relationship Id="rId5" Type="http://schemas.openxmlformats.org/officeDocument/2006/relationships/oleObject" Target="../embeddings/oleObject165.bin"/><Relationship Id="rId4" Type="http://schemas.openxmlformats.org/officeDocument/2006/relationships/image" Target="../media/image111.png"/></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170.bin"/><Relationship Id="rId13" Type="http://schemas.openxmlformats.org/officeDocument/2006/relationships/image" Target="../media/image111.png"/><Relationship Id="rId3" Type="http://schemas.openxmlformats.org/officeDocument/2006/relationships/image" Target="../media/image178.wmf"/><Relationship Id="rId7" Type="http://schemas.openxmlformats.org/officeDocument/2006/relationships/image" Target="../media/image180.png"/><Relationship Id="rId12" Type="http://schemas.openxmlformats.org/officeDocument/2006/relationships/oleObject" Target="../embeddings/oleObject109.bin"/><Relationship Id="rId2" Type="http://schemas.openxmlformats.org/officeDocument/2006/relationships/oleObject" Target="../embeddings/oleObject167.bin"/><Relationship Id="rId1" Type="http://schemas.openxmlformats.org/officeDocument/2006/relationships/slideLayout" Target="../slideLayouts/slideLayout7.xml"/><Relationship Id="rId6" Type="http://schemas.openxmlformats.org/officeDocument/2006/relationships/oleObject" Target="../embeddings/oleObject169.bin"/><Relationship Id="rId11" Type="http://schemas.openxmlformats.org/officeDocument/2006/relationships/image" Target="../media/image182.wmf"/><Relationship Id="rId5" Type="http://schemas.openxmlformats.org/officeDocument/2006/relationships/image" Target="../media/image179.wmf"/><Relationship Id="rId15" Type="http://schemas.openxmlformats.org/officeDocument/2006/relationships/image" Target="../media/image184.png"/><Relationship Id="rId10" Type="http://schemas.openxmlformats.org/officeDocument/2006/relationships/oleObject" Target="../embeddings/oleObject171.bin"/><Relationship Id="rId4" Type="http://schemas.openxmlformats.org/officeDocument/2006/relationships/oleObject" Target="../embeddings/oleObject168.bin"/><Relationship Id="rId9" Type="http://schemas.openxmlformats.org/officeDocument/2006/relationships/image" Target="../media/image181.wmf"/><Relationship Id="rId14" Type="http://schemas.openxmlformats.org/officeDocument/2006/relationships/image" Target="../media/image183.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1.bin"/><Relationship Id="rId7" Type="http://schemas.openxmlformats.org/officeDocument/2006/relationships/image" Target="../media/image13.em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oleObject" Target="../embeddings/oleObject12.bin"/><Relationship Id="rId5" Type="http://schemas.openxmlformats.org/officeDocument/2006/relationships/image" Target="../media/image11.png"/><Relationship Id="rId4" Type="http://schemas.openxmlformats.org/officeDocument/2006/relationships/image" Target="../media/image12.wmf"/></Relationships>
</file>

<file path=ppt/slides/_rels/slide50.xml.rels><?xml version="1.0" encoding="UTF-8" standalone="yes"?>
<Relationships xmlns="http://schemas.openxmlformats.org/package/2006/relationships"><Relationship Id="rId8" Type="http://schemas.openxmlformats.org/officeDocument/2006/relationships/oleObject" Target="../embeddings/oleObject175.bin"/><Relationship Id="rId3" Type="http://schemas.openxmlformats.org/officeDocument/2006/relationships/image" Target="../media/image185.png"/><Relationship Id="rId7" Type="http://schemas.openxmlformats.org/officeDocument/2006/relationships/image" Target="../media/image187.wmf"/><Relationship Id="rId2" Type="http://schemas.openxmlformats.org/officeDocument/2006/relationships/oleObject" Target="../embeddings/oleObject172.bin"/><Relationship Id="rId1" Type="http://schemas.openxmlformats.org/officeDocument/2006/relationships/slideLayout" Target="../slideLayouts/slideLayout7.xml"/><Relationship Id="rId6" Type="http://schemas.openxmlformats.org/officeDocument/2006/relationships/oleObject" Target="../embeddings/oleObject174.bin"/><Relationship Id="rId5" Type="http://schemas.openxmlformats.org/officeDocument/2006/relationships/image" Target="../media/image186.wmf"/><Relationship Id="rId4" Type="http://schemas.openxmlformats.org/officeDocument/2006/relationships/oleObject" Target="../embeddings/oleObject173.bin"/><Relationship Id="rId9" Type="http://schemas.openxmlformats.org/officeDocument/2006/relationships/image" Target="../media/image188.wmf"/></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179.bin"/><Relationship Id="rId3" Type="http://schemas.openxmlformats.org/officeDocument/2006/relationships/image" Target="../media/image189.wmf"/><Relationship Id="rId7" Type="http://schemas.openxmlformats.org/officeDocument/2006/relationships/image" Target="../media/image191.wmf"/><Relationship Id="rId2" Type="http://schemas.openxmlformats.org/officeDocument/2006/relationships/oleObject" Target="../embeddings/oleObject176.bin"/><Relationship Id="rId1" Type="http://schemas.openxmlformats.org/officeDocument/2006/relationships/slideLayout" Target="../slideLayouts/slideLayout7.xml"/><Relationship Id="rId6" Type="http://schemas.openxmlformats.org/officeDocument/2006/relationships/oleObject" Target="../embeddings/oleObject178.bin"/><Relationship Id="rId5" Type="http://schemas.openxmlformats.org/officeDocument/2006/relationships/image" Target="../media/image190.wmf"/><Relationship Id="rId4" Type="http://schemas.openxmlformats.org/officeDocument/2006/relationships/oleObject" Target="../embeddings/oleObject177.bin"/><Relationship Id="rId9" Type="http://schemas.openxmlformats.org/officeDocument/2006/relationships/image" Target="../media/image192.wmf"/></Relationships>
</file>

<file path=ppt/slides/_rels/slide52.xml.rels><?xml version="1.0" encoding="UTF-8" standalone="yes"?>
<Relationships xmlns="http://schemas.openxmlformats.org/package/2006/relationships"><Relationship Id="rId3" Type="http://schemas.openxmlformats.org/officeDocument/2006/relationships/image" Target="../media/image193.png"/><Relationship Id="rId7" Type="http://schemas.openxmlformats.org/officeDocument/2006/relationships/image" Target="../media/image195.wmf"/><Relationship Id="rId2" Type="http://schemas.openxmlformats.org/officeDocument/2006/relationships/oleObject" Target="../embeddings/oleObject180.bin"/><Relationship Id="rId1" Type="http://schemas.openxmlformats.org/officeDocument/2006/relationships/slideLayout" Target="../slideLayouts/slideLayout7.xml"/><Relationship Id="rId6" Type="http://schemas.openxmlformats.org/officeDocument/2006/relationships/oleObject" Target="../embeddings/oleObject182.bin"/><Relationship Id="rId5" Type="http://schemas.openxmlformats.org/officeDocument/2006/relationships/image" Target="../media/image194.wmf"/><Relationship Id="rId4" Type="http://schemas.openxmlformats.org/officeDocument/2006/relationships/oleObject" Target="../embeddings/oleObject181.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image" Target="../media/image14.wmf"/><Relationship Id="rId7" Type="http://schemas.openxmlformats.org/officeDocument/2006/relationships/image" Target="../media/image16.wmf"/><Relationship Id="rId2" Type="http://schemas.openxmlformats.org/officeDocument/2006/relationships/oleObject" Target="../embeddings/oleObject13.bin"/><Relationship Id="rId1" Type="http://schemas.openxmlformats.org/officeDocument/2006/relationships/slideLayout" Target="../slideLayouts/slideLayout7.xml"/><Relationship Id="rId6" Type="http://schemas.openxmlformats.org/officeDocument/2006/relationships/oleObject" Target="../embeddings/oleObject15.bin"/><Relationship Id="rId11" Type="http://schemas.openxmlformats.org/officeDocument/2006/relationships/image" Target="../media/image18.wmf"/><Relationship Id="rId5" Type="http://schemas.openxmlformats.org/officeDocument/2006/relationships/image" Target="../media/image15.wmf"/><Relationship Id="rId10" Type="http://schemas.openxmlformats.org/officeDocument/2006/relationships/oleObject" Target="../embeddings/oleObject17.bin"/><Relationship Id="rId4" Type="http://schemas.openxmlformats.org/officeDocument/2006/relationships/oleObject" Target="../embeddings/oleObject14.bin"/><Relationship Id="rId9" Type="http://schemas.openxmlformats.org/officeDocument/2006/relationships/image" Target="../media/image17.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1.bin"/><Relationship Id="rId13" Type="http://schemas.openxmlformats.org/officeDocument/2006/relationships/image" Target="../media/image24.wmf"/><Relationship Id="rId3" Type="http://schemas.openxmlformats.org/officeDocument/2006/relationships/image" Target="../media/image19.wmf"/><Relationship Id="rId7" Type="http://schemas.openxmlformats.org/officeDocument/2006/relationships/image" Target="../media/image21.wmf"/><Relationship Id="rId12" Type="http://schemas.openxmlformats.org/officeDocument/2006/relationships/oleObject" Target="../embeddings/oleObject23.bin"/><Relationship Id="rId2" Type="http://schemas.openxmlformats.org/officeDocument/2006/relationships/oleObject" Target="../embeddings/oleObject18.bin"/><Relationship Id="rId1" Type="http://schemas.openxmlformats.org/officeDocument/2006/relationships/slideLayout" Target="../slideLayouts/slideLayout7.xml"/><Relationship Id="rId6" Type="http://schemas.openxmlformats.org/officeDocument/2006/relationships/oleObject" Target="../embeddings/oleObject20.bin"/><Relationship Id="rId11" Type="http://schemas.openxmlformats.org/officeDocument/2006/relationships/image" Target="../media/image23.wmf"/><Relationship Id="rId5" Type="http://schemas.openxmlformats.org/officeDocument/2006/relationships/image" Target="../media/image20.wmf"/><Relationship Id="rId10" Type="http://schemas.openxmlformats.org/officeDocument/2006/relationships/oleObject" Target="../embeddings/oleObject22.bin"/><Relationship Id="rId4" Type="http://schemas.openxmlformats.org/officeDocument/2006/relationships/oleObject" Target="../embeddings/oleObject19.bin"/><Relationship Id="rId9" Type="http://schemas.openxmlformats.org/officeDocument/2006/relationships/image" Target="../media/image22.wmf"/></Relationships>
</file>

<file path=ppt/slides/_rels/slide8.xml.rels><?xml version="1.0" encoding="UTF-8" standalone="yes"?>
<Relationships xmlns="http://schemas.openxmlformats.org/package/2006/relationships"><Relationship Id="rId8" Type="http://schemas.openxmlformats.org/officeDocument/2006/relationships/image" Target="../media/image27.wmf"/><Relationship Id="rId13" Type="http://schemas.openxmlformats.org/officeDocument/2006/relationships/oleObject" Target="../embeddings/oleObject29.bin"/><Relationship Id="rId3" Type="http://schemas.openxmlformats.org/officeDocument/2006/relationships/oleObject" Target="../embeddings/oleObject24.bin"/><Relationship Id="rId7" Type="http://schemas.openxmlformats.org/officeDocument/2006/relationships/oleObject" Target="../embeddings/oleObject26.bin"/><Relationship Id="rId12" Type="http://schemas.openxmlformats.org/officeDocument/2006/relationships/image" Target="../media/image29.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6.wmf"/><Relationship Id="rId11" Type="http://schemas.openxmlformats.org/officeDocument/2006/relationships/oleObject" Target="../embeddings/oleObject28.bin"/><Relationship Id="rId5" Type="http://schemas.openxmlformats.org/officeDocument/2006/relationships/oleObject" Target="../embeddings/oleObject25.bin"/><Relationship Id="rId10" Type="http://schemas.openxmlformats.org/officeDocument/2006/relationships/image" Target="../media/image28.wmf"/><Relationship Id="rId4" Type="http://schemas.openxmlformats.org/officeDocument/2006/relationships/image" Target="../media/image25.wmf"/><Relationship Id="rId9" Type="http://schemas.openxmlformats.org/officeDocument/2006/relationships/oleObject" Target="../embeddings/oleObject27.bin"/><Relationship Id="rId14" Type="http://schemas.openxmlformats.org/officeDocument/2006/relationships/image" Target="../media/image30.wmf"/></Relationships>
</file>

<file path=ppt/slides/_rels/slide9.xml.rels><?xml version="1.0" encoding="UTF-8" standalone="yes"?>
<Relationships xmlns="http://schemas.openxmlformats.org/package/2006/relationships"><Relationship Id="rId8" Type="http://schemas.openxmlformats.org/officeDocument/2006/relationships/image" Target="../media/image33.wmf"/><Relationship Id="rId13" Type="http://schemas.openxmlformats.org/officeDocument/2006/relationships/oleObject" Target="../embeddings/oleObject35.bin"/><Relationship Id="rId18" Type="http://schemas.openxmlformats.org/officeDocument/2006/relationships/image" Target="../media/image38.wmf"/><Relationship Id="rId3" Type="http://schemas.openxmlformats.org/officeDocument/2006/relationships/oleObject" Target="../embeddings/oleObject30.bin"/><Relationship Id="rId21" Type="http://schemas.openxmlformats.org/officeDocument/2006/relationships/image" Target="../media/image40.png"/><Relationship Id="rId7" Type="http://schemas.openxmlformats.org/officeDocument/2006/relationships/oleObject" Target="../embeddings/oleObject32.bin"/><Relationship Id="rId12" Type="http://schemas.openxmlformats.org/officeDocument/2006/relationships/image" Target="../media/image35.wmf"/><Relationship Id="rId17" Type="http://schemas.openxmlformats.org/officeDocument/2006/relationships/oleObject" Target="../embeddings/oleObject37.bin"/><Relationship Id="rId2" Type="http://schemas.openxmlformats.org/officeDocument/2006/relationships/notesSlide" Target="../notesSlides/notesSlide3.xml"/><Relationship Id="rId16" Type="http://schemas.openxmlformats.org/officeDocument/2006/relationships/image" Target="../media/image37.wmf"/><Relationship Id="rId1" Type="http://schemas.openxmlformats.org/officeDocument/2006/relationships/slideLayout" Target="../slideLayouts/slideLayout7.xml"/><Relationship Id="rId6" Type="http://schemas.openxmlformats.org/officeDocument/2006/relationships/image" Target="../media/image32.wmf"/><Relationship Id="rId11" Type="http://schemas.openxmlformats.org/officeDocument/2006/relationships/oleObject" Target="../embeddings/oleObject34.bin"/><Relationship Id="rId5" Type="http://schemas.openxmlformats.org/officeDocument/2006/relationships/oleObject" Target="../embeddings/oleObject31.bin"/><Relationship Id="rId15" Type="http://schemas.openxmlformats.org/officeDocument/2006/relationships/oleObject" Target="../embeddings/oleObject36.bin"/><Relationship Id="rId10" Type="http://schemas.openxmlformats.org/officeDocument/2006/relationships/image" Target="../media/image34.png"/><Relationship Id="rId19" Type="http://schemas.openxmlformats.org/officeDocument/2006/relationships/customXml" Target="../ink/ink1.xml"/><Relationship Id="rId4" Type="http://schemas.openxmlformats.org/officeDocument/2006/relationships/image" Target="../media/image31.wmf"/><Relationship Id="rId9" Type="http://schemas.openxmlformats.org/officeDocument/2006/relationships/oleObject" Target="../embeddings/oleObject33.bin"/><Relationship Id="rId14"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291470"/>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6" y="883543"/>
            <a:ext cx="7567370" cy="307777"/>
          </a:xfrm>
          <a:prstGeom prst="rect">
            <a:avLst/>
          </a:prstGeom>
          <a:noFill/>
        </p:spPr>
        <p:txBody>
          <a:bodyPr wrap="square" rtlCol="0">
            <a:spAutoFit/>
          </a:bodyPr>
          <a:lstStyle/>
          <a:p>
            <a:r>
              <a:rPr lang="en-US" sz="1400"/>
              <a:t>Now let’s consider what should happen under translation.  First, the wavefunction will look like this:</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9317" y="152989"/>
            <a:ext cx="3803406" cy="523220"/>
          </a:xfrm>
          <a:prstGeom prst="rect">
            <a:avLst/>
          </a:prstGeom>
          <a:noFill/>
        </p:spPr>
        <p:txBody>
          <a:bodyPr wrap="square" rtlCol="0">
            <a:spAutoFit/>
          </a:bodyPr>
          <a:lstStyle/>
          <a:p>
            <a:r>
              <a:rPr lang="en-US" sz="2800" b="1" u="sng"/>
              <a:t>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59CE35F1-9EA5-4B2F-9905-617B88D1331C}"/>
              </a:ext>
            </a:extLst>
          </p:cNvPr>
          <p:cNvGraphicFramePr>
            <a:graphicFrameLocks noChangeAspect="1"/>
          </p:cNvGraphicFramePr>
          <p:nvPr/>
        </p:nvGraphicFramePr>
        <p:xfrm>
          <a:off x="417055" y="1294027"/>
          <a:ext cx="4611687" cy="1104900"/>
        </p:xfrm>
        <a:graphic>
          <a:graphicData uri="http://schemas.openxmlformats.org/presentationml/2006/ole">
            <mc:AlternateContent xmlns:mc="http://schemas.openxmlformats.org/markup-compatibility/2006">
              <mc:Choice xmlns:v="urn:schemas-microsoft-com:vml" Requires="v">
                <p:oleObj name="Equation" r:id="rId2" imgW="3822480" imgH="914400" progId="Equation.DSMT4">
                  <p:embed/>
                </p:oleObj>
              </mc:Choice>
              <mc:Fallback>
                <p:oleObj name="Equation" r:id="rId2" imgW="3822480" imgH="914400" progId="Equation.DSMT4">
                  <p:embed/>
                  <p:pic>
                    <p:nvPicPr>
                      <p:cNvPr id="15" name="Object 14">
                        <a:extLst>
                          <a:ext uri="{FF2B5EF4-FFF2-40B4-BE49-F238E27FC236}">
                            <a16:creationId xmlns:a16="http://schemas.microsoft.com/office/drawing/2014/main" id="{59CE35F1-9EA5-4B2F-9905-617B88D1331C}"/>
                          </a:ext>
                        </a:extLst>
                      </p:cNvPr>
                      <p:cNvPicPr>
                        <a:picLocks noChangeAspect="1" noChangeArrowheads="1"/>
                      </p:cNvPicPr>
                      <p:nvPr/>
                    </p:nvPicPr>
                    <p:blipFill>
                      <a:blip r:embed="rId3"/>
                      <a:srcRect/>
                      <a:stretch>
                        <a:fillRect/>
                      </a:stretch>
                    </p:blipFill>
                    <p:spPr bwMode="auto">
                      <a:xfrm>
                        <a:off x="417055" y="1294027"/>
                        <a:ext cx="4611687" cy="1104900"/>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4C6B8F3B-B484-4E6F-AE16-C31476DA31D9}"/>
              </a:ext>
            </a:extLst>
          </p:cNvPr>
          <p:cNvSpPr txBox="1"/>
          <p:nvPr/>
        </p:nvSpPr>
        <p:spPr>
          <a:xfrm>
            <a:off x="322866" y="2543737"/>
            <a:ext cx="3410148" cy="307777"/>
          </a:xfrm>
          <a:prstGeom prst="rect">
            <a:avLst/>
          </a:prstGeom>
          <a:noFill/>
        </p:spPr>
        <p:txBody>
          <a:bodyPr wrap="square" rtlCol="0">
            <a:spAutoFit/>
          </a:bodyPr>
          <a:lstStyle/>
          <a:p>
            <a:r>
              <a:rPr lang="en-US" sz="1400"/>
              <a:t>Recall the coefficients are related via:</a:t>
            </a:r>
          </a:p>
        </p:txBody>
      </p:sp>
      <p:graphicFrame>
        <p:nvGraphicFramePr>
          <p:cNvPr id="25" name="Object 24">
            <a:extLst>
              <a:ext uri="{FF2B5EF4-FFF2-40B4-BE49-F238E27FC236}">
                <a16:creationId xmlns:a16="http://schemas.microsoft.com/office/drawing/2014/main" id="{B704E0E9-3E92-497D-B8DC-BE24155C6BE2}"/>
              </a:ext>
            </a:extLst>
          </p:cNvPr>
          <p:cNvGraphicFramePr>
            <a:graphicFrameLocks noChangeAspect="1"/>
          </p:cNvGraphicFramePr>
          <p:nvPr/>
        </p:nvGraphicFramePr>
        <p:xfrm>
          <a:off x="393700" y="4204700"/>
          <a:ext cx="1093788" cy="1263650"/>
        </p:xfrm>
        <a:graphic>
          <a:graphicData uri="http://schemas.openxmlformats.org/presentationml/2006/ole">
            <mc:AlternateContent xmlns:mc="http://schemas.openxmlformats.org/markup-compatibility/2006">
              <mc:Choice xmlns:v="urn:schemas-microsoft-com:vml" Requires="v">
                <p:oleObj name="Equation" r:id="rId4" imgW="838080" imgH="965160" progId="Equation.DSMT4">
                  <p:embed/>
                </p:oleObj>
              </mc:Choice>
              <mc:Fallback>
                <p:oleObj name="Equation" r:id="rId4" imgW="838080" imgH="965160" progId="Equation.DSMT4">
                  <p:embed/>
                  <p:pic>
                    <p:nvPicPr>
                      <p:cNvPr id="25" name="Object 24">
                        <a:extLst>
                          <a:ext uri="{FF2B5EF4-FFF2-40B4-BE49-F238E27FC236}">
                            <a16:creationId xmlns:a16="http://schemas.microsoft.com/office/drawing/2014/main" id="{B704E0E9-3E92-497D-B8DC-BE24155C6BE2}"/>
                          </a:ext>
                        </a:extLst>
                      </p:cNvPr>
                      <p:cNvPicPr>
                        <a:picLocks noChangeAspect="1" noChangeArrowheads="1"/>
                      </p:cNvPicPr>
                      <p:nvPr/>
                    </p:nvPicPr>
                    <p:blipFill>
                      <a:blip r:embed="rId5"/>
                      <a:srcRect/>
                      <a:stretch>
                        <a:fillRect/>
                      </a:stretch>
                    </p:blipFill>
                    <p:spPr bwMode="auto">
                      <a:xfrm>
                        <a:off x="393700" y="4204700"/>
                        <a:ext cx="1093788" cy="1263650"/>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8F236155-20CD-4885-921B-165B6129BD62}"/>
              </a:ext>
            </a:extLst>
          </p:cNvPr>
          <p:cNvGraphicFramePr>
            <a:graphicFrameLocks noChangeAspect="1"/>
          </p:cNvGraphicFramePr>
          <p:nvPr/>
        </p:nvGraphicFramePr>
        <p:xfrm>
          <a:off x="417055" y="2956970"/>
          <a:ext cx="1177266" cy="599033"/>
        </p:xfrm>
        <a:graphic>
          <a:graphicData uri="http://schemas.openxmlformats.org/presentationml/2006/ole">
            <mc:AlternateContent xmlns:mc="http://schemas.openxmlformats.org/markup-compatibility/2006">
              <mc:Choice xmlns:v="urn:schemas-microsoft-com:vml" Requires="v">
                <p:oleObj name="Equation" r:id="rId6" imgW="901700" imgH="457200" progId="Equation.DSMT4">
                  <p:embed/>
                </p:oleObj>
              </mc:Choice>
              <mc:Fallback>
                <p:oleObj name="Equation" r:id="rId6" imgW="901700" imgH="457200" progId="Equation.DSMT4">
                  <p:embed/>
                  <p:pic>
                    <p:nvPicPr>
                      <p:cNvPr id="26" name="Object 25">
                        <a:extLst>
                          <a:ext uri="{FF2B5EF4-FFF2-40B4-BE49-F238E27FC236}">
                            <a16:creationId xmlns:a16="http://schemas.microsoft.com/office/drawing/2014/main" id="{8F236155-20CD-4885-921B-165B6129BD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055" y="2956970"/>
                        <a:ext cx="1177266" cy="599033"/>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7252AAF1-4FBD-4DA5-A3E9-955809B8D410}"/>
              </a:ext>
            </a:extLst>
          </p:cNvPr>
          <p:cNvSpPr txBox="1"/>
          <p:nvPr/>
        </p:nvSpPr>
        <p:spPr>
          <a:xfrm>
            <a:off x="322866" y="3726078"/>
            <a:ext cx="3410148" cy="307777"/>
          </a:xfrm>
          <a:prstGeom prst="rect">
            <a:avLst/>
          </a:prstGeom>
          <a:noFill/>
        </p:spPr>
        <p:txBody>
          <a:bodyPr wrap="square" rtlCol="0">
            <a:spAutoFit/>
          </a:bodyPr>
          <a:lstStyle/>
          <a:p>
            <a:r>
              <a:rPr lang="en-US" sz="1400"/>
              <a:t>Solving for the new r’s, t’s, etc., we get:</a:t>
            </a:r>
          </a:p>
        </p:txBody>
      </p:sp>
    </p:spTree>
    <p:extLst>
      <p:ext uri="{BB962C8B-B14F-4D97-AF65-F5344CB8AC3E}">
        <p14:creationId xmlns:p14="http://schemas.microsoft.com/office/powerpoint/2010/main" val="39921226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4532054" y="189767"/>
            <a:ext cx="2538049" cy="523220"/>
          </a:xfrm>
          <a:prstGeom prst="rect">
            <a:avLst/>
          </a:prstGeom>
          <a:noFill/>
        </p:spPr>
        <p:txBody>
          <a:bodyPr wrap="square" rtlCol="0">
            <a:spAutoFit/>
          </a:bodyPr>
          <a:lstStyle/>
          <a:p>
            <a:r>
              <a:rPr lang="en-US" sz="2800" b="1" u="sng"/>
              <a:t>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ACAE8E25-7DAF-49AC-8CD5-FC237235A281}"/>
              </a:ext>
            </a:extLst>
          </p:cNvPr>
          <p:cNvSpPr txBox="1"/>
          <p:nvPr/>
        </p:nvSpPr>
        <p:spPr>
          <a:xfrm>
            <a:off x="436382" y="902753"/>
            <a:ext cx="2274341" cy="369332"/>
          </a:xfrm>
          <a:prstGeom prst="rect">
            <a:avLst/>
          </a:prstGeom>
          <a:noFill/>
        </p:spPr>
        <p:txBody>
          <a:bodyPr wrap="none" rtlCol="0">
            <a:spAutoFit/>
          </a:bodyPr>
          <a:lstStyle/>
          <a:p>
            <a:r>
              <a:rPr lang="en-US" b="1"/>
              <a:t>Levinson’s theorem(s)</a:t>
            </a:r>
          </a:p>
        </p:txBody>
      </p:sp>
      <p:sp>
        <p:nvSpPr>
          <p:cNvPr id="21" name="TextBox 20">
            <a:extLst>
              <a:ext uri="{FF2B5EF4-FFF2-40B4-BE49-F238E27FC236}">
                <a16:creationId xmlns:a16="http://schemas.microsoft.com/office/drawing/2014/main" id="{9C97CF4D-F141-4D3C-B476-DE8C8B4C4810}"/>
              </a:ext>
            </a:extLst>
          </p:cNvPr>
          <p:cNvSpPr txBox="1"/>
          <p:nvPr/>
        </p:nvSpPr>
        <p:spPr>
          <a:xfrm>
            <a:off x="446528" y="1254951"/>
            <a:ext cx="5501529" cy="523220"/>
          </a:xfrm>
          <a:prstGeom prst="rect">
            <a:avLst/>
          </a:prstGeom>
          <a:noFill/>
        </p:spPr>
        <p:txBody>
          <a:bodyPr wrap="square" rtlCol="0">
            <a:spAutoFit/>
          </a:bodyPr>
          <a:lstStyle/>
          <a:p>
            <a:r>
              <a:rPr lang="en-US" sz="1400"/>
              <a:t>Provides a way to get the bound state energies from the </a:t>
            </a:r>
            <a:r>
              <a:rPr lang="en-US" sz="1400" i="1"/>
              <a:t>free</a:t>
            </a:r>
            <a:r>
              <a:rPr lang="en-US" sz="1400"/>
              <a:t> state phase shifts themselves.  This applies to any potential.  </a:t>
            </a:r>
          </a:p>
        </p:txBody>
      </p:sp>
      <p:sp>
        <p:nvSpPr>
          <p:cNvPr id="23" name="TextBox 22">
            <a:extLst>
              <a:ext uri="{FF2B5EF4-FFF2-40B4-BE49-F238E27FC236}">
                <a16:creationId xmlns:a16="http://schemas.microsoft.com/office/drawing/2014/main" id="{8A7AC7AE-FE4A-4368-81A8-B5C54DCFFFF2}"/>
              </a:ext>
            </a:extLst>
          </p:cNvPr>
          <p:cNvSpPr txBox="1"/>
          <p:nvPr/>
        </p:nvSpPr>
        <p:spPr>
          <a:xfrm>
            <a:off x="409947" y="4541414"/>
            <a:ext cx="5116006" cy="1600438"/>
          </a:xfrm>
          <a:prstGeom prst="rect">
            <a:avLst/>
          </a:prstGeom>
          <a:noFill/>
        </p:spPr>
        <p:txBody>
          <a:bodyPr wrap="square" rtlCol="0">
            <a:spAutoFit/>
          </a:bodyPr>
          <a:lstStyle/>
          <a:p>
            <a:r>
              <a:rPr lang="en-US" sz="1400"/>
              <a:t>Note that poles of the phase shift(s) are poles of the S-matrix itself too.  And if we used E = k</a:t>
            </a:r>
            <a:r>
              <a:rPr lang="en-US" sz="1400" baseline="30000"/>
              <a:t>2</a:t>
            </a:r>
            <a:r>
              <a:rPr lang="en-US" sz="1400"/>
              <a:t>/2m as the analytically continued variable, rather than k itself, the pole structure of S(E) would look like this -&gt;  poles on the negative E axis constitute the bound state energies, poles in the negative imaginary half constitute metastable states, and there should be an infinitude of ‘poles’ on the real axis (a branch cut) which would constitute the scattering states.  </a:t>
            </a:r>
          </a:p>
        </p:txBody>
      </p:sp>
      <p:graphicFrame>
        <p:nvGraphicFramePr>
          <p:cNvPr id="26" name="Object 25">
            <a:extLst>
              <a:ext uri="{FF2B5EF4-FFF2-40B4-BE49-F238E27FC236}">
                <a16:creationId xmlns:a16="http://schemas.microsoft.com/office/drawing/2014/main" id="{CFF53B23-8C7F-46F9-9139-BFD8FB990716}"/>
              </a:ext>
            </a:extLst>
          </p:cNvPr>
          <p:cNvGraphicFramePr>
            <a:graphicFrameLocks noChangeAspect="1"/>
          </p:cNvGraphicFramePr>
          <p:nvPr/>
        </p:nvGraphicFramePr>
        <p:xfrm>
          <a:off x="6194706" y="4541414"/>
          <a:ext cx="4229100" cy="1943100"/>
        </p:xfrm>
        <a:graphic>
          <a:graphicData uri="http://schemas.openxmlformats.org/presentationml/2006/ole">
            <mc:AlternateContent xmlns:mc="http://schemas.openxmlformats.org/markup-compatibility/2006">
              <mc:Choice xmlns:v="urn:schemas-microsoft-com:vml" Requires="v">
                <p:oleObj name="Bitmap Image" r:id="rId3" imgW="4334480" imgH="2266667" progId="Paint.Picture">
                  <p:embed/>
                </p:oleObj>
              </mc:Choice>
              <mc:Fallback>
                <p:oleObj name="Bitmap Image" r:id="rId3" imgW="4334480" imgH="2266667" progId="Paint.Picture">
                  <p:embed/>
                  <p:pic>
                    <p:nvPicPr>
                      <p:cNvPr id="26" name="Object 25">
                        <a:extLst>
                          <a:ext uri="{FF2B5EF4-FFF2-40B4-BE49-F238E27FC236}">
                            <a16:creationId xmlns:a16="http://schemas.microsoft.com/office/drawing/2014/main" id="{CFF53B23-8C7F-46F9-9139-BFD8FB9907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2417" b="14285"/>
                      <a:stretch>
                        <a:fillRect/>
                      </a:stretch>
                    </p:blipFill>
                    <p:spPr bwMode="auto">
                      <a:xfrm>
                        <a:off x="6194706" y="4541414"/>
                        <a:ext cx="42291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a:extLst>
              <a:ext uri="{FF2B5EF4-FFF2-40B4-BE49-F238E27FC236}">
                <a16:creationId xmlns:a16="http://schemas.microsoft.com/office/drawing/2014/main" id="{54816DE0-EB0E-41F8-A51B-80755381F50D}"/>
              </a:ext>
            </a:extLst>
          </p:cNvPr>
          <p:cNvGraphicFramePr>
            <a:graphicFrameLocks noChangeAspect="1"/>
          </p:cNvGraphicFramePr>
          <p:nvPr/>
        </p:nvGraphicFramePr>
        <p:xfrm>
          <a:off x="473330" y="1902165"/>
          <a:ext cx="6879575" cy="550366"/>
        </p:xfrm>
        <a:graphic>
          <a:graphicData uri="http://schemas.openxmlformats.org/presentationml/2006/ole">
            <mc:AlternateContent xmlns:mc="http://schemas.openxmlformats.org/markup-compatibility/2006">
              <mc:Choice xmlns:v="urn:schemas-microsoft-com:vml" Requires="v">
                <p:oleObj name="Equation" r:id="rId5" imgW="5905440" imgH="469800" progId="Equation.DSMT4">
                  <p:embed/>
                </p:oleObj>
              </mc:Choice>
              <mc:Fallback>
                <p:oleObj name="Equation" r:id="rId5" imgW="5905440" imgH="469800" progId="Equation.DSMT4">
                  <p:embed/>
                  <p:pic>
                    <p:nvPicPr>
                      <p:cNvPr id="6" name="Object 5">
                        <a:extLst>
                          <a:ext uri="{FF2B5EF4-FFF2-40B4-BE49-F238E27FC236}">
                            <a16:creationId xmlns:a16="http://schemas.microsoft.com/office/drawing/2014/main" id="{54816DE0-EB0E-41F8-A51B-80755381F50D}"/>
                          </a:ext>
                        </a:extLst>
                      </p:cNvPr>
                      <p:cNvPicPr>
                        <a:picLocks noChangeAspect="1" noChangeArrowheads="1"/>
                      </p:cNvPicPr>
                      <p:nvPr/>
                    </p:nvPicPr>
                    <p:blipFill>
                      <a:blip r:embed="rId6"/>
                      <a:srcRect/>
                      <a:stretch>
                        <a:fillRect/>
                      </a:stretch>
                    </p:blipFill>
                    <p:spPr bwMode="auto">
                      <a:xfrm>
                        <a:off x="473330" y="1902165"/>
                        <a:ext cx="6879575" cy="550366"/>
                      </a:xfrm>
                      <a:prstGeom prst="rect">
                        <a:avLst/>
                      </a:prstGeom>
                      <a:solidFill>
                        <a:srgbClr val="CCFFCC"/>
                      </a:solidFill>
                    </p:spPr>
                  </p:pic>
                </p:oleObj>
              </mc:Fallback>
            </mc:AlternateContent>
          </a:graphicData>
        </a:graphic>
      </p:graphicFrame>
      <p:graphicFrame>
        <p:nvGraphicFramePr>
          <p:cNvPr id="10" name="Object 9">
            <a:extLst>
              <a:ext uri="{FF2B5EF4-FFF2-40B4-BE49-F238E27FC236}">
                <a16:creationId xmlns:a16="http://schemas.microsoft.com/office/drawing/2014/main" id="{C400E85A-8ACC-457F-B8E0-594D6E482A12}"/>
              </a:ext>
            </a:extLst>
          </p:cNvPr>
          <p:cNvGraphicFramePr>
            <a:graphicFrameLocks noChangeAspect="1"/>
          </p:cNvGraphicFramePr>
          <p:nvPr/>
        </p:nvGraphicFramePr>
        <p:xfrm>
          <a:off x="473330" y="3708407"/>
          <a:ext cx="7596013" cy="490825"/>
        </p:xfrm>
        <a:graphic>
          <a:graphicData uri="http://schemas.openxmlformats.org/presentationml/2006/ole">
            <mc:AlternateContent xmlns:mc="http://schemas.openxmlformats.org/markup-compatibility/2006">
              <mc:Choice xmlns:v="urn:schemas-microsoft-com:vml" Requires="v">
                <p:oleObj name="Equation" r:id="rId7" imgW="6019800" imgH="393700" progId="Equation.DSMT4">
                  <p:embed/>
                </p:oleObj>
              </mc:Choice>
              <mc:Fallback>
                <p:oleObj name="Equation" r:id="rId7" imgW="6019800" imgH="393700" progId="Equation.DSMT4">
                  <p:embed/>
                  <p:pic>
                    <p:nvPicPr>
                      <p:cNvPr id="10" name="Object 9">
                        <a:extLst>
                          <a:ext uri="{FF2B5EF4-FFF2-40B4-BE49-F238E27FC236}">
                            <a16:creationId xmlns:a16="http://schemas.microsoft.com/office/drawing/2014/main" id="{C400E85A-8ACC-457F-B8E0-594D6E482A1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330" y="3708407"/>
                        <a:ext cx="7596013" cy="490825"/>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0F440085-B388-431B-B62E-2CC819DE7F5B}"/>
              </a:ext>
            </a:extLst>
          </p:cNvPr>
          <p:cNvGraphicFramePr>
            <a:graphicFrameLocks noChangeAspect="1"/>
          </p:cNvGraphicFramePr>
          <p:nvPr/>
        </p:nvGraphicFramePr>
        <p:xfrm>
          <a:off x="473330" y="2664873"/>
          <a:ext cx="5591092" cy="871083"/>
        </p:xfrm>
        <a:graphic>
          <a:graphicData uri="http://schemas.openxmlformats.org/presentationml/2006/ole">
            <mc:AlternateContent xmlns:mc="http://schemas.openxmlformats.org/markup-compatibility/2006">
              <mc:Choice xmlns:v="urn:schemas-microsoft-com:vml" Requires="v">
                <p:oleObj name="Equation" r:id="rId9" imgW="4495680" imgH="698400" progId="Equation.DSMT4">
                  <p:embed/>
                </p:oleObj>
              </mc:Choice>
              <mc:Fallback>
                <p:oleObj name="Equation" r:id="rId9" imgW="4495680" imgH="698400" progId="Equation.DSMT4">
                  <p:embed/>
                  <p:pic>
                    <p:nvPicPr>
                      <p:cNvPr id="13" name="Object 12">
                        <a:extLst>
                          <a:ext uri="{FF2B5EF4-FFF2-40B4-BE49-F238E27FC236}">
                            <a16:creationId xmlns:a16="http://schemas.microsoft.com/office/drawing/2014/main" id="{0F440085-B388-431B-B62E-2CC819DE7F5B}"/>
                          </a:ext>
                        </a:extLst>
                      </p:cNvPr>
                      <p:cNvPicPr>
                        <a:picLocks noChangeAspect="1" noChangeArrowheads="1"/>
                      </p:cNvPicPr>
                      <p:nvPr/>
                    </p:nvPicPr>
                    <p:blipFill>
                      <a:blip r:embed="rId10"/>
                      <a:srcRect/>
                      <a:stretch>
                        <a:fillRect/>
                      </a:stretch>
                    </p:blipFill>
                    <p:spPr bwMode="auto">
                      <a:xfrm>
                        <a:off x="473330" y="2664873"/>
                        <a:ext cx="5591092" cy="87108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3" name="Ink 2">
                <a:extLst>
                  <a:ext uri="{FF2B5EF4-FFF2-40B4-BE49-F238E27FC236}">
                    <a16:creationId xmlns:a16="http://schemas.microsoft.com/office/drawing/2014/main" id="{809BD1F7-7174-4328-951A-17C2E6F0E152}"/>
                  </a:ext>
                </a:extLst>
              </p14:cNvPr>
              <p14:cNvContentPartPr/>
              <p14:nvPr/>
            </p14:nvContentPartPr>
            <p14:xfrm>
              <a:off x="7475033" y="1693292"/>
              <a:ext cx="955080" cy="437040"/>
            </p14:xfrm>
          </p:contentPart>
        </mc:Choice>
        <mc:Fallback xmlns="">
          <p:pic>
            <p:nvPicPr>
              <p:cNvPr id="3" name="Ink 2">
                <a:extLst>
                  <a:ext uri="{FF2B5EF4-FFF2-40B4-BE49-F238E27FC236}">
                    <a16:creationId xmlns:a16="http://schemas.microsoft.com/office/drawing/2014/main" id="{809BD1F7-7174-4328-951A-17C2E6F0E152}"/>
                  </a:ext>
                </a:extLst>
              </p:cNvPr>
              <p:cNvPicPr/>
              <p:nvPr/>
            </p:nvPicPr>
            <p:blipFill>
              <a:blip r:embed="rId13"/>
              <a:stretch>
                <a:fillRect/>
              </a:stretch>
            </p:blipFill>
            <p:spPr>
              <a:xfrm>
                <a:off x="7466393" y="1684652"/>
                <a:ext cx="972720" cy="454680"/>
              </a:xfrm>
              <a:prstGeom prst="rect">
                <a:avLst/>
              </a:prstGeom>
            </p:spPr>
          </p:pic>
        </mc:Fallback>
      </mc:AlternateContent>
      <p:sp>
        <p:nvSpPr>
          <p:cNvPr id="4" name="TextBox 3">
            <a:extLst>
              <a:ext uri="{FF2B5EF4-FFF2-40B4-BE49-F238E27FC236}">
                <a16:creationId xmlns:a16="http://schemas.microsoft.com/office/drawing/2014/main" id="{DDF151B4-1C60-4187-B867-CE396763CA05}"/>
              </a:ext>
            </a:extLst>
          </p:cNvPr>
          <p:cNvSpPr txBox="1"/>
          <p:nvPr/>
        </p:nvSpPr>
        <p:spPr>
          <a:xfrm flipH="1">
            <a:off x="8850354" y="1545996"/>
            <a:ext cx="2740213" cy="307777"/>
          </a:xfrm>
          <a:prstGeom prst="rect">
            <a:avLst/>
          </a:prstGeom>
          <a:noFill/>
        </p:spPr>
        <p:txBody>
          <a:bodyPr wrap="square" rtlCol="0">
            <a:spAutoFit/>
          </a:bodyPr>
          <a:lstStyle/>
          <a:p>
            <a:r>
              <a:rPr lang="en-US" sz="1400"/>
              <a:t>For instance, would use:</a:t>
            </a:r>
          </a:p>
        </p:txBody>
      </p:sp>
      <p:graphicFrame>
        <p:nvGraphicFramePr>
          <p:cNvPr id="7" name="Object 6">
            <a:extLst>
              <a:ext uri="{FF2B5EF4-FFF2-40B4-BE49-F238E27FC236}">
                <a16:creationId xmlns:a16="http://schemas.microsoft.com/office/drawing/2014/main" id="{435C5F09-71B8-450D-BE46-DD671C96020B}"/>
              </a:ext>
            </a:extLst>
          </p:cNvPr>
          <p:cNvGraphicFramePr>
            <a:graphicFrameLocks noChangeAspect="1"/>
          </p:cNvGraphicFramePr>
          <p:nvPr>
            <p:extLst>
              <p:ext uri="{D42A27DB-BD31-4B8C-83A1-F6EECF244321}">
                <p14:modId xmlns:p14="http://schemas.microsoft.com/office/powerpoint/2010/main" val="3736111881"/>
              </p:ext>
            </p:extLst>
          </p:nvPr>
        </p:nvGraphicFramePr>
        <p:xfrm>
          <a:off x="8944042" y="1910905"/>
          <a:ext cx="1649859" cy="529346"/>
        </p:xfrm>
        <a:graphic>
          <a:graphicData uri="http://schemas.openxmlformats.org/presentationml/2006/ole">
            <mc:AlternateContent xmlns:mc="http://schemas.openxmlformats.org/markup-compatibility/2006">
              <mc:Choice xmlns:v="urn:schemas-microsoft-com:vml" Requires="v">
                <p:oleObj name="Equation" r:id="rId14" imgW="1358310" imgH="431613" progId="Equation.DSMT4">
                  <p:embed/>
                </p:oleObj>
              </mc:Choice>
              <mc:Fallback>
                <p:oleObj name="Equation" r:id="rId14" imgW="1358310" imgH="431613" progId="Equation.DSMT4">
                  <p:embed/>
                  <p:pic>
                    <p:nvPicPr>
                      <p:cNvPr id="0" name="Object 6"/>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944042" y="1910905"/>
                        <a:ext cx="1649859" cy="529346"/>
                      </a:xfrm>
                      <a:prstGeom prst="rect">
                        <a:avLst/>
                      </a:prstGeom>
                      <a:noFill/>
                    </p:spPr>
                  </p:pic>
                </p:oleObj>
              </mc:Fallback>
            </mc:AlternateContent>
          </a:graphicData>
        </a:graphic>
      </p:graphicFrame>
    </p:spTree>
    <p:extLst>
      <p:ext uri="{BB962C8B-B14F-4D97-AF65-F5344CB8AC3E}">
        <p14:creationId xmlns:p14="http://schemas.microsoft.com/office/powerpoint/2010/main" val="42374010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94584" y="723596"/>
            <a:ext cx="11564335" cy="523220"/>
          </a:xfrm>
          <a:prstGeom prst="rect">
            <a:avLst/>
          </a:prstGeom>
          <a:noFill/>
        </p:spPr>
        <p:txBody>
          <a:bodyPr wrap="square" rtlCol="0">
            <a:spAutoFit/>
          </a:bodyPr>
          <a:lstStyle/>
          <a:p>
            <a:r>
              <a:rPr lang="en-US" sz="1400"/>
              <a:t>For a potential consisting of a repeated structures there is a useful to device to handle extraction of the transmission/reflection coefficients.  To that end, we consider the same setup as the scattering matrix, with two beams on either side.  But this time we set the left beam and solve for the right one.</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122625" y="142082"/>
            <a:ext cx="2711809" cy="523220"/>
          </a:xfrm>
          <a:prstGeom prst="rect">
            <a:avLst/>
          </a:prstGeom>
          <a:noFill/>
        </p:spPr>
        <p:txBody>
          <a:bodyPr wrap="square" rtlCol="0">
            <a:spAutoFit/>
          </a:bodyPr>
          <a:lstStyle/>
          <a:p>
            <a:r>
              <a:rPr lang="en-US" sz="2800" b="1" u="sng"/>
              <a:t>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extLst>
              <p:ext uri="{D42A27DB-BD31-4B8C-83A1-F6EECF244321}">
                <p14:modId xmlns:p14="http://schemas.microsoft.com/office/powerpoint/2010/main" val="912962118"/>
              </p:ext>
            </p:extLst>
          </p:nvPr>
        </p:nvGraphicFramePr>
        <p:xfrm>
          <a:off x="451315" y="1584298"/>
          <a:ext cx="2436812" cy="974725"/>
        </p:xfrm>
        <a:graphic>
          <a:graphicData uri="http://schemas.openxmlformats.org/presentationml/2006/ole">
            <mc:AlternateContent xmlns:mc="http://schemas.openxmlformats.org/markup-compatibility/2006">
              <mc:Choice xmlns:v="urn:schemas-microsoft-com:vml" Requires="v">
                <p:oleObj name="Bitmap Image" r:id="rId2" imgW="2217600" imgH="1219320" progId="Paint.Picture">
                  <p:embed/>
                </p:oleObj>
              </mc:Choice>
              <mc:Fallback>
                <p:oleObj name="Bitmap Image" r:id="rId2" imgW="2217600" imgH="121932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srcRect t="27667" r="549"/>
                      <a:stretch>
                        <a:fillRect/>
                      </a:stretch>
                    </p:blipFill>
                    <p:spPr bwMode="auto">
                      <a:xfrm>
                        <a:off x="451315" y="1584298"/>
                        <a:ext cx="2436812" cy="974725"/>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CF56457-3F37-4168-8A67-B42FDDDE7601}"/>
              </a:ext>
            </a:extLst>
          </p:cNvPr>
          <p:cNvGraphicFramePr>
            <a:graphicFrameLocks noChangeAspect="1"/>
          </p:cNvGraphicFramePr>
          <p:nvPr>
            <p:extLst>
              <p:ext uri="{D42A27DB-BD31-4B8C-83A1-F6EECF244321}">
                <p14:modId xmlns:p14="http://schemas.microsoft.com/office/powerpoint/2010/main" val="2866307878"/>
              </p:ext>
            </p:extLst>
          </p:nvPr>
        </p:nvGraphicFramePr>
        <p:xfrm>
          <a:off x="359302" y="3120261"/>
          <a:ext cx="4073353" cy="591542"/>
        </p:xfrm>
        <a:graphic>
          <a:graphicData uri="http://schemas.openxmlformats.org/presentationml/2006/ole">
            <mc:AlternateContent xmlns:mc="http://schemas.openxmlformats.org/markup-compatibility/2006">
              <mc:Choice xmlns:v="urn:schemas-microsoft-com:vml" Requires="v">
                <p:oleObj name="Equation" r:id="rId4" imgW="3352680" imgH="482400" progId="Equation.DSMT4">
                  <p:embed/>
                </p:oleObj>
              </mc:Choice>
              <mc:Fallback>
                <p:oleObj name="Equation" r:id="rId4" imgW="3352680" imgH="482400" progId="Equation.DSMT4">
                  <p:embed/>
                  <p:pic>
                    <p:nvPicPr>
                      <p:cNvPr id="10" name="Object 9">
                        <a:extLst>
                          <a:ext uri="{FF2B5EF4-FFF2-40B4-BE49-F238E27FC236}">
                            <a16:creationId xmlns:a16="http://schemas.microsoft.com/office/drawing/2014/main" id="{ACF56457-3F37-4168-8A67-B42FDDDE7601}"/>
                          </a:ext>
                        </a:extLst>
                      </p:cNvPr>
                      <p:cNvPicPr>
                        <a:picLocks noChangeAspect="1" noChangeArrowheads="1"/>
                      </p:cNvPicPr>
                      <p:nvPr/>
                    </p:nvPicPr>
                    <p:blipFill>
                      <a:blip r:embed="rId5"/>
                      <a:srcRect/>
                      <a:stretch>
                        <a:fillRect/>
                      </a:stretch>
                    </p:blipFill>
                    <p:spPr bwMode="auto">
                      <a:xfrm>
                        <a:off x="359302" y="3120261"/>
                        <a:ext cx="4073353" cy="59154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extLst>
              <p:ext uri="{D42A27DB-BD31-4B8C-83A1-F6EECF244321}">
                <p14:modId xmlns:p14="http://schemas.microsoft.com/office/powerpoint/2010/main" val="1417361897"/>
              </p:ext>
            </p:extLst>
          </p:nvPr>
        </p:nvGraphicFramePr>
        <p:xfrm>
          <a:off x="3472175" y="1450748"/>
          <a:ext cx="3630612" cy="1104900"/>
        </p:xfrm>
        <a:graphic>
          <a:graphicData uri="http://schemas.openxmlformats.org/presentationml/2006/ole">
            <mc:AlternateContent xmlns:mc="http://schemas.openxmlformats.org/markup-compatibility/2006">
              <mc:Choice xmlns:v="urn:schemas-microsoft-com:vml" Requires="v">
                <p:oleObj name="Equation" r:id="rId6" imgW="3009600" imgH="914400" progId="Equation.DSMT4">
                  <p:embed/>
                </p:oleObj>
              </mc:Choice>
              <mc:Fallback>
                <p:oleObj name="Equation" r:id="rId6" imgW="3009600" imgH="91440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7"/>
                      <a:srcRect/>
                      <a:stretch>
                        <a:fillRect/>
                      </a:stretch>
                    </p:blipFill>
                    <p:spPr bwMode="auto">
                      <a:xfrm>
                        <a:off x="3472175" y="1450748"/>
                        <a:ext cx="3630612" cy="11049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4" y="2660961"/>
            <a:ext cx="5763707" cy="307777"/>
          </a:xfrm>
          <a:prstGeom prst="rect">
            <a:avLst/>
          </a:prstGeom>
          <a:noFill/>
        </p:spPr>
        <p:txBody>
          <a:bodyPr wrap="square" rtlCol="0">
            <a:spAutoFit/>
          </a:bodyPr>
          <a:lstStyle/>
          <a:p>
            <a:r>
              <a:rPr lang="en-US" sz="1400"/>
              <a:t>Then the transfer matrix is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extLst>
              <p:ext uri="{D42A27DB-BD31-4B8C-83A1-F6EECF244321}">
                <p14:modId xmlns:p14="http://schemas.microsoft.com/office/powerpoint/2010/main" val="2660266263"/>
              </p:ext>
            </p:extLst>
          </p:nvPr>
        </p:nvGraphicFramePr>
        <p:xfrm>
          <a:off x="359302" y="444979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44979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85157" y="3849654"/>
            <a:ext cx="10998727" cy="523220"/>
          </a:xfrm>
          <a:prstGeom prst="rect">
            <a:avLst/>
          </a:prstGeom>
          <a:noFill/>
        </p:spPr>
        <p:txBody>
          <a:bodyPr wrap="square" rtlCol="0">
            <a:spAutoFit/>
          </a:bodyPr>
          <a:lstStyle/>
          <a:p>
            <a:r>
              <a:rPr lang="en-US" sz="1400"/>
              <a:t>The vector coefficients are follows.   Note that t’, r’, are just transmission/reflection coefficients assuming a</a:t>
            </a:r>
            <a:r>
              <a:rPr lang="en-US" sz="1400" baseline="30000"/>
              <a:t>+</a:t>
            </a:r>
            <a:r>
              <a:rPr lang="en-US" sz="1400"/>
              <a:t> = 0.  So they can be calculated by themselves too, if desired.</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158186"/>
            <a:ext cx="4541364" cy="307777"/>
          </a:xfrm>
          <a:prstGeom prst="rect">
            <a:avLst/>
          </a:prstGeom>
          <a:noFill/>
        </p:spPr>
        <p:txBody>
          <a:bodyPr wrap="square" rtlCol="0">
            <a:spAutoFit/>
          </a:bodyPr>
          <a:lstStyle/>
          <a:p>
            <a:r>
              <a:rPr lang="en-US" sz="1400"/>
              <a:t>which, after a little algebra, allows us to write M as:</a:t>
            </a:r>
          </a:p>
        </p:txBody>
      </p:sp>
      <p:graphicFrame>
        <p:nvGraphicFramePr>
          <p:cNvPr id="26" name="Object 25">
            <a:extLst>
              <a:ext uri="{FF2B5EF4-FFF2-40B4-BE49-F238E27FC236}">
                <a16:creationId xmlns:a16="http://schemas.microsoft.com/office/drawing/2014/main" id="{764E6467-CCE9-412B-AE5C-E1DA5E193871}"/>
              </a:ext>
            </a:extLst>
          </p:cNvPr>
          <p:cNvGraphicFramePr>
            <a:graphicFrameLocks noChangeAspect="1"/>
          </p:cNvGraphicFramePr>
          <p:nvPr>
            <p:extLst>
              <p:ext uri="{D42A27DB-BD31-4B8C-83A1-F6EECF244321}">
                <p14:modId xmlns:p14="http://schemas.microsoft.com/office/powerpoint/2010/main" val="457159067"/>
              </p:ext>
            </p:extLst>
          </p:nvPr>
        </p:nvGraphicFramePr>
        <p:xfrm>
          <a:off x="388438" y="5571576"/>
          <a:ext cx="1847655" cy="611833"/>
        </p:xfrm>
        <a:graphic>
          <a:graphicData uri="http://schemas.openxmlformats.org/presentationml/2006/ole">
            <mc:AlternateContent xmlns:mc="http://schemas.openxmlformats.org/markup-compatibility/2006">
              <mc:Choice xmlns:v="urn:schemas-microsoft-com:vml" Requires="v">
                <p:oleObj name="Equation" r:id="rId10" imgW="1447560" imgH="482400" progId="Equation.DSMT4">
                  <p:embed/>
                </p:oleObj>
              </mc:Choice>
              <mc:Fallback>
                <p:oleObj name="Equation" r:id="rId10" imgW="1447560" imgH="482400" progId="Equation.DSMT4">
                  <p:embed/>
                  <p:pic>
                    <p:nvPicPr>
                      <p:cNvPr id="26" name="Object 25">
                        <a:extLst>
                          <a:ext uri="{FF2B5EF4-FFF2-40B4-BE49-F238E27FC236}">
                            <a16:creationId xmlns:a16="http://schemas.microsoft.com/office/drawing/2014/main" id="{764E6467-CCE9-412B-AE5C-E1DA5E193871}"/>
                          </a:ext>
                        </a:extLst>
                      </p:cNvPr>
                      <p:cNvPicPr>
                        <a:picLocks noChangeAspect="1" noChangeArrowheads="1"/>
                      </p:cNvPicPr>
                      <p:nvPr/>
                    </p:nvPicPr>
                    <p:blipFill>
                      <a:blip r:embed="rId11"/>
                      <a:srcRect/>
                      <a:stretch>
                        <a:fillRect/>
                      </a:stretch>
                    </p:blipFill>
                    <p:spPr bwMode="auto">
                      <a:xfrm>
                        <a:off x="388438" y="5571576"/>
                        <a:ext cx="1847655" cy="61183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2E4579C8-0B77-4E96-A043-1BC6815F5CB2}"/>
              </a:ext>
            </a:extLst>
          </p:cNvPr>
          <p:cNvSpPr txBox="1"/>
          <p:nvPr/>
        </p:nvSpPr>
        <p:spPr>
          <a:xfrm>
            <a:off x="294585" y="6360456"/>
            <a:ext cx="6059082" cy="307777"/>
          </a:xfrm>
          <a:prstGeom prst="rect">
            <a:avLst/>
          </a:prstGeom>
          <a:noFill/>
        </p:spPr>
        <p:txBody>
          <a:bodyPr wrap="square" rtlCol="0">
            <a:spAutoFit/>
          </a:bodyPr>
          <a:lstStyle/>
          <a:p>
            <a:r>
              <a:rPr lang="en-US" sz="1400"/>
              <a:t>Might add that r, t, etc., are in principle 2×2 matrices, if we include spin.  </a:t>
            </a:r>
          </a:p>
        </p:txBody>
      </p:sp>
    </p:spTree>
    <p:extLst>
      <p:ext uri="{BB962C8B-B14F-4D97-AF65-F5344CB8AC3E}">
        <p14:creationId xmlns:p14="http://schemas.microsoft.com/office/powerpoint/2010/main" val="29515774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8" y="724184"/>
            <a:ext cx="6268824" cy="307777"/>
          </a:xfrm>
          <a:prstGeom prst="rect">
            <a:avLst/>
          </a:prstGeom>
          <a:noFill/>
        </p:spPr>
        <p:txBody>
          <a:bodyPr wrap="square" rtlCol="0">
            <a:spAutoFit/>
          </a:bodyPr>
          <a:lstStyle/>
          <a:p>
            <a:r>
              <a:rPr lang="en-US" sz="1400"/>
              <a:t>Symmetries impose various requirements on the matrices.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2055" y="143217"/>
            <a:ext cx="2502397" cy="523220"/>
          </a:xfrm>
          <a:prstGeom prst="rect">
            <a:avLst/>
          </a:prstGeom>
          <a:noFill/>
        </p:spPr>
        <p:txBody>
          <a:bodyPr wrap="square" rtlCol="0">
            <a:spAutoFit/>
          </a:bodyPr>
          <a:lstStyle/>
          <a:p>
            <a:r>
              <a:rPr lang="en-US" sz="2800" b="1" u="sng"/>
              <a:t>1D M Matrices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extLst>
              <p:ext uri="{D42A27DB-BD31-4B8C-83A1-F6EECF244321}">
                <p14:modId xmlns:p14="http://schemas.microsoft.com/office/powerpoint/2010/main" val="1946056033"/>
              </p:ext>
            </p:extLst>
          </p:nvPr>
        </p:nvGraphicFramePr>
        <p:xfrm>
          <a:off x="389156" y="1722602"/>
          <a:ext cx="2053958" cy="341606"/>
        </p:xfrm>
        <a:graphic>
          <a:graphicData uri="http://schemas.openxmlformats.org/presentationml/2006/ole">
            <mc:AlternateContent xmlns:mc="http://schemas.openxmlformats.org/markup-compatibility/2006">
              <mc:Choice xmlns:v="urn:schemas-microsoft-com:vml" Requires="v">
                <p:oleObj name="Equation" r:id="rId2" imgW="1511300" imgH="254000" progId="Equation.DSMT4">
                  <p:embed/>
                </p:oleObj>
              </mc:Choice>
              <mc:Fallback>
                <p:oleObj name="Equation" r:id="rId2"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156" y="1722602"/>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39" y="2150446"/>
            <a:ext cx="7350553" cy="307777"/>
          </a:xfrm>
          <a:prstGeom prst="rect">
            <a:avLst/>
          </a:prstGeom>
          <a:noFill/>
        </p:spPr>
        <p:txBody>
          <a:bodyPr wrap="square" rtlCol="0">
            <a:spAutoFit/>
          </a:bodyPr>
          <a:lstStyle/>
          <a:p>
            <a:r>
              <a:rPr lang="en-US" sz="1400"/>
              <a:t>which in terms of the M matrix means it must be pseudo-unitary :</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2272250596"/>
              </p:ext>
            </p:extLst>
          </p:nvPr>
        </p:nvGraphicFramePr>
        <p:xfrm>
          <a:off x="405401" y="2522672"/>
          <a:ext cx="1279525" cy="339725"/>
        </p:xfrm>
        <a:graphic>
          <a:graphicData uri="http://schemas.openxmlformats.org/presentationml/2006/ole">
            <mc:AlternateContent xmlns:mc="http://schemas.openxmlformats.org/markup-compatibility/2006">
              <mc:Choice xmlns:v="urn:schemas-microsoft-com:vml" Requires="v">
                <p:oleObj name="Equation" r:id="rId4" imgW="927000" imgH="241200" progId="Equation.DSMT4">
                  <p:embed/>
                </p:oleObj>
              </mc:Choice>
              <mc:Fallback>
                <p:oleObj name="Equation" r:id="rId4" imgW="927000" imgH="24120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5"/>
                      <a:srcRect/>
                      <a:stretch>
                        <a:fillRect/>
                      </a:stretch>
                    </p:blipFill>
                    <p:spPr bwMode="auto">
                      <a:xfrm>
                        <a:off x="405401" y="2522672"/>
                        <a:ext cx="1279525" cy="339725"/>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38FDBA84-AFF1-40D4-AD97-6EFF0BE8C54E}"/>
              </a:ext>
            </a:extLst>
          </p:cNvPr>
          <p:cNvSpPr txBox="1"/>
          <p:nvPr/>
        </p:nvSpPr>
        <p:spPr>
          <a:xfrm>
            <a:off x="307321" y="4450017"/>
            <a:ext cx="11366371" cy="307777"/>
          </a:xfrm>
          <a:prstGeom prst="rect">
            <a:avLst/>
          </a:prstGeom>
          <a:noFill/>
        </p:spPr>
        <p:txBody>
          <a:bodyPr wrap="square" rtlCol="0">
            <a:spAutoFit/>
          </a:bodyPr>
          <a:lstStyle/>
          <a:p>
            <a:r>
              <a:rPr lang="en-US" sz="1400"/>
              <a:t>As a consequence, we may write M in polar form, where T is the transmission coefficient, and U, V, U’, V’ are phases.</a:t>
            </a:r>
          </a:p>
        </p:txBody>
      </p:sp>
      <p:graphicFrame>
        <p:nvGraphicFramePr>
          <p:cNvPr id="41" name="Object 40">
            <a:extLst>
              <a:ext uri="{FF2B5EF4-FFF2-40B4-BE49-F238E27FC236}">
                <a16:creationId xmlns:a16="http://schemas.microsoft.com/office/drawing/2014/main" id="{3EF761E6-DE7E-4345-AF25-7BB2CECD881C}"/>
              </a:ext>
            </a:extLst>
          </p:cNvPr>
          <p:cNvGraphicFramePr>
            <a:graphicFrameLocks noChangeAspect="1"/>
          </p:cNvGraphicFramePr>
          <p:nvPr>
            <p:extLst>
              <p:ext uri="{D42A27DB-BD31-4B8C-83A1-F6EECF244321}">
                <p14:modId xmlns:p14="http://schemas.microsoft.com/office/powerpoint/2010/main" val="2825196977"/>
              </p:ext>
            </p:extLst>
          </p:nvPr>
        </p:nvGraphicFramePr>
        <p:xfrm>
          <a:off x="375565" y="4910298"/>
          <a:ext cx="3613150" cy="708025"/>
        </p:xfrm>
        <a:graphic>
          <a:graphicData uri="http://schemas.openxmlformats.org/presentationml/2006/ole">
            <mc:AlternateContent xmlns:mc="http://schemas.openxmlformats.org/markup-compatibility/2006">
              <mc:Choice xmlns:v="urn:schemas-microsoft-com:vml" Requires="v">
                <p:oleObj name="Equation" r:id="rId6" imgW="2958840" imgH="583920" progId="Equation.DSMT4">
                  <p:embed/>
                </p:oleObj>
              </mc:Choice>
              <mc:Fallback>
                <p:oleObj name="Equation" r:id="rId6" imgW="2958840" imgH="583920" progId="Equation.DSMT4">
                  <p:embed/>
                  <p:pic>
                    <p:nvPicPr>
                      <p:cNvPr id="41" name="Object 40">
                        <a:extLst>
                          <a:ext uri="{FF2B5EF4-FFF2-40B4-BE49-F238E27FC236}">
                            <a16:creationId xmlns:a16="http://schemas.microsoft.com/office/drawing/2014/main" id="{3EF761E6-DE7E-4345-AF25-7BB2CECD881C}"/>
                          </a:ext>
                        </a:extLst>
                      </p:cNvPr>
                      <p:cNvPicPr>
                        <a:picLocks noChangeAspect="1" noChangeArrowheads="1"/>
                      </p:cNvPicPr>
                      <p:nvPr/>
                    </p:nvPicPr>
                    <p:blipFill>
                      <a:blip r:embed="rId7"/>
                      <a:srcRect/>
                      <a:stretch>
                        <a:fillRect/>
                      </a:stretch>
                    </p:blipFill>
                    <p:spPr bwMode="auto">
                      <a:xfrm>
                        <a:off x="375565" y="4910298"/>
                        <a:ext cx="3613150" cy="708025"/>
                      </a:xfrm>
                      <a:prstGeom prst="rect">
                        <a:avLst/>
                      </a:prstGeom>
                      <a:solidFill>
                        <a:srgbClr val="CCFFCC"/>
                      </a:solidFill>
                    </p:spPr>
                  </p:pic>
                </p:oleObj>
              </mc:Fallback>
            </mc:AlternateContent>
          </a:graphicData>
        </a:graphic>
      </p:graphicFrame>
      <p:sp>
        <p:nvSpPr>
          <p:cNvPr id="44" name="TextBox 43">
            <a:extLst>
              <a:ext uri="{FF2B5EF4-FFF2-40B4-BE49-F238E27FC236}">
                <a16:creationId xmlns:a16="http://schemas.microsoft.com/office/drawing/2014/main" id="{A4D9F8FF-1B94-46C2-B22D-CE74AB3025D0}"/>
              </a:ext>
            </a:extLst>
          </p:cNvPr>
          <p:cNvSpPr txBox="1"/>
          <p:nvPr/>
        </p:nvSpPr>
        <p:spPr>
          <a:xfrm>
            <a:off x="313439" y="5770828"/>
            <a:ext cx="6789348" cy="307777"/>
          </a:xfrm>
          <a:prstGeom prst="rect">
            <a:avLst/>
          </a:prstGeom>
          <a:noFill/>
        </p:spPr>
        <p:txBody>
          <a:bodyPr wrap="square" rtlCol="0">
            <a:spAutoFit/>
          </a:bodyPr>
          <a:lstStyle/>
          <a:p>
            <a:r>
              <a:rPr lang="en-US" sz="1400"/>
              <a:t>And U and V, etc., if including spin, would actually be unitary matrices of the form,</a:t>
            </a:r>
          </a:p>
        </p:txBody>
      </p:sp>
      <p:graphicFrame>
        <p:nvGraphicFramePr>
          <p:cNvPr id="46" name="Object 45">
            <a:extLst>
              <a:ext uri="{FF2B5EF4-FFF2-40B4-BE49-F238E27FC236}">
                <a16:creationId xmlns:a16="http://schemas.microsoft.com/office/drawing/2014/main" id="{06417A3D-5281-4CA3-886D-1DB067E32CEA}"/>
              </a:ext>
            </a:extLst>
          </p:cNvPr>
          <p:cNvGraphicFramePr>
            <a:graphicFrameLocks noChangeAspect="1"/>
          </p:cNvGraphicFramePr>
          <p:nvPr>
            <p:extLst>
              <p:ext uri="{D42A27DB-BD31-4B8C-83A1-F6EECF244321}">
                <p14:modId xmlns:p14="http://schemas.microsoft.com/office/powerpoint/2010/main" val="302205909"/>
              </p:ext>
            </p:extLst>
          </p:nvPr>
        </p:nvGraphicFramePr>
        <p:xfrm>
          <a:off x="385255" y="6273973"/>
          <a:ext cx="2233613" cy="315912"/>
        </p:xfrm>
        <a:graphic>
          <a:graphicData uri="http://schemas.openxmlformats.org/presentationml/2006/ole">
            <mc:AlternateContent xmlns:mc="http://schemas.openxmlformats.org/markup-compatibility/2006">
              <mc:Choice xmlns:v="urn:schemas-microsoft-com:vml" Requires="v">
                <p:oleObj name="Equation" r:id="rId8" imgW="1701720" imgH="241200" progId="Equation.DSMT4">
                  <p:embed/>
                </p:oleObj>
              </mc:Choice>
              <mc:Fallback>
                <p:oleObj name="Equation" r:id="rId8" imgW="1701720" imgH="241200" progId="Equation.DSMT4">
                  <p:embed/>
                  <p:pic>
                    <p:nvPicPr>
                      <p:cNvPr id="46" name="Object 45">
                        <a:extLst>
                          <a:ext uri="{FF2B5EF4-FFF2-40B4-BE49-F238E27FC236}">
                            <a16:creationId xmlns:a16="http://schemas.microsoft.com/office/drawing/2014/main" id="{06417A3D-5281-4CA3-886D-1DB067E32CEA}"/>
                          </a:ext>
                        </a:extLst>
                      </p:cNvPr>
                      <p:cNvPicPr/>
                      <p:nvPr/>
                    </p:nvPicPr>
                    <p:blipFill>
                      <a:blip r:embed="rId9"/>
                      <a:stretch>
                        <a:fillRect/>
                      </a:stretch>
                    </p:blipFill>
                    <p:spPr>
                      <a:xfrm>
                        <a:off x="385255" y="6273973"/>
                        <a:ext cx="2233613" cy="315912"/>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DA3DEA3-389F-4C50-B70B-088C94A1291A}"/>
              </a:ext>
            </a:extLst>
          </p:cNvPr>
          <p:cNvSpPr txBox="1"/>
          <p:nvPr/>
        </p:nvSpPr>
        <p:spPr>
          <a:xfrm>
            <a:off x="307321" y="1118002"/>
            <a:ext cx="4271586" cy="553998"/>
          </a:xfrm>
          <a:prstGeom prst="rect">
            <a:avLst/>
          </a:prstGeom>
          <a:noFill/>
        </p:spPr>
        <p:txBody>
          <a:bodyPr wrap="square" rtlCol="0">
            <a:spAutoFit/>
          </a:bodyPr>
          <a:lstStyle/>
          <a:p>
            <a:r>
              <a:rPr lang="en-US" sz="1600" b="1"/>
              <a:t>Current Conservation</a:t>
            </a:r>
          </a:p>
          <a:p>
            <a:r>
              <a:rPr lang="en-US" sz="1400"/>
              <a:t>Requires</a:t>
            </a:r>
          </a:p>
        </p:txBody>
      </p:sp>
      <p:graphicFrame>
        <p:nvGraphicFramePr>
          <p:cNvPr id="6" name="Object 5">
            <a:extLst>
              <a:ext uri="{FF2B5EF4-FFF2-40B4-BE49-F238E27FC236}">
                <a16:creationId xmlns:a16="http://schemas.microsoft.com/office/drawing/2014/main" id="{947FF1C7-AD6D-459B-A7C7-3A9DE5D7FC0F}"/>
              </a:ext>
            </a:extLst>
          </p:cNvPr>
          <p:cNvGraphicFramePr>
            <a:graphicFrameLocks noChangeAspect="1"/>
          </p:cNvGraphicFramePr>
          <p:nvPr>
            <p:extLst>
              <p:ext uri="{D42A27DB-BD31-4B8C-83A1-F6EECF244321}">
                <p14:modId xmlns:p14="http://schemas.microsoft.com/office/powerpoint/2010/main" val="2750131949"/>
              </p:ext>
            </p:extLst>
          </p:nvPr>
        </p:nvGraphicFramePr>
        <p:xfrm>
          <a:off x="405401" y="3286390"/>
          <a:ext cx="999193" cy="1048133"/>
        </p:xfrm>
        <a:graphic>
          <a:graphicData uri="http://schemas.openxmlformats.org/presentationml/2006/ole">
            <mc:AlternateContent xmlns:mc="http://schemas.openxmlformats.org/markup-compatibility/2006">
              <mc:Choice xmlns:v="urn:schemas-microsoft-com:vml" Requires="v">
                <p:oleObj name="Equation" r:id="rId10" imgW="812447" imgH="774364" progId="Equation.DSMT4">
                  <p:embed/>
                </p:oleObj>
              </mc:Choice>
              <mc:Fallback>
                <p:oleObj name="Equation" r:id="rId10" imgW="812447" imgH="774364" progId="Equation.DSMT4">
                  <p:embed/>
                  <p:pic>
                    <p:nvPicPr>
                      <p:cNvPr id="0" name="Object 37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5401" y="3286390"/>
                        <a:ext cx="999193" cy="104813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EBA7C21B-C4C2-4E21-B1DA-5D700E603532}"/>
              </a:ext>
            </a:extLst>
          </p:cNvPr>
          <p:cNvGraphicFramePr>
            <a:graphicFrameLocks noChangeAspect="1"/>
          </p:cNvGraphicFramePr>
          <p:nvPr>
            <p:extLst>
              <p:ext uri="{D42A27DB-BD31-4B8C-83A1-F6EECF244321}">
                <p14:modId xmlns:p14="http://schemas.microsoft.com/office/powerpoint/2010/main" val="3507243225"/>
              </p:ext>
            </p:extLst>
          </p:nvPr>
        </p:nvGraphicFramePr>
        <p:xfrm>
          <a:off x="2047032" y="3320666"/>
          <a:ext cx="1003800" cy="1013857"/>
        </p:xfrm>
        <a:graphic>
          <a:graphicData uri="http://schemas.openxmlformats.org/presentationml/2006/ole">
            <mc:AlternateContent xmlns:mc="http://schemas.openxmlformats.org/markup-compatibility/2006">
              <mc:Choice xmlns:v="urn:schemas-microsoft-com:vml" Requires="v">
                <p:oleObj name="Equation" r:id="rId12" imgW="812447" imgH="774364" progId="Equation.DSMT4">
                  <p:embed/>
                </p:oleObj>
              </mc:Choice>
              <mc:Fallback>
                <p:oleObj name="Equation" r:id="rId12" imgW="812447" imgH="774364" progId="Equation.DSMT4">
                  <p:embed/>
                  <p:pic>
                    <p:nvPicPr>
                      <p:cNvPr id="0" name="Object 37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47032" y="3320666"/>
                        <a:ext cx="1003800" cy="1013857"/>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4071B960-4C5C-4CC2-8F0A-1BB8E366E1DB}"/>
              </a:ext>
            </a:extLst>
          </p:cNvPr>
          <p:cNvSpPr txBox="1"/>
          <p:nvPr/>
        </p:nvSpPr>
        <p:spPr>
          <a:xfrm>
            <a:off x="307321" y="2946300"/>
            <a:ext cx="3368931" cy="307777"/>
          </a:xfrm>
          <a:prstGeom prst="rect">
            <a:avLst/>
          </a:prstGeom>
          <a:noFill/>
        </p:spPr>
        <p:txBody>
          <a:bodyPr wrap="square" rtlCol="0">
            <a:spAutoFit/>
          </a:bodyPr>
          <a:lstStyle/>
          <a:p>
            <a:r>
              <a:rPr lang="en-US" sz="1400"/>
              <a:t>This puts restrictions on t, r, t’, r’, naturally:</a:t>
            </a:r>
          </a:p>
        </p:txBody>
      </p:sp>
    </p:spTree>
    <p:extLst>
      <p:ext uri="{BB962C8B-B14F-4D97-AF65-F5344CB8AC3E}">
        <p14:creationId xmlns:p14="http://schemas.microsoft.com/office/powerpoint/2010/main" val="5876281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984885"/>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So in terms of coefficients we must have (ignoring spin for now):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85574" y="187477"/>
            <a:ext cx="2820852" cy="523220"/>
          </a:xfrm>
          <a:prstGeom prst="rect">
            <a:avLst/>
          </a:prstGeom>
          <a:noFill/>
        </p:spPr>
        <p:txBody>
          <a:bodyPr wrap="square" rtlCol="0">
            <a:spAutoFit/>
          </a:bodyPr>
          <a:lstStyle/>
          <a:p>
            <a:r>
              <a:rPr lang="en-US" sz="2800" b="1" u="sng"/>
              <a:t>1D M Matrices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5B4E94B2-E60B-4941-B782-A69D0CFD4923}"/>
              </a:ext>
            </a:extLst>
          </p:cNvPr>
          <p:cNvGraphicFramePr>
            <a:graphicFrameLocks noChangeAspect="1"/>
          </p:cNvGraphicFramePr>
          <p:nvPr>
            <p:extLst>
              <p:ext uri="{D42A27DB-BD31-4B8C-83A1-F6EECF244321}">
                <p14:modId xmlns:p14="http://schemas.microsoft.com/office/powerpoint/2010/main" val="3728391590"/>
              </p:ext>
            </p:extLst>
          </p:nvPr>
        </p:nvGraphicFramePr>
        <p:xfrm>
          <a:off x="440740" y="1786582"/>
          <a:ext cx="1357313" cy="598487"/>
        </p:xfrm>
        <a:graphic>
          <a:graphicData uri="http://schemas.openxmlformats.org/presentationml/2006/ole">
            <mc:AlternateContent xmlns:mc="http://schemas.openxmlformats.org/markup-compatibility/2006">
              <mc:Choice xmlns:v="urn:schemas-microsoft-com:vml" Requires="v">
                <p:oleObj name="Equation" r:id="rId3" imgW="1041120" imgH="457200" progId="Equation.DSMT4">
                  <p:embed/>
                </p:oleObj>
              </mc:Choice>
              <mc:Fallback>
                <p:oleObj name="Equation" r:id="rId3" imgW="1041120" imgH="457200" progId="Equation.DSMT4">
                  <p:embed/>
                  <p:pic>
                    <p:nvPicPr>
                      <p:cNvPr id="48" name="Object 47">
                        <a:extLst>
                          <a:ext uri="{FF2B5EF4-FFF2-40B4-BE49-F238E27FC236}">
                            <a16:creationId xmlns:a16="http://schemas.microsoft.com/office/drawing/2014/main" id="{5B4E94B2-E60B-4941-B782-A69D0CFD4923}"/>
                          </a:ext>
                        </a:extLst>
                      </p:cNvPr>
                      <p:cNvPicPr>
                        <a:picLocks noChangeAspect="1" noChangeArrowheads="1"/>
                      </p:cNvPicPr>
                      <p:nvPr/>
                    </p:nvPicPr>
                    <p:blipFill>
                      <a:blip r:embed="rId4"/>
                      <a:srcRect/>
                      <a:stretch>
                        <a:fillRect/>
                      </a:stretch>
                    </p:blipFill>
                    <p:spPr bwMode="auto">
                      <a:xfrm>
                        <a:off x="440740" y="1786582"/>
                        <a:ext cx="1357313" cy="598487"/>
                      </a:xfrm>
                      <a:prstGeom prst="rect">
                        <a:avLst/>
                      </a:prstGeom>
                      <a:noFill/>
                    </p:spPr>
                  </p:pic>
                </p:oleObj>
              </mc:Fallback>
            </mc:AlternateContent>
          </a:graphicData>
        </a:graphic>
      </p:graphicFrame>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886177970"/>
              </p:ext>
            </p:extLst>
          </p:nvPr>
        </p:nvGraphicFramePr>
        <p:xfrm>
          <a:off x="436290" y="2881033"/>
          <a:ext cx="1122363" cy="315913"/>
        </p:xfrm>
        <a:graphic>
          <a:graphicData uri="http://schemas.openxmlformats.org/presentationml/2006/ole">
            <mc:AlternateContent xmlns:mc="http://schemas.openxmlformats.org/markup-compatibility/2006">
              <mc:Choice xmlns:v="urn:schemas-microsoft-com:vml" Requires="v">
                <p:oleObj name="Equation" r:id="rId5" imgW="838080" imgH="241200" progId="Equation.DSMT4">
                  <p:embed/>
                </p:oleObj>
              </mc:Choice>
              <mc:Fallback>
                <p:oleObj name="Equation" r:id="rId5" imgW="83808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6"/>
                      <a:srcRect/>
                      <a:stretch>
                        <a:fillRect/>
                      </a:stretch>
                    </p:blipFill>
                    <p:spPr bwMode="auto">
                      <a:xfrm>
                        <a:off x="436290" y="2881033"/>
                        <a:ext cx="1122363" cy="31591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CFC82553-2043-45D5-89AD-5C0CBD51CB03}"/>
              </a:ext>
            </a:extLst>
          </p:cNvPr>
          <p:cNvSpPr txBox="1"/>
          <p:nvPr/>
        </p:nvSpPr>
        <p:spPr>
          <a:xfrm>
            <a:off x="322864" y="2477836"/>
            <a:ext cx="4563757" cy="307777"/>
          </a:xfrm>
          <a:prstGeom prst="rect">
            <a:avLst/>
          </a:prstGeom>
          <a:noFill/>
        </p:spPr>
        <p:txBody>
          <a:bodyPr wrap="square" rtlCol="0">
            <a:spAutoFit/>
          </a:bodyPr>
          <a:lstStyle/>
          <a:p>
            <a:r>
              <a:rPr lang="en-US" sz="1400"/>
              <a:t>This works out to the following requirements on S and M…</a:t>
            </a:r>
          </a:p>
        </p:txBody>
      </p:sp>
      <p:sp>
        <p:nvSpPr>
          <p:cNvPr id="19" name="TextBox 18">
            <a:extLst>
              <a:ext uri="{FF2B5EF4-FFF2-40B4-BE49-F238E27FC236}">
                <a16:creationId xmlns:a16="http://schemas.microsoft.com/office/drawing/2014/main" id="{A7B5F732-7C4E-4C32-9189-A6D1A5610A7B}"/>
              </a:ext>
            </a:extLst>
          </p:cNvPr>
          <p:cNvSpPr txBox="1"/>
          <p:nvPr/>
        </p:nvSpPr>
        <p:spPr>
          <a:xfrm>
            <a:off x="322864" y="3292735"/>
            <a:ext cx="5040986" cy="307777"/>
          </a:xfrm>
          <a:prstGeom prst="rect">
            <a:avLst/>
          </a:prstGeom>
          <a:noFill/>
        </p:spPr>
        <p:txBody>
          <a:bodyPr wrap="square" rtlCol="0">
            <a:spAutoFit/>
          </a:bodyPr>
          <a:lstStyle/>
          <a:p>
            <a:r>
              <a:rPr lang="en-US" sz="1400"/>
              <a:t>The accompanying requirements on the t, r, etc. are simply:</a:t>
            </a:r>
          </a:p>
        </p:txBody>
      </p:sp>
      <p:sp>
        <p:nvSpPr>
          <p:cNvPr id="20" name="TextBox 19">
            <a:extLst>
              <a:ext uri="{FF2B5EF4-FFF2-40B4-BE49-F238E27FC236}">
                <a16:creationId xmlns:a16="http://schemas.microsoft.com/office/drawing/2014/main" id="{C67E3A79-150A-434D-A286-FC20045D68E1}"/>
              </a:ext>
            </a:extLst>
          </p:cNvPr>
          <p:cNvSpPr txBox="1"/>
          <p:nvPr/>
        </p:nvSpPr>
        <p:spPr>
          <a:xfrm>
            <a:off x="322864" y="5239900"/>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1" name="Object 20">
            <a:extLst>
              <a:ext uri="{FF2B5EF4-FFF2-40B4-BE49-F238E27FC236}">
                <a16:creationId xmlns:a16="http://schemas.microsoft.com/office/drawing/2014/main" id="{32BBB08F-9991-4505-B5AD-1027D7584EC3}"/>
              </a:ext>
            </a:extLst>
          </p:cNvPr>
          <p:cNvGraphicFramePr>
            <a:graphicFrameLocks noChangeAspect="1"/>
          </p:cNvGraphicFramePr>
          <p:nvPr>
            <p:extLst>
              <p:ext uri="{D42A27DB-BD31-4B8C-83A1-F6EECF244321}">
                <p14:modId xmlns:p14="http://schemas.microsoft.com/office/powerpoint/2010/main" val="2947493804"/>
              </p:ext>
            </p:extLst>
          </p:nvPr>
        </p:nvGraphicFramePr>
        <p:xfrm>
          <a:off x="436290" y="4537681"/>
          <a:ext cx="654050" cy="566738"/>
        </p:xfrm>
        <a:graphic>
          <a:graphicData uri="http://schemas.openxmlformats.org/presentationml/2006/ole">
            <mc:AlternateContent xmlns:mc="http://schemas.openxmlformats.org/markup-compatibility/2006">
              <mc:Choice xmlns:v="urn:schemas-microsoft-com:vml" Requires="v">
                <p:oleObj name="Equation" r:id="rId7" imgW="469800" imgH="406080" progId="Equation.DSMT4">
                  <p:embed/>
                </p:oleObj>
              </mc:Choice>
              <mc:Fallback>
                <p:oleObj name="Equation" r:id="rId7" imgW="469800" imgH="40608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8"/>
                      <a:srcRect/>
                      <a:stretch>
                        <a:fillRect/>
                      </a:stretch>
                    </p:blipFill>
                    <p:spPr bwMode="auto">
                      <a:xfrm>
                        <a:off x="436290" y="4537681"/>
                        <a:ext cx="654050" cy="56673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1CF1DBA-ED72-4A85-8221-FA0B1643D2EF}"/>
              </a:ext>
            </a:extLst>
          </p:cNvPr>
          <p:cNvSpPr txBox="1"/>
          <p:nvPr/>
        </p:nvSpPr>
        <p:spPr>
          <a:xfrm>
            <a:off x="8128258" y="5965034"/>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3" name="Object 22">
            <a:extLst>
              <a:ext uri="{FF2B5EF4-FFF2-40B4-BE49-F238E27FC236}">
                <a16:creationId xmlns:a16="http://schemas.microsoft.com/office/drawing/2014/main" id="{AB656021-4689-4ACE-8D12-AB67A877DEA9}"/>
              </a:ext>
            </a:extLst>
          </p:cNvPr>
          <p:cNvGraphicFramePr>
            <a:graphicFrameLocks noChangeAspect="1"/>
          </p:cNvGraphicFramePr>
          <p:nvPr>
            <p:extLst>
              <p:ext uri="{D42A27DB-BD31-4B8C-83A1-F6EECF244321}">
                <p14:modId xmlns:p14="http://schemas.microsoft.com/office/powerpoint/2010/main" val="3401147695"/>
              </p:ext>
            </p:extLst>
          </p:nvPr>
        </p:nvGraphicFramePr>
        <p:xfrm>
          <a:off x="5208504" y="6000500"/>
          <a:ext cx="2587463" cy="667733"/>
        </p:xfrm>
        <a:graphic>
          <a:graphicData uri="http://schemas.openxmlformats.org/presentationml/2006/ole">
            <mc:AlternateContent xmlns:mc="http://schemas.openxmlformats.org/markup-compatibility/2006">
              <mc:Choice xmlns:v="urn:schemas-microsoft-com:vml" Requires="v">
                <p:oleObj name="Equation" r:id="rId9" imgW="1968480" imgH="507960" progId="Equation.DSMT4">
                  <p:embed/>
                </p:oleObj>
              </mc:Choice>
              <mc:Fallback>
                <p:oleObj name="Equation" r:id="rId9" imgW="1968480" imgH="507960" progId="Equation.DSMT4">
                  <p:embed/>
                  <p:pic>
                    <p:nvPicPr>
                      <p:cNvPr id="23" name="Object 22">
                        <a:extLst>
                          <a:ext uri="{FF2B5EF4-FFF2-40B4-BE49-F238E27FC236}">
                            <a16:creationId xmlns:a16="http://schemas.microsoft.com/office/drawing/2014/main" id="{AB656021-4689-4ACE-8D12-AB67A877DEA9}"/>
                          </a:ext>
                        </a:extLst>
                      </p:cNvPr>
                      <p:cNvPicPr/>
                      <p:nvPr/>
                    </p:nvPicPr>
                    <p:blipFill>
                      <a:blip r:embed="rId10"/>
                      <a:stretch>
                        <a:fillRect/>
                      </a:stretch>
                    </p:blipFill>
                    <p:spPr>
                      <a:xfrm>
                        <a:off x="5208504" y="6000500"/>
                        <a:ext cx="2587463" cy="66773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2458449872"/>
              </p:ext>
            </p:extLst>
          </p:nvPr>
        </p:nvGraphicFramePr>
        <p:xfrm>
          <a:off x="436291" y="3695932"/>
          <a:ext cx="402696" cy="254452"/>
        </p:xfrm>
        <a:graphic>
          <a:graphicData uri="http://schemas.openxmlformats.org/presentationml/2006/ole">
            <mc:AlternateContent xmlns:mc="http://schemas.openxmlformats.org/markup-compatibility/2006">
              <mc:Choice xmlns:v="urn:schemas-microsoft-com:vml" Requires="v">
                <p:oleObj name="Equation" r:id="rId11" imgW="329914" imgH="177646" progId="Equation.DSMT4">
                  <p:embed/>
                </p:oleObj>
              </mc:Choice>
              <mc:Fallback>
                <p:oleObj name="Equation" r:id="rId11" imgW="329914" imgH="177646" progId="Equation.DSMT4">
                  <p:embed/>
                  <p:pic>
                    <p:nvPicPr>
                      <p:cNvPr id="0" name="Object 34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6291" y="3695932"/>
                        <a:ext cx="402696" cy="254452"/>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46471" y="4094424"/>
            <a:ext cx="3198007" cy="307777"/>
          </a:xfrm>
          <a:prstGeom prst="rect">
            <a:avLst/>
          </a:prstGeom>
          <a:noFill/>
        </p:spPr>
        <p:txBody>
          <a:bodyPr wrap="square" rtlCol="0">
            <a:spAutoFit/>
          </a:bodyPr>
          <a:lstStyle/>
          <a:p>
            <a:r>
              <a:rPr lang="en-US" sz="1400"/>
              <a:t>Polar decomposition simplifies via:</a:t>
            </a:r>
          </a:p>
        </p:txBody>
      </p:sp>
      <p:graphicFrame>
        <p:nvGraphicFramePr>
          <p:cNvPr id="27" name="Object 26">
            <a:extLst>
              <a:ext uri="{FF2B5EF4-FFF2-40B4-BE49-F238E27FC236}">
                <a16:creationId xmlns:a16="http://schemas.microsoft.com/office/drawing/2014/main" id="{5041F0C2-5700-4D73-ABBD-4A983EE140DB}"/>
              </a:ext>
            </a:extLst>
          </p:cNvPr>
          <p:cNvGraphicFramePr>
            <a:graphicFrameLocks noChangeAspect="1"/>
          </p:cNvGraphicFramePr>
          <p:nvPr>
            <p:extLst>
              <p:ext uri="{D42A27DB-BD31-4B8C-83A1-F6EECF244321}">
                <p14:modId xmlns:p14="http://schemas.microsoft.com/office/powerpoint/2010/main" val="3322898546"/>
              </p:ext>
            </p:extLst>
          </p:nvPr>
        </p:nvGraphicFramePr>
        <p:xfrm>
          <a:off x="392113" y="5907088"/>
          <a:ext cx="742950" cy="638175"/>
        </p:xfrm>
        <a:graphic>
          <a:graphicData uri="http://schemas.openxmlformats.org/presentationml/2006/ole">
            <mc:AlternateContent xmlns:mc="http://schemas.openxmlformats.org/markup-compatibility/2006">
              <mc:Choice xmlns:v="urn:schemas-microsoft-com:vml" Requires="v">
                <p:oleObj name="Equation" r:id="rId13" imgW="533160" imgH="457200" progId="Equation.DSMT4">
                  <p:embed/>
                </p:oleObj>
              </mc:Choice>
              <mc:Fallback>
                <p:oleObj name="Equation" r:id="rId13" imgW="533160" imgH="45720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14"/>
                      <a:srcRect/>
                      <a:stretch>
                        <a:fillRect/>
                      </a:stretch>
                    </p:blipFill>
                    <p:spPr bwMode="auto">
                      <a:xfrm>
                        <a:off x="392113" y="5907088"/>
                        <a:ext cx="742950" cy="638175"/>
                      </a:xfrm>
                      <a:prstGeom prst="rect">
                        <a:avLst/>
                      </a:prstGeom>
                      <a:noFill/>
                    </p:spPr>
                  </p:pic>
                </p:oleObj>
              </mc:Fallback>
            </mc:AlternateContent>
          </a:graphicData>
        </a:graphic>
      </p:graphicFrame>
    </p:spTree>
    <p:extLst>
      <p:ext uri="{BB962C8B-B14F-4D97-AF65-F5344CB8AC3E}">
        <p14:creationId xmlns:p14="http://schemas.microsoft.com/office/powerpoint/2010/main" val="853528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553998"/>
          </a:xfrm>
          <a:prstGeom prst="rect">
            <a:avLst/>
          </a:prstGeom>
          <a:noFill/>
        </p:spPr>
        <p:txBody>
          <a:bodyPr wrap="square" rtlCol="0">
            <a:spAutoFit/>
          </a:bodyPr>
          <a:lstStyle/>
          <a:p>
            <a:r>
              <a:rPr lang="en-US" sz="1600" b="1"/>
              <a:t>Parity Symmetry</a:t>
            </a:r>
            <a:endParaRPr lang="en-US" sz="1400" b="1"/>
          </a:p>
          <a:p>
            <a:r>
              <a:rPr lang="en-US" sz="1400"/>
              <a:t>Next let’s presuppose Parity symmetry. This works out to the following requirements on M…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770414" y="184966"/>
            <a:ext cx="2651171" cy="523220"/>
          </a:xfrm>
          <a:prstGeom prst="rect">
            <a:avLst/>
          </a:prstGeom>
          <a:noFill/>
        </p:spPr>
        <p:txBody>
          <a:bodyPr wrap="square" rtlCol="0">
            <a:spAutoFit/>
          </a:bodyPr>
          <a:lstStyle/>
          <a:p>
            <a:r>
              <a:rPr lang="en-US" sz="2800" b="1" u="sng"/>
              <a:t>1D M Matrices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73461268"/>
              </p:ext>
            </p:extLst>
          </p:nvPr>
        </p:nvGraphicFramePr>
        <p:xfrm>
          <a:off x="482191" y="1477232"/>
          <a:ext cx="1208087" cy="315913"/>
        </p:xfrm>
        <a:graphic>
          <a:graphicData uri="http://schemas.openxmlformats.org/presentationml/2006/ole">
            <mc:AlternateContent xmlns:mc="http://schemas.openxmlformats.org/markup-compatibility/2006">
              <mc:Choice xmlns:v="urn:schemas-microsoft-com:vml" Requires="v">
                <p:oleObj name="Equation" r:id="rId3" imgW="901440" imgH="241200" progId="Equation.DSMT4">
                  <p:embed/>
                </p:oleObj>
              </mc:Choice>
              <mc:Fallback>
                <p:oleObj name="Equation" r:id="rId3" imgW="90144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82191" y="1477232"/>
                        <a:ext cx="1208087" cy="31591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A7B5F732-7C4E-4C32-9189-A6D1A5610A7B}"/>
              </a:ext>
            </a:extLst>
          </p:cNvPr>
          <p:cNvSpPr txBox="1"/>
          <p:nvPr/>
        </p:nvSpPr>
        <p:spPr>
          <a:xfrm>
            <a:off x="372232" y="1913897"/>
            <a:ext cx="5040986" cy="307777"/>
          </a:xfrm>
          <a:prstGeom prst="rect">
            <a:avLst/>
          </a:prstGeom>
          <a:noFill/>
        </p:spPr>
        <p:txBody>
          <a:bodyPr wrap="square" rtlCol="0">
            <a:spAutoFit/>
          </a:bodyPr>
          <a:lstStyle/>
          <a:p>
            <a:r>
              <a:rPr lang="en-US" sz="14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extLst>
              <p:ext uri="{D42A27DB-BD31-4B8C-83A1-F6EECF244321}">
                <p14:modId xmlns:p14="http://schemas.microsoft.com/office/powerpoint/2010/main" val="1939725733"/>
              </p:ext>
            </p:extLst>
          </p:nvPr>
        </p:nvGraphicFramePr>
        <p:xfrm>
          <a:off x="482191" y="2298304"/>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82191" y="2298304"/>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72232" y="3062256"/>
            <a:ext cx="3198007" cy="307777"/>
          </a:xfrm>
          <a:prstGeom prst="rect">
            <a:avLst/>
          </a:prstGeom>
          <a:noFill/>
        </p:spPr>
        <p:txBody>
          <a:bodyPr wrap="square" rtlCol="0">
            <a:spAutoFit/>
          </a:bodyPr>
          <a:lstStyle/>
          <a:p>
            <a:r>
              <a:rPr lang="en-US" sz="14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extLst>
              <p:ext uri="{D42A27DB-BD31-4B8C-83A1-F6EECF244321}">
                <p14:modId xmlns:p14="http://schemas.microsoft.com/office/powerpoint/2010/main" val="2344817564"/>
              </p:ext>
            </p:extLst>
          </p:nvPr>
        </p:nvGraphicFramePr>
        <p:xfrm>
          <a:off x="436290" y="3510309"/>
          <a:ext cx="1128559" cy="285433"/>
        </p:xfrm>
        <a:graphic>
          <a:graphicData uri="http://schemas.openxmlformats.org/presentationml/2006/ole">
            <mc:AlternateContent xmlns:mc="http://schemas.openxmlformats.org/markup-compatibility/2006">
              <mc:Choice xmlns:v="urn:schemas-microsoft-com:vml" Requires="v">
                <p:oleObj name="Equation" r:id="rId7" imgW="812447" imgH="203112" progId="Equation.DSMT4">
                  <p:embed/>
                </p:oleObj>
              </mc:Choice>
              <mc:Fallback>
                <p:oleObj name="Equation" r:id="rId7" imgW="812447" imgH="203112" progId="Equation.DSMT4">
                  <p:embed/>
                  <p:pic>
                    <p:nvPicPr>
                      <p:cNvPr id="0" name="Object 1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290" y="3510309"/>
                        <a:ext cx="1128559" cy="285433"/>
                      </a:xfrm>
                      <a:prstGeom prst="rect">
                        <a:avLst/>
                      </a:prstGeom>
                      <a:noFill/>
                    </p:spPr>
                  </p:pic>
                </p:oleObj>
              </mc:Fallback>
            </mc:AlternateContent>
          </a:graphicData>
        </a:graphic>
      </p:graphicFrame>
    </p:spTree>
    <p:extLst>
      <p:ext uri="{BB962C8B-B14F-4D97-AF65-F5344CB8AC3E}">
        <p14:creationId xmlns:p14="http://schemas.microsoft.com/office/powerpoint/2010/main" val="406840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6" y="883543"/>
            <a:ext cx="7567370" cy="307777"/>
          </a:xfrm>
          <a:prstGeom prst="rect">
            <a:avLst/>
          </a:prstGeom>
          <a:noFill/>
        </p:spPr>
        <p:txBody>
          <a:bodyPr wrap="square" rtlCol="0">
            <a:spAutoFit/>
          </a:bodyPr>
          <a:lstStyle/>
          <a:p>
            <a:r>
              <a:rPr lang="en-US" sz="1400"/>
              <a:t>Now let’s consider what should happen under translation.  First, the wavefunction will look like this:</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360207" y="140356"/>
            <a:ext cx="2813591" cy="523220"/>
          </a:xfrm>
          <a:prstGeom prst="rect">
            <a:avLst/>
          </a:prstGeom>
          <a:noFill/>
        </p:spPr>
        <p:txBody>
          <a:bodyPr wrap="square" rtlCol="0">
            <a:spAutoFit/>
          </a:bodyPr>
          <a:lstStyle/>
          <a:p>
            <a:r>
              <a:rPr lang="en-US" sz="2800" b="1" u="sng"/>
              <a:t>1D M Matrices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59CE35F1-9EA5-4B2F-9905-617B88D1331C}"/>
              </a:ext>
            </a:extLst>
          </p:cNvPr>
          <p:cNvGraphicFramePr>
            <a:graphicFrameLocks noChangeAspect="1"/>
          </p:cNvGraphicFramePr>
          <p:nvPr>
            <p:extLst>
              <p:ext uri="{D42A27DB-BD31-4B8C-83A1-F6EECF244321}">
                <p14:modId xmlns:p14="http://schemas.microsoft.com/office/powerpoint/2010/main" val="4186101217"/>
              </p:ext>
            </p:extLst>
          </p:nvPr>
        </p:nvGraphicFramePr>
        <p:xfrm>
          <a:off x="417055" y="1294027"/>
          <a:ext cx="4611687" cy="1104900"/>
        </p:xfrm>
        <a:graphic>
          <a:graphicData uri="http://schemas.openxmlformats.org/presentationml/2006/ole">
            <mc:AlternateContent xmlns:mc="http://schemas.openxmlformats.org/markup-compatibility/2006">
              <mc:Choice xmlns:v="urn:schemas-microsoft-com:vml" Requires="v">
                <p:oleObj name="Equation" r:id="rId2" imgW="3822480" imgH="914400" progId="Equation.DSMT4">
                  <p:embed/>
                </p:oleObj>
              </mc:Choice>
              <mc:Fallback>
                <p:oleObj name="Equation" r:id="rId2" imgW="3822480" imgH="91440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3"/>
                      <a:srcRect/>
                      <a:stretch>
                        <a:fillRect/>
                      </a:stretch>
                    </p:blipFill>
                    <p:spPr bwMode="auto">
                      <a:xfrm>
                        <a:off x="417055" y="1294027"/>
                        <a:ext cx="4611687" cy="1104900"/>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4C6B8F3B-B484-4E6F-AE16-C31476DA31D9}"/>
              </a:ext>
            </a:extLst>
          </p:cNvPr>
          <p:cNvSpPr txBox="1"/>
          <p:nvPr/>
        </p:nvSpPr>
        <p:spPr>
          <a:xfrm>
            <a:off x="322866" y="2543737"/>
            <a:ext cx="3410148" cy="307777"/>
          </a:xfrm>
          <a:prstGeom prst="rect">
            <a:avLst/>
          </a:prstGeom>
          <a:noFill/>
        </p:spPr>
        <p:txBody>
          <a:bodyPr wrap="square" rtlCol="0">
            <a:spAutoFit/>
          </a:bodyPr>
          <a:lstStyle/>
          <a:p>
            <a:r>
              <a:rPr lang="en-US" sz="1400"/>
              <a:t>Recall the coefficients are related via:</a:t>
            </a:r>
          </a:p>
        </p:txBody>
      </p:sp>
      <p:graphicFrame>
        <p:nvGraphicFramePr>
          <p:cNvPr id="25" name="Object 24">
            <a:extLst>
              <a:ext uri="{FF2B5EF4-FFF2-40B4-BE49-F238E27FC236}">
                <a16:creationId xmlns:a16="http://schemas.microsoft.com/office/drawing/2014/main" id="{B704E0E9-3E92-497D-B8DC-BE24155C6BE2}"/>
              </a:ext>
            </a:extLst>
          </p:cNvPr>
          <p:cNvGraphicFramePr>
            <a:graphicFrameLocks noChangeAspect="1"/>
          </p:cNvGraphicFramePr>
          <p:nvPr>
            <p:extLst>
              <p:ext uri="{D42A27DB-BD31-4B8C-83A1-F6EECF244321}">
                <p14:modId xmlns:p14="http://schemas.microsoft.com/office/powerpoint/2010/main" val="171007377"/>
              </p:ext>
            </p:extLst>
          </p:nvPr>
        </p:nvGraphicFramePr>
        <p:xfrm>
          <a:off x="393700" y="4204700"/>
          <a:ext cx="1093788" cy="1263650"/>
        </p:xfrm>
        <a:graphic>
          <a:graphicData uri="http://schemas.openxmlformats.org/presentationml/2006/ole">
            <mc:AlternateContent xmlns:mc="http://schemas.openxmlformats.org/markup-compatibility/2006">
              <mc:Choice xmlns:v="urn:schemas-microsoft-com:vml" Requires="v">
                <p:oleObj name="Equation" r:id="rId4" imgW="838080" imgH="965160" progId="Equation.DSMT4">
                  <p:embed/>
                </p:oleObj>
              </mc:Choice>
              <mc:Fallback>
                <p:oleObj name="Equation" r:id="rId4" imgW="838080" imgH="96516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5"/>
                      <a:srcRect/>
                      <a:stretch>
                        <a:fillRect/>
                      </a:stretch>
                    </p:blipFill>
                    <p:spPr bwMode="auto">
                      <a:xfrm>
                        <a:off x="393700" y="4204700"/>
                        <a:ext cx="1093788" cy="1263650"/>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8F236155-20CD-4885-921B-165B6129BD62}"/>
              </a:ext>
            </a:extLst>
          </p:cNvPr>
          <p:cNvGraphicFramePr>
            <a:graphicFrameLocks noChangeAspect="1"/>
          </p:cNvGraphicFramePr>
          <p:nvPr>
            <p:extLst>
              <p:ext uri="{D42A27DB-BD31-4B8C-83A1-F6EECF244321}">
                <p14:modId xmlns:p14="http://schemas.microsoft.com/office/powerpoint/2010/main" val="2259800749"/>
              </p:ext>
            </p:extLst>
          </p:nvPr>
        </p:nvGraphicFramePr>
        <p:xfrm>
          <a:off x="417055" y="2956970"/>
          <a:ext cx="1177266" cy="599033"/>
        </p:xfrm>
        <a:graphic>
          <a:graphicData uri="http://schemas.openxmlformats.org/presentationml/2006/ole">
            <mc:AlternateContent xmlns:mc="http://schemas.openxmlformats.org/markup-compatibility/2006">
              <mc:Choice xmlns:v="urn:schemas-microsoft-com:vml" Requires="v">
                <p:oleObj name="Equation" r:id="rId6" imgW="901700" imgH="457200" progId="Equation.DSMT4">
                  <p:embed/>
                </p:oleObj>
              </mc:Choice>
              <mc:Fallback>
                <p:oleObj name="Equation" r:id="rId6"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055" y="2956970"/>
                        <a:ext cx="1177266" cy="599033"/>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7252AAF1-4FBD-4DA5-A3E9-955809B8D410}"/>
              </a:ext>
            </a:extLst>
          </p:cNvPr>
          <p:cNvSpPr txBox="1"/>
          <p:nvPr/>
        </p:nvSpPr>
        <p:spPr>
          <a:xfrm>
            <a:off x="322866" y="3726078"/>
            <a:ext cx="3410148" cy="307777"/>
          </a:xfrm>
          <a:prstGeom prst="rect">
            <a:avLst/>
          </a:prstGeom>
          <a:noFill/>
        </p:spPr>
        <p:txBody>
          <a:bodyPr wrap="square" rtlCol="0">
            <a:spAutoFit/>
          </a:bodyPr>
          <a:lstStyle/>
          <a:p>
            <a:r>
              <a:rPr lang="en-US" sz="1400"/>
              <a:t>Solving for the new r’s, t’s, etc., we get:</a:t>
            </a:r>
          </a:p>
        </p:txBody>
      </p:sp>
    </p:spTree>
    <p:extLst>
      <p:ext uri="{BB962C8B-B14F-4D97-AF65-F5344CB8AC3E}">
        <p14:creationId xmlns:p14="http://schemas.microsoft.com/office/powerpoint/2010/main" val="742381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3938623" y="167849"/>
            <a:ext cx="4150495" cy="584775"/>
          </a:xfrm>
          <a:prstGeom prst="rect">
            <a:avLst/>
          </a:prstGeom>
          <a:noFill/>
        </p:spPr>
        <p:txBody>
          <a:bodyPr wrap="none" rtlCol="0">
            <a:spAutoFit/>
          </a:bodyPr>
          <a:lstStyle/>
          <a:p>
            <a:r>
              <a:rPr lang="en-US" sz="3200" b="1" u="sng"/>
              <a:t>1D Scattering Examples</a:t>
            </a:r>
            <a:endParaRPr lang="en-US" b="1" u="sng"/>
          </a:p>
        </p:txBody>
      </p:sp>
      <p:graphicFrame>
        <p:nvGraphicFramePr>
          <p:cNvPr id="7" name="Object 6">
            <a:extLst>
              <a:ext uri="{FF2B5EF4-FFF2-40B4-BE49-F238E27FC236}">
                <a16:creationId xmlns:a16="http://schemas.microsoft.com/office/drawing/2014/main" id="{E7A48EB2-E174-4B98-B5CF-E5793B06885E}"/>
              </a:ext>
            </a:extLst>
          </p:cNvPr>
          <p:cNvGraphicFramePr>
            <a:graphicFrameLocks noChangeAspect="1"/>
          </p:cNvGraphicFramePr>
          <p:nvPr>
            <p:extLst>
              <p:ext uri="{D42A27DB-BD31-4B8C-83A1-F6EECF244321}">
                <p14:modId xmlns:p14="http://schemas.microsoft.com/office/powerpoint/2010/main" val="338681377"/>
              </p:ext>
            </p:extLst>
          </p:nvPr>
        </p:nvGraphicFramePr>
        <p:xfrm>
          <a:off x="540995" y="1499852"/>
          <a:ext cx="2466573" cy="1700982"/>
        </p:xfrm>
        <a:graphic>
          <a:graphicData uri="http://schemas.openxmlformats.org/presentationml/2006/ole">
            <mc:AlternateContent xmlns:mc="http://schemas.openxmlformats.org/markup-compatibility/2006">
              <mc:Choice xmlns:v="urn:schemas-microsoft-com:vml" Requires="v">
                <p:oleObj name="Bitmap Image" r:id="rId2" imgW="2429214" imgH="1752381" progId="Paint.Picture">
                  <p:embed/>
                </p:oleObj>
              </mc:Choice>
              <mc:Fallback>
                <p:oleObj name="Bitmap Image" r:id="rId2" imgW="2429214" imgH="1752381"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t="-3261" r="-8235"/>
                      <a:stretch>
                        <a:fillRect/>
                      </a:stretch>
                    </p:blipFill>
                    <p:spPr bwMode="auto">
                      <a:xfrm>
                        <a:off x="540995" y="1499852"/>
                        <a:ext cx="2466573" cy="1700982"/>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9E30FEEC-6C83-437D-A760-FD122D4B4202}"/>
              </a:ext>
            </a:extLst>
          </p:cNvPr>
          <p:cNvGraphicFramePr>
            <a:graphicFrameLocks noChangeAspect="1"/>
          </p:cNvGraphicFramePr>
          <p:nvPr>
            <p:extLst>
              <p:ext uri="{D42A27DB-BD31-4B8C-83A1-F6EECF244321}">
                <p14:modId xmlns:p14="http://schemas.microsoft.com/office/powerpoint/2010/main" val="1441739728"/>
              </p:ext>
            </p:extLst>
          </p:nvPr>
        </p:nvGraphicFramePr>
        <p:xfrm>
          <a:off x="3332985" y="1752654"/>
          <a:ext cx="1527677" cy="1182718"/>
        </p:xfrm>
        <a:graphic>
          <a:graphicData uri="http://schemas.openxmlformats.org/presentationml/2006/ole">
            <mc:AlternateContent xmlns:mc="http://schemas.openxmlformats.org/markup-compatibility/2006">
              <mc:Choice xmlns:v="urn:schemas-microsoft-com:vml" Requires="v">
                <p:oleObj name="Equation" r:id="rId4" imgW="1181100" imgH="914400" progId="Equation.DSMT4">
                  <p:embed/>
                </p:oleObj>
              </mc:Choice>
              <mc:Fallback>
                <p:oleObj name="Equation" r:id="rId4" imgW="1181100" imgH="9144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32985" y="1752654"/>
                        <a:ext cx="1527677" cy="1182718"/>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4E182BBE-2085-4BDD-A646-926436BD81D2}"/>
              </a:ext>
            </a:extLst>
          </p:cNvPr>
          <p:cNvSpPr txBox="1"/>
          <p:nvPr/>
        </p:nvSpPr>
        <p:spPr>
          <a:xfrm>
            <a:off x="433633" y="800173"/>
            <a:ext cx="2466573" cy="615553"/>
          </a:xfrm>
          <a:prstGeom prst="rect">
            <a:avLst/>
          </a:prstGeom>
          <a:noFill/>
        </p:spPr>
        <p:txBody>
          <a:bodyPr wrap="none" rtlCol="0">
            <a:spAutoFit/>
          </a:bodyPr>
          <a:lstStyle/>
          <a:p>
            <a:r>
              <a:rPr lang="en-US" b="1"/>
              <a:t>Delta function potential</a:t>
            </a:r>
          </a:p>
          <a:p>
            <a:r>
              <a:rPr lang="en-US" sz="1600"/>
              <a:t>So we got:</a:t>
            </a:r>
          </a:p>
        </p:txBody>
      </p:sp>
      <p:sp>
        <p:nvSpPr>
          <p:cNvPr id="20" name="TextBox 19">
            <a:extLst>
              <a:ext uri="{FF2B5EF4-FFF2-40B4-BE49-F238E27FC236}">
                <a16:creationId xmlns:a16="http://schemas.microsoft.com/office/drawing/2014/main" id="{664D4477-26A4-42BB-A963-A5FB589AA417}"/>
              </a:ext>
            </a:extLst>
          </p:cNvPr>
          <p:cNvSpPr txBox="1"/>
          <p:nvPr/>
        </p:nvSpPr>
        <p:spPr>
          <a:xfrm>
            <a:off x="5367243" y="1826994"/>
            <a:ext cx="2721875" cy="1169551"/>
          </a:xfrm>
          <a:prstGeom prst="rect">
            <a:avLst/>
          </a:prstGeom>
          <a:noFill/>
        </p:spPr>
        <p:txBody>
          <a:bodyPr wrap="square" rtlCol="0">
            <a:spAutoFit/>
          </a:bodyPr>
          <a:lstStyle/>
          <a:p>
            <a:r>
              <a:rPr lang="en-US" sz="1400"/>
              <a:t>Note we get the same result for attractive barrier.  And also observe the presence of the pole in T, and how the pole corresponds to the bound state energy.  </a:t>
            </a:r>
            <a:endParaRPr lang="en-US" sz="1600"/>
          </a:p>
        </p:txBody>
      </p:sp>
      <p:sp>
        <p:nvSpPr>
          <p:cNvPr id="24" name="TextBox 23">
            <a:extLst>
              <a:ext uri="{FF2B5EF4-FFF2-40B4-BE49-F238E27FC236}">
                <a16:creationId xmlns:a16="http://schemas.microsoft.com/office/drawing/2014/main" id="{FB16E7B3-A042-4E9F-B0B1-C509AAFC9D23}"/>
              </a:ext>
            </a:extLst>
          </p:cNvPr>
          <p:cNvSpPr txBox="1"/>
          <p:nvPr/>
        </p:nvSpPr>
        <p:spPr>
          <a:xfrm>
            <a:off x="403920" y="3792296"/>
            <a:ext cx="2219197" cy="615553"/>
          </a:xfrm>
          <a:prstGeom prst="rect">
            <a:avLst/>
          </a:prstGeom>
          <a:noFill/>
        </p:spPr>
        <p:txBody>
          <a:bodyPr wrap="none" rtlCol="0">
            <a:spAutoFit/>
          </a:bodyPr>
          <a:lstStyle/>
          <a:p>
            <a:r>
              <a:rPr lang="en-US" b="1"/>
              <a:t>Square well potential</a:t>
            </a:r>
          </a:p>
          <a:p>
            <a:r>
              <a:rPr lang="en-US" sz="1600"/>
              <a:t>So we got:</a:t>
            </a:r>
          </a:p>
        </p:txBody>
      </p:sp>
      <p:sp>
        <p:nvSpPr>
          <p:cNvPr id="25" name="TextBox 24">
            <a:extLst>
              <a:ext uri="{FF2B5EF4-FFF2-40B4-BE49-F238E27FC236}">
                <a16:creationId xmlns:a16="http://schemas.microsoft.com/office/drawing/2014/main" id="{6032152E-8FCD-4A1F-B653-3CE6DA591F89}"/>
              </a:ext>
            </a:extLst>
          </p:cNvPr>
          <p:cNvSpPr txBox="1"/>
          <p:nvPr/>
        </p:nvSpPr>
        <p:spPr>
          <a:xfrm>
            <a:off x="9533221" y="3632902"/>
            <a:ext cx="2476527" cy="3108543"/>
          </a:xfrm>
          <a:prstGeom prst="rect">
            <a:avLst/>
          </a:prstGeom>
          <a:noFill/>
        </p:spPr>
        <p:txBody>
          <a:bodyPr wrap="square" rtlCol="0">
            <a:spAutoFit/>
          </a:bodyPr>
          <a:lstStyle/>
          <a:p>
            <a:r>
              <a:rPr lang="en-US" sz="1400"/>
              <a:t>For barrier, transmission rapidly (sometimes slowly, depending on width of well) increases as E approaches V.  Once it surpasses, it periodically exactly equals one.  This occurs when the wavevector p’ in that region constructively interferes with itself.   Note that even if well is negative, we still get resonances.  This phenomenon is called the Ramsauer effect, and happens just like in classical physics, with say light.</a:t>
            </a:r>
          </a:p>
        </p:txBody>
      </p:sp>
      <p:graphicFrame>
        <p:nvGraphicFramePr>
          <p:cNvPr id="27" name="Object 26">
            <a:extLst>
              <a:ext uri="{FF2B5EF4-FFF2-40B4-BE49-F238E27FC236}">
                <a16:creationId xmlns:a16="http://schemas.microsoft.com/office/drawing/2014/main" id="{B3D9742C-1119-406E-B966-10BDFF690C1F}"/>
              </a:ext>
            </a:extLst>
          </p:cNvPr>
          <p:cNvGraphicFramePr>
            <a:graphicFrameLocks noChangeAspect="1"/>
          </p:cNvGraphicFramePr>
          <p:nvPr>
            <p:extLst>
              <p:ext uri="{D42A27DB-BD31-4B8C-83A1-F6EECF244321}">
                <p14:modId xmlns:p14="http://schemas.microsoft.com/office/powerpoint/2010/main" val="2906878082"/>
              </p:ext>
            </p:extLst>
          </p:nvPr>
        </p:nvGraphicFramePr>
        <p:xfrm>
          <a:off x="403920" y="4451234"/>
          <a:ext cx="2628900" cy="1812925"/>
        </p:xfrm>
        <a:graphic>
          <a:graphicData uri="http://schemas.openxmlformats.org/presentationml/2006/ole">
            <mc:AlternateContent xmlns:mc="http://schemas.openxmlformats.org/markup-compatibility/2006">
              <mc:Choice xmlns:v="urn:schemas-microsoft-com:vml" Requires="v">
                <p:oleObj name="Bitmap Image" r:id="rId6" imgW="2429214" imgH="1752381" progId="Paint.Picture">
                  <p:embed/>
                </p:oleObj>
              </mc:Choice>
              <mc:Fallback>
                <p:oleObj name="Bitmap Image" r:id="rId6" imgW="2429214" imgH="1752381" progId="Paint.Picture">
                  <p:embed/>
                  <p:pic>
                    <p:nvPicPr>
                      <p:cNvPr id="0" name="Object 14"/>
                      <p:cNvPicPr>
                        <a:picLocks noChangeAspect="1" noChangeArrowheads="1"/>
                      </p:cNvPicPr>
                      <p:nvPr/>
                    </p:nvPicPr>
                    <p:blipFill>
                      <a:blip r:embed="rId7">
                        <a:extLst>
                          <a:ext uri="{28A0092B-C50C-407E-A947-70E740481C1C}">
                            <a14:useLocalDpi xmlns:a14="http://schemas.microsoft.com/office/drawing/2010/main" val="0"/>
                          </a:ext>
                        </a:extLst>
                      </a:blip>
                      <a:srcRect t="-3261" r="-8235"/>
                      <a:stretch>
                        <a:fillRect/>
                      </a:stretch>
                    </p:blipFill>
                    <p:spPr bwMode="auto">
                      <a:xfrm>
                        <a:off x="403920" y="4451234"/>
                        <a:ext cx="2628900" cy="1812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9" name="Object 28">
            <a:extLst>
              <a:ext uri="{FF2B5EF4-FFF2-40B4-BE49-F238E27FC236}">
                <a16:creationId xmlns:a16="http://schemas.microsoft.com/office/drawing/2014/main" id="{28A31EEF-1BA1-490E-BE0A-21EEAF13DFD2}"/>
              </a:ext>
            </a:extLst>
          </p:cNvPr>
          <p:cNvGraphicFramePr>
            <a:graphicFrameLocks noChangeAspect="1"/>
          </p:cNvGraphicFramePr>
          <p:nvPr>
            <p:extLst>
              <p:ext uri="{D42A27DB-BD31-4B8C-83A1-F6EECF244321}">
                <p14:modId xmlns:p14="http://schemas.microsoft.com/office/powerpoint/2010/main" val="2797227089"/>
              </p:ext>
            </p:extLst>
          </p:nvPr>
        </p:nvGraphicFramePr>
        <p:xfrm>
          <a:off x="3194278" y="4655690"/>
          <a:ext cx="3275405" cy="1404011"/>
        </p:xfrm>
        <a:graphic>
          <a:graphicData uri="http://schemas.openxmlformats.org/presentationml/2006/ole">
            <mc:AlternateContent xmlns:mc="http://schemas.openxmlformats.org/markup-compatibility/2006">
              <mc:Choice xmlns:v="urn:schemas-microsoft-com:vml" Requires="v">
                <p:oleObj name="Equation" r:id="rId8" imgW="2793960" imgH="1193760" progId="Equation.DSMT4">
                  <p:embed/>
                </p:oleObj>
              </mc:Choice>
              <mc:Fallback>
                <p:oleObj name="Equation" r:id="rId8" imgW="2793960" imgH="1193760" progId="Equation.DSMT4">
                  <p:embed/>
                  <p:pic>
                    <p:nvPicPr>
                      <p:cNvPr id="0" name="Object 16"/>
                      <p:cNvPicPr>
                        <a:picLocks noChangeAspect="1" noChangeArrowheads="1"/>
                      </p:cNvPicPr>
                      <p:nvPr/>
                    </p:nvPicPr>
                    <p:blipFill>
                      <a:blip r:embed="rId9"/>
                      <a:srcRect/>
                      <a:stretch>
                        <a:fillRect/>
                      </a:stretch>
                    </p:blipFill>
                    <p:spPr bwMode="auto">
                      <a:xfrm>
                        <a:off x="3194278" y="4655690"/>
                        <a:ext cx="3275405" cy="1404011"/>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1527DD4F-22B5-41C8-A4BE-553487A58768}"/>
              </a:ext>
            </a:extLst>
          </p:cNvPr>
          <p:cNvGraphicFramePr>
            <a:graphicFrameLocks noChangeAspect="1"/>
          </p:cNvGraphicFramePr>
          <p:nvPr>
            <p:extLst>
              <p:ext uri="{D42A27DB-BD31-4B8C-83A1-F6EECF244321}">
                <p14:modId xmlns:p14="http://schemas.microsoft.com/office/powerpoint/2010/main" val="370566787"/>
              </p:ext>
            </p:extLst>
          </p:nvPr>
        </p:nvGraphicFramePr>
        <p:xfrm>
          <a:off x="6631141" y="3635259"/>
          <a:ext cx="2636837" cy="2628900"/>
        </p:xfrm>
        <a:graphic>
          <a:graphicData uri="http://schemas.openxmlformats.org/presentationml/2006/ole">
            <mc:AlternateContent xmlns:mc="http://schemas.openxmlformats.org/markup-compatibility/2006">
              <mc:Choice xmlns:v="urn:schemas-microsoft-com:vml" Requires="v">
                <p:oleObj name="Bitmap Image" r:id="rId10" imgW="2636640" imgH="2629080" progId="Paint.Picture">
                  <p:embed/>
                </p:oleObj>
              </mc:Choice>
              <mc:Fallback>
                <p:oleObj name="Bitmap Image" r:id="rId10" imgW="2636640" imgH="2629080" progId="Paint.Picture">
                  <p:embed/>
                  <p:pic>
                    <p:nvPicPr>
                      <p:cNvPr id="0" name=""/>
                      <p:cNvPicPr/>
                      <p:nvPr/>
                    </p:nvPicPr>
                    <p:blipFill>
                      <a:blip r:embed="rId11"/>
                      <a:stretch>
                        <a:fillRect/>
                      </a:stretch>
                    </p:blipFill>
                    <p:spPr>
                      <a:xfrm>
                        <a:off x="6631141" y="3635259"/>
                        <a:ext cx="2636837" cy="2628900"/>
                      </a:xfrm>
                      <a:prstGeom prst="rect">
                        <a:avLst/>
                      </a:prstGeom>
                    </p:spPr>
                  </p:pic>
                </p:oleObj>
              </mc:Fallback>
            </mc:AlternateContent>
          </a:graphicData>
        </a:graphic>
      </p:graphicFrame>
    </p:spTree>
    <p:extLst>
      <p:ext uri="{BB962C8B-B14F-4D97-AF65-F5344CB8AC3E}">
        <p14:creationId xmlns:p14="http://schemas.microsoft.com/office/powerpoint/2010/main" val="11175274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3797129" y="173246"/>
            <a:ext cx="4150495" cy="584775"/>
          </a:xfrm>
          <a:prstGeom prst="rect">
            <a:avLst/>
          </a:prstGeom>
          <a:noFill/>
        </p:spPr>
        <p:txBody>
          <a:bodyPr wrap="none" rtlCol="0">
            <a:spAutoFit/>
          </a:bodyPr>
          <a:lstStyle/>
          <a:p>
            <a:r>
              <a:rPr lang="en-US" sz="3200" b="1" u="sng"/>
              <a:t>1D Scattering Examples</a:t>
            </a:r>
            <a:endParaRPr lang="en-US" b="1" u="sng"/>
          </a:p>
        </p:txBody>
      </p:sp>
      <p:sp>
        <p:nvSpPr>
          <p:cNvPr id="18" name="TextBox 17">
            <a:extLst>
              <a:ext uri="{FF2B5EF4-FFF2-40B4-BE49-F238E27FC236}">
                <a16:creationId xmlns:a16="http://schemas.microsoft.com/office/drawing/2014/main" id="{4E182BBE-2085-4BDD-A646-926436BD81D2}"/>
              </a:ext>
            </a:extLst>
          </p:cNvPr>
          <p:cNvSpPr txBox="1"/>
          <p:nvPr/>
        </p:nvSpPr>
        <p:spPr>
          <a:xfrm>
            <a:off x="433633" y="951004"/>
            <a:ext cx="1529842" cy="615553"/>
          </a:xfrm>
          <a:prstGeom prst="rect">
            <a:avLst/>
          </a:prstGeom>
          <a:noFill/>
        </p:spPr>
        <p:txBody>
          <a:bodyPr wrap="none" rtlCol="0">
            <a:spAutoFit/>
          </a:bodyPr>
          <a:lstStyle/>
          <a:p>
            <a:r>
              <a:rPr lang="en-US" b="1"/>
              <a:t>Step potential</a:t>
            </a:r>
          </a:p>
          <a:p>
            <a:r>
              <a:rPr lang="en-US" sz="1600"/>
              <a:t>So we got:</a:t>
            </a:r>
          </a:p>
        </p:txBody>
      </p:sp>
      <p:graphicFrame>
        <p:nvGraphicFramePr>
          <p:cNvPr id="4" name="Object 3">
            <a:extLst>
              <a:ext uri="{FF2B5EF4-FFF2-40B4-BE49-F238E27FC236}">
                <a16:creationId xmlns:a16="http://schemas.microsoft.com/office/drawing/2014/main" id="{AB7F2774-B52B-4B7C-B2BE-B344857FB8A7}"/>
              </a:ext>
            </a:extLst>
          </p:cNvPr>
          <p:cNvGraphicFramePr>
            <a:graphicFrameLocks noChangeAspect="1"/>
          </p:cNvGraphicFramePr>
          <p:nvPr>
            <p:extLst>
              <p:ext uri="{D42A27DB-BD31-4B8C-83A1-F6EECF244321}">
                <p14:modId xmlns:p14="http://schemas.microsoft.com/office/powerpoint/2010/main" val="3980241038"/>
              </p:ext>
            </p:extLst>
          </p:nvPr>
        </p:nvGraphicFramePr>
        <p:xfrm>
          <a:off x="433633" y="1680065"/>
          <a:ext cx="2628900" cy="1355725"/>
        </p:xfrm>
        <a:graphic>
          <a:graphicData uri="http://schemas.openxmlformats.org/presentationml/2006/ole">
            <mc:AlternateContent xmlns:mc="http://schemas.openxmlformats.org/markup-compatibility/2006">
              <mc:Choice xmlns:v="urn:schemas-microsoft-com:vml" Requires="v">
                <p:oleObj name="Bitmap Image" r:id="rId2" imgW="2429214" imgH="1752381" progId="Paint.Picture">
                  <p:embed/>
                </p:oleObj>
              </mc:Choice>
              <mc:Fallback>
                <p:oleObj name="Bitmap Image" r:id="rId2" imgW="2429214" imgH="1752381" progId="Paint.Picture">
                  <p:embed/>
                  <p:pic>
                    <p:nvPicPr>
                      <p:cNvPr id="4" name="Object 3">
                        <a:extLst>
                          <a:ext uri="{FF2B5EF4-FFF2-40B4-BE49-F238E27FC236}">
                            <a16:creationId xmlns:a16="http://schemas.microsoft.com/office/drawing/2014/main" id="{AB7F2774-B52B-4B7C-B2BE-B344857FB8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2826" r="-8235"/>
                      <a:stretch>
                        <a:fillRect/>
                      </a:stretch>
                    </p:blipFill>
                    <p:spPr bwMode="auto">
                      <a:xfrm>
                        <a:off x="433633" y="1680065"/>
                        <a:ext cx="2628900" cy="1355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6" name="Object 5">
            <a:extLst>
              <a:ext uri="{FF2B5EF4-FFF2-40B4-BE49-F238E27FC236}">
                <a16:creationId xmlns:a16="http://schemas.microsoft.com/office/drawing/2014/main" id="{6A3ECC0D-BDF8-4DFD-98A5-92320BA27FC8}"/>
              </a:ext>
            </a:extLst>
          </p:cNvPr>
          <p:cNvGraphicFramePr>
            <a:graphicFrameLocks noChangeAspect="1"/>
          </p:cNvGraphicFramePr>
          <p:nvPr>
            <p:extLst>
              <p:ext uri="{D42A27DB-BD31-4B8C-83A1-F6EECF244321}">
                <p14:modId xmlns:p14="http://schemas.microsoft.com/office/powerpoint/2010/main" val="1643914669"/>
              </p:ext>
            </p:extLst>
          </p:nvPr>
        </p:nvGraphicFramePr>
        <p:xfrm>
          <a:off x="3476790" y="1958992"/>
          <a:ext cx="1613688" cy="907700"/>
        </p:xfrm>
        <a:graphic>
          <a:graphicData uri="http://schemas.openxmlformats.org/presentationml/2006/ole">
            <mc:AlternateContent xmlns:mc="http://schemas.openxmlformats.org/markup-compatibility/2006">
              <mc:Choice xmlns:v="urn:schemas-microsoft-com:vml" Requires="v">
                <p:oleObj name="Equation" r:id="rId4" imgW="1219200" imgH="685800" progId="Equation.DSMT4">
                  <p:embed/>
                </p:oleObj>
              </mc:Choice>
              <mc:Fallback>
                <p:oleObj name="Equation" r:id="rId4" imgW="1219200" imgH="685800" progId="Equation.DSMT4">
                  <p:embed/>
                  <p:pic>
                    <p:nvPicPr>
                      <p:cNvPr id="6" name="Object 5">
                        <a:extLst>
                          <a:ext uri="{FF2B5EF4-FFF2-40B4-BE49-F238E27FC236}">
                            <a16:creationId xmlns:a16="http://schemas.microsoft.com/office/drawing/2014/main" id="{6A3ECC0D-BDF8-4DFD-98A5-92320BA27FC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6790" y="1958992"/>
                        <a:ext cx="1613688" cy="90770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8F2DDC68-4849-4B51-A436-D6153B227DF6}"/>
              </a:ext>
            </a:extLst>
          </p:cNvPr>
          <p:cNvGraphicFramePr>
            <a:graphicFrameLocks noChangeAspect="1"/>
          </p:cNvGraphicFramePr>
          <p:nvPr>
            <p:extLst>
              <p:ext uri="{D42A27DB-BD31-4B8C-83A1-F6EECF244321}">
                <p14:modId xmlns:p14="http://schemas.microsoft.com/office/powerpoint/2010/main" val="852409587"/>
              </p:ext>
            </p:extLst>
          </p:nvPr>
        </p:nvGraphicFramePr>
        <p:xfrm>
          <a:off x="5872377" y="1263899"/>
          <a:ext cx="3070225" cy="2171700"/>
        </p:xfrm>
        <a:graphic>
          <a:graphicData uri="http://schemas.openxmlformats.org/presentationml/2006/ole">
            <mc:AlternateContent xmlns:mc="http://schemas.openxmlformats.org/markup-compatibility/2006">
              <mc:Choice xmlns:v="urn:schemas-microsoft-com:vml" Requires="v">
                <p:oleObj name="Bitmap Image" r:id="rId6" imgW="3067478" imgH="2172003" progId="Paint.Picture">
                  <p:embed/>
                </p:oleObj>
              </mc:Choice>
              <mc:Fallback>
                <p:oleObj name="Bitmap Image" r:id="rId6" imgW="3067478" imgH="2172003" progId="Paint.Picture">
                  <p:embed/>
                  <p:pic>
                    <p:nvPicPr>
                      <p:cNvPr id="9" name="Object 8">
                        <a:extLst>
                          <a:ext uri="{FF2B5EF4-FFF2-40B4-BE49-F238E27FC236}">
                            <a16:creationId xmlns:a16="http://schemas.microsoft.com/office/drawing/2014/main" id="{8F2DDC68-4849-4B51-A436-D6153B227DF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72377" y="1263899"/>
                        <a:ext cx="3070225" cy="2171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1" name="Object 10">
            <a:extLst>
              <a:ext uri="{FF2B5EF4-FFF2-40B4-BE49-F238E27FC236}">
                <a16:creationId xmlns:a16="http://schemas.microsoft.com/office/drawing/2014/main" id="{5E400ABA-A033-4E48-B011-9E4A6E2E9A9F}"/>
              </a:ext>
            </a:extLst>
          </p:cNvPr>
          <p:cNvGraphicFramePr>
            <a:graphicFrameLocks noChangeAspect="1"/>
          </p:cNvGraphicFramePr>
          <p:nvPr>
            <p:extLst>
              <p:ext uri="{D42A27DB-BD31-4B8C-83A1-F6EECF244321}">
                <p14:modId xmlns:p14="http://schemas.microsoft.com/office/powerpoint/2010/main" val="3757344741"/>
              </p:ext>
            </p:extLst>
          </p:nvPr>
        </p:nvGraphicFramePr>
        <p:xfrm>
          <a:off x="356178" y="4204358"/>
          <a:ext cx="2783810" cy="1432874"/>
        </p:xfrm>
        <a:graphic>
          <a:graphicData uri="http://schemas.openxmlformats.org/presentationml/2006/ole">
            <mc:AlternateContent xmlns:mc="http://schemas.openxmlformats.org/markup-compatibility/2006">
              <mc:Choice xmlns:v="urn:schemas-microsoft-com:vml" Requires="v">
                <p:oleObj name="Bitmap Image" r:id="rId8" imgW="1943268" imgH="1402202" progId="Paint.Picture">
                  <p:embed/>
                </p:oleObj>
              </mc:Choice>
              <mc:Fallback>
                <p:oleObj name="Bitmap Image" r:id="rId8" imgW="1943268" imgH="1402202" progId="Paint.Picture">
                  <p:embed/>
                  <p:pic>
                    <p:nvPicPr>
                      <p:cNvPr id="11" name="Object 10">
                        <a:extLst>
                          <a:ext uri="{FF2B5EF4-FFF2-40B4-BE49-F238E27FC236}">
                            <a16:creationId xmlns:a16="http://schemas.microsoft.com/office/drawing/2014/main" id="{5E400ABA-A033-4E48-B011-9E4A6E2E9A9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22826" r="-8235"/>
                      <a:stretch>
                        <a:fillRect/>
                      </a:stretch>
                    </p:blipFill>
                    <p:spPr bwMode="auto">
                      <a:xfrm>
                        <a:off x="356178" y="4204358"/>
                        <a:ext cx="2783810" cy="1432874"/>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AB519EB9-2755-4D02-95FC-E5060460332F}"/>
              </a:ext>
            </a:extLst>
          </p:cNvPr>
          <p:cNvGraphicFramePr>
            <a:graphicFrameLocks noChangeAspect="1"/>
          </p:cNvGraphicFramePr>
          <p:nvPr>
            <p:extLst>
              <p:ext uri="{D42A27DB-BD31-4B8C-83A1-F6EECF244321}">
                <p14:modId xmlns:p14="http://schemas.microsoft.com/office/powerpoint/2010/main" val="860474216"/>
              </p:ext>
            </p:extLst>
          </p:nvPr>
        </p:nvGraphicFramePr>
        <p:xfrm>
          <a:off x="3525623" y="4463224"/>
          <a:ext cx="1613689" cy="907700"/>
        </p:xfrm>
        <a:graphic>
          <a:graphicData uri="http://schemas.openxmlformats.org/presentationml/2006/ole">
            <mc:AlternateContent xmlns:mc="http://schemas.openxmlformats.org/markup-compatibility/2006">
              <mc:Choice xmlns:v="urn:schemas-microsoft-com:vml" Requires="v">
                <p:oleObj name="Equation" r:id="rId4" imgW="1219200" imgH="685800" progId="Equation.DSMT4">
                  <p:embed/>
                </p:oleObj>
              </mc:Choice>
              <mc:Fallback>
                <p:oleObj name="Equation" r:id="rId4" imgW="1219200" imgH="685800" progId="Equation.DSMT4">
                  <p:embed/>
                  <p:pic>
                    <p:nvPicPr>
                      <p:cNvPr id="14" name="Object 13">
                        <a:extLst>
                          <a:ext uri="{FF2B5EF4-FFF2-40B4-BE49-F238E27FC236}">
                            <a16:creationId xmlns:a16="http://schemas.microsoft.com/office/drawing/2014/main" id="{AB519EB9-2755-4D02-95FC-E5060460332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25623" y="4463224"/>
                        <a:ext cx="1613689" cy="907700"/>
                      </a:xfrm>
                      <a:prstGeom prst="rect">
                        <a:avLst/>
                      </a:prstGeom>
                      <a:noFill/>
                    </p:spPr>
                  </p:pic>
                </p:oleObj>
              </mc:Fallback>
            </mc:AlternateContent>
          </a:graphicData>
        </a:graphic>
      </p:graphicFrame>
    </p:spTree>
    <p:extLst>
      <p:ext uri="{BB962C8B-B14F-4D97-AF65-F5344CB8AC3E}">
        <p14:creationId xmlns:p14="http://schemas.microsoft.com/office/powerpoint/2010/main" val="1843294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0352" y="2663447"/>
            <a:ext cx="4808504" cy="307777"/>
          </a:xfrm>
          <a:prstGeom prst="rect">
            <a:avLst/>
          </a:prstGeom>
          <a:noFill/>
        </p:spPr>
        <p:txBody>
          <a:bodyPr wrap="square" rtlCol="0">
            <a:spAutoFit/>
          </a:bodyPr>
          <a:lstStyle/>
          <a:p>
            <a:r>
              <a:rPr lang="en-US" sz="1400"/>
              <a:t>Comparing with the general form, we see that:</a:t>
            </a:r>
          </a:p>
        </p:txBody>
      </p:sp>
      <p:sp>
        <p:nvSpPr>
          <p:cNvPr id="18" name="TextBox 17">
            <a:extLst>
              <a:ext uri="{FF2B5EF4-FFF2-40B4-BE49-F238E27FC236}">
                <a16:creationId xmlns:a16="http://schemas.microsoft.com/office/drawing/2014/main" id="{20706510-656B-4497-9773-57664CADE39C}"/>
              </a:ext>
            </a:extLst>
          </p:cNvPr>
          <p:cNvSpPr txBox="1"/>
          <p:nvPr/>
        </p:nvSpPr>
        <p:spPr>
          <a:xfrm>
            <a:off x="3704734" y="189767"/>
            <a:ext cx="3912124" cy="523220"/>
          </a:xfrm>
          <a:prstGeom prst="rect">
            <a:avLst/>
          </a:prstGeom>
          <a:noFill/>
        </p:spPr>
        <p:txBody>
          <a:bodyPr wrap="square" rtlCol="0">
            <a:spAutoFit/>
          </a:bodyPr>
          <a:lstStyle/>
          <a:p>
            <a:r>
              <a:rPr lang="en-US" sz="2800" b="1" u="sng"/>
              <a:t>1D S and M Examples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3" name="Object 52">
            <a:extLst>
              <a:ext uri="{FF2B5EF4-FFF2-40B4-BE49-F238E27FC236}">
                <a16:creationId xmlns:a16="http://schemas.microsoft.com/office/drawing/2014/main" id="{6BDA94AE-1002-442F-AE54-F1C83E673A59}"/>
              </a:ext>
            </a:extLst>
          </p:cNvPr>
          <p:cNvGraphicFramePr>
            <a:graphicFrameLocks noChangeAspect="1"/>
          </p:cNvGraphicFramePr>
          <p:nvPr>
            <p:extLst>
              <p:ext uri="{D42A27DB-BD31-4B8C-83A1-F6EECF244321}">
                <p14:modId xmlns:p14="http://schemas.microsoft.com/office/powerpoint/2010/main" val="498945925"/>
              </p:ext>
            </p:extLst>
          </p:nvPr>
        </p:nvGraphicFramePr>
        <p:xfrm>
          <a:off x="395288" y="1652588"/>
          <a:ext cx="6278562" cy="842962"/>
        </p:xfrm>
        <a:graphic>
          <a:graphicData uri="http://schemas.openxmlformats.org/presentationml/2006/ole">
            <mc:AlternateContent xmlns:mc="http://schemas.openxmlformats.org/markup-compatibility/2006">
              <mc:Choice xmlns:v="urn:schemas-microsoft-com:vml" Requires="v">
                <p:oleObj name="Equation" r:id="rId2" imgW="5092560" imgH="685800" progId="Equation.DSMT4">
                  <p:embed/>
                </p:oleObj>
              </mc:Choice>
              <mc:Fallback>
                <p:oleObj name="Equation" r:id="rId2" imgW="5092560" imgH="685800" progId="Equation.DSMT4">
                  <p:embed/>
                  <p:pic>
                    <p:nvPicPr>
                      <p:cNvPr id="53" name="Object 52">
                        <a:extLst>
                          <a:ext uri="{FF2B5EF4-FFF2-40B4-BE49-F238E27FC236}">
                            <a16:creationId xmlns:a16="http://schemas.microsoft.com/office/drawing/2014/main" id="{6BDA94AE-1002-442F-AE54-F1C83E673A59}"/>
                          </a:ext>
                        </a:extLst>
                      </p:cNvPr>
                      <p:cNvPicPr>
                        <a:picLocks noChangeAspect="1" noChangeArrowheads="1"/>
                      </p:cNvPicPr>
                      <p:nvPr/>
                    </p:nvPicPr>
                    <p:blipFill>
                      <a:blip r:embed="rId3"/>
                      <a:srcRect/>
                      <a:stretch>
                        <a:fillRect/>
                      </a:stretch>
                    </p:blipFill>
                    <p:spPr bwMode="auto">
                      <a:xfrm>
                        <a:off x="395288" y="1652588"/>
                        <a:ext cx="6278562" cy="842962"/>
                      </a:xfrm>
                      <a:prstGeom prst="rect">
                        <a:avLst/>
                      </a:prstGeom>
                      <a:solidFill>
                        <a:srgbClr val="0070C0">
                          <a:alpha val="23000"/>
                        </a:srgbClr>
                      </a:solidFill>
                    </p:spPr>
                  </p:pic>
                </p:oleObj>
              </mc:Fallback>
            </mc:AlternateContent>
          </a:graphicData>
        </a:graphic>
      </p:graphicFrame>
      <p:sp>
        <p:nvSpPr>
          <p:cNvPr id="3" name="Rectangle 14">
            <a:extLst>
              <a:ext uri="{FF2B5EF4-FFF2-40B4-BE49-F238E27FC236}">
                <a16:creationId xmlns:a16="http://schemas.microsoft.com/office/drawing/2014/main" id="{2AC67F78-F8EB-465C-88CC-AFA796DFC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1E0319AF-2B85-4214-9634-F2A3B3FFD180}"/>
              </a:ext>
            </a:extLst>
          </p:cNvPr>
          <p:cNvGraphicFramePr>
            <a:graphicFrameLocks noChangeAspect="1"/>
          </p:cNvGraphicFramePr>
          <p:nvPr>
            <p:extLst>
              <p:ext uri="{D42A27DB-BD31-4B8C-83A1-F6EECF244321}">
                <p14:modId xmlns:p14="http://schemas.microsoft.com/office/powerpoint/2010/main" val="1045486422"/>
              </p:ext>
            </p:extLst>
          </p:nvPr>
        </p:nvGraphicFramePr>
        <p:xfrm>
          <a:off x="8713773" y="996594"/>
          <a:ext cx="2724541" cy="1566193"/>
        </p:xfrm>
        <a:graphic>
          <a:graphicData uri="http://schemas.openxmlformats.org/presentationml/2006/ole">
            <mc:AlternateContent xmlns:mc="http://schemas.openxmlformats.org/markup-compatibility/2006">
              <mc:Choice xmlns:v="urn:schemas-microsoft-com:vml" Requires="v">
                <p:oleObj name="Bitmap Image" r:id="rId4" imgW="2126160" imgH="1219320" progId="Paint.Picture">
                  <p:embed/>
                </p:oleObj>
              </mc:Choice>
              <mc:Fallback>
                <p:oleObj name="Bitmap Image" r:id="rId4" imgW="2126160" imgH="1219320" progId="Paint.Picture">
                  <p:embed/>
                  <p:pic>
                    <p:nvPicPr>
                      <p:cNvPr id="6" name="Object 5">
                        <a:extLst>
                          <a:ext uri="{FF2B5EF4-FFF2-40B4-BE49-F238E27FC236}">
                            <a16:creationId xmlns:a16="http://schemas.microsoft.com/office/drawing/2014/main" id="{1E0319AF-2B85-4214-9634-F2A3B3FFD180}"/>
                          </a:ext>
                        </a:extLst>
                      </p:cNvPr>
                      <p:cNvPicPr>
                        <a:picLocks noChangeAspect="1" noChangeArrowheads="1"/>
                      </p:cNvPicPr>
                      <p:nvPr/>
                    </p:nvPicPr>
                    <p:blipFill>
                      <a:blip r:embed="rId5"/>
                      <a:srcRect/>
                      <a:stretch>
                        <a:fillRect/>
                      </a:stretch>
                    </p:blipFill>
                    <p:spPr bwMode="auto">
                      <a:xfrm>
                        <a:off x="8713773" y="996594"/>
                        <a:ext cx="2724541" cy="1566193"/>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552EB4F7-02F2-4DE1-8928-0938D5469DF9}"/>
              </a:ext>
            </a:extLst>
          </p:cNvPr>
          <p:cNvSpPr txBox="1"/>
          <p:nvPr/>
        </p:nvSpPr>
        <p:spPr>
          <a:xfrm>
            <a:off x="312070" y="1150408"/>
            <a:ext cx="5783929" cy="307777"/>
          </a:xfrm>
          <a:prstGeom prst="rect">
            <a:avLst/>
          </a:prstGeom>
          <a:noFill/>
        </p:spPr>
        <p:txBody>
          <a:bodyPr wrap="square" rtlCol="0">
            <a:spAutoFit/>
          </a:bodyPr>
          <a:lstStyle/>
          <a:p>
            <a:r>
              <a:rPr lang="en-US" sz="1400"/>
              <a:t>Let’s consider a 1D delta function potential for example.  We’ll find:</a:t>
            </a:r>
          </a:p>
        </p:txBody>
      </p:sp>
      <p:graphicFrame>
        <p:nvGraphicFramePr>
          <p:cNvPr id="8" name="Object 7">
            <a:extLst>
              <a:ext uri="{FF2B5EF4-FFF2-40B4-BE49-F238E27FC236}">
                <a16:creationId xmlns:a16="http://schemas.microsoft.com/office/drawing/2014/main" id="{F7C7C1A7-8DDB-44CB-AC02-37295B71344F}"/>
              </a:ext>
            </a:extLst>
          </p:cNvPr>
          <p:cNvGraphicFramePr>
            <a:graphicFrameLocks noChangeAspect="1"/>
          </p:cNvGraphicFramePr>
          <p:nvPr>
            <p:extLst>
              <p:ext uri="{D42A27DB-BD31-4B8C-83A1-F6EECF244321}">
                <p14:modId xmlns:p14="http://schemas.microsoft.com/office/powerpoint/2010/main" val="3342546675"/>
              </p:ext>
            </p:extLst>
          </p:nvPr>
        </p:nvGraphicFramePr>
        <p:xfrm>
          <a:off x="424840" y="3044283"/>
          <a:ext cx="3443287" cy="1049337"/>
        </p:xfrm>
        <a:graphic>
          <a:graphicData uri="http://schemas.openxmlformats.org/presentationml/2006/ole">
            <mc:AlternateContent xmlns:mc="http://schemas.openxmlformats.org/markup-compatibility/2006">
              <mc:Choice xmlns:v="urn:schemas-microsoft-com:vml" Requires="v">
                <p:oleObj name="Equation" r:id="rId6" imgW="2666880" imgH="812520" progId="Equation.DSMT4">
                  <p:embed/>
                </p:oleObj>
              </mc:Choice>
              <mc:Fallback>
                <p:oleObj name="Equation" r:id="rId6" imgW="2666880" imgH="812520" progId="Equation.DSMT4">
                  <p:embed/>
                  <p:pic>
                    <p:nvPicPr>
                      <p:cNvPr id="8" name="Object 7">
                        <a:extLst>
                          <a:ext uri="{FF2B5EF4-FFF2-40B4-BE49-F238E27FC236}">
                            <a16:creationId xmlns:a16="http://schemas.microsoft.com/office/drawing/2014/main" id="{F7C7C1A7-8DDB-44CB-AC02-37295B71344F}"/>
                          </a:ext>
                        </a:extLst>
                      </p:cNvPr>
                      <p:cNvPicPr/>
                      <p:nvPr/>
                    </p:nvPicPr>
                    <p:blipFill>
                      <a:blip r:embed="rId7"/>
                      <a:stretch>
                        <a:fillRect/>
                      </a:stretch>
                    </p:blipFill>
                    <p:spPr>
                      <a:xfrm>
                        <a:off x="424840" y="3044283"/>
                        <a:ext cx="3443287" cy="1049337"/>
                      </a:xfrm>
                      <a:prstGeom prst="rect">
                        <a:avLst/>
                      </a:prstGeom>
                    </p:spPr>
                  </p:pic>
                </p:oleObj>
              </mc:Fallback>
            </mc:AlternateContent>
          </a:graphicData>
        </a:graphic>
      </p:graphicFrame>
      <p:sp>
        <p:nvSpPr>
          <p:cNvPr id="34" name="TextBox 33">
            <a:extLst>
              <a:ext uri="{FF2B5EF4-FFF2-40B4-BE49-F238E27FC236}">
                <a16:creationId xmlns:a16="http://schemas.microsoft.com/office/drawing/2014/main" id="{6187D643-9B40-48E6-B987-B7317040E9E4}"/>
              </a:ext>
            </a:extLst>
          </p:cNvPr>
          <p:cNvSpPr txBox="1"/>
          <p:nvPr/>
        </p:nvSpPr>
        <p:spPr>
          <a:xfrm>
            <a:off x="283789" y="4203454"/>
            <a:ext cx="10748278" cy="523220"/>
          </a:xfrm>
          <a:prstGeom prst="rect">
            <a:avLst/>
          </a:prstGeom>
          <a:noFill/>
        </p:spPr>
        <p:txBody>
          <a:bodyPr wrap="square" rtlCol="0">
            <a:spAutoFit/>
          </a:bodyPr>
          <a:lstStyle/>
          <a:p>
            <a:r>
              <a:rPr lang="en-US" sz="1400"/>
              <a:t>Which matches the T found earlier for the same potential.  The advantage of this formalism is of course that we can work out the result for a string of delta functions too.  </a:t>
            </a:r>
          </a:p>
        </p:txBody>
      </p:sp>
    </p:spTree>
    <p:extLst>
      <p:ext uri="{BB962C8B-B14F-4D97-AF65-F5344CB8AC3E}">
        <p14:creationId xmlns:p14="http://schemas.microsoft.com/office/powerpoint/2010/main" val="1750829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graphicFrame>
        <p:nvGraphicFramePr>
          <p:cNvPr id="4" name="Object 3">
            <a:extLst>
              <a:ext uri="{FF2B5EF4-FFF2-40B4-BE49-F238E27FC236}">
                <a16:creationId xmlns:a16="http://schemas.microsoft.com/office/drawing/2014/main" id="{7D171829-E7D7-4F21-8A4D-4383423151D5}"/>
              </a:ext>
            </a:extLst>
          </p:cNvPr>
          <p:cNvGraphicFramePr>
            <a:graphicFrameLocks noChangeAspect="1"/>
          </p:cNvGraphicFramePr>
          <p:nvPr>
            <p:extLst>
              <p:ext uri="{D42A27DB-BD31-4B8C-83A1-F6EECF244321}">
                <p14:modId xmlns:p14="http://schemas.microsoft.com/office/powerpoint/2010/main" val="3860642441"/>
              </p:ext>
            </p:extLst>
          </p:nvPr>
        </p:nvGraphicFramePr>
        <p:xfrm>
          <a:off x="122548" y="1725110"/>
          <a:ext cx="4327525" cy="449263"/>
        </p:xfrm>
        <a:graphic>
          <a:graphicData uri="http://schemas.openxmlformats.org/presentationml/2006/ole">
            <mc:AlternateContent xmlns:mc="http://schemas.openxmlformats.org/markup-compatibility/2006">
              <mc:Choice xmlns:v="urn:schemas-microsoft-com:vml" Requires="v">
                <p:oleObj name="Bitmap Image" r:id="rId2" imgW="4640982" imgH="1798095" progId="Paint.Picture">
                  <p:embed/>
                </p:oleObj>
              </mc:Choice>
              <mc:Fallback>
                <p:oleObj name="Bitmap Image" r:id="rId2" imgW="4640982" imgH="1798095"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4187" t="32628" r="2625" b="42372"/>
                      <a:stretch>
                        <a:fillRect/>
                      </a:stretch>
                    </p:blipFill>
                    <p:spPr bwMode="auto">
                      <a:xfrm>
                        <a:off x="122548" y="1725110"/>
                        <a:ext cx="4327525"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a:extLst>
              <a:ext uri="{FF2B5EF4-FFF2-40B4-BE49-F238E27FC236}">
                <a16:creationId xmlns:a16="http://schemas.microsoft.com/office/drawing/2014/main" id="{0858569F-612F-4067-8619-60176017CEEF}"/>
              </a:ext>
            </a:extLst>
          </p:cNvPr>
          <p:cNvSpPr/>
          <p:nvPr/>
        </p:nvSpPr>
        <p:spPr>
          <a:xfrm>
            <a:off x="4006391" y="1018412"/>
            <a:ext cx="348792" cy="1046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902E191-5BC8-4E19-B0C8-70DE891FC9D8}"/>
              </a:ext>
            </a:extLst>
          </p:cNvPr>
          <p:cNvSpPr txBox="1"/>
          <p:nvPr/>
        </p:nvSpPr>
        <p:spPr>
          <a:xfrm>
            <a:off x="4876802" y="1079422"/>
            <a:ext cx="6322241" cy="1077218"/>
          </a:xfrm>
          <a:prstGeom prst="rect">
            <a:avLst/>
          </a:prstGeom>
          <a:noFill/>
        </p:spPr>
        <p:txBody>
          <a:bodyPr wrap="square" rtlCol="0">
            <a:spAutoFit/>
          </a:bodyPr>
          <a:lstStyle/>
          <a:p>
            <a:r>
              <a:rPr lang="en-US" sz="1600"/>
              <a:t>Scattering off a barrier is technically a time-dependent process, but when transient currents have subsided, the scattering process will settle into a time-independent state, which can be described by the, well, time-independent Schordinger equation.   </a:t>
            </a:r>
          </a:p>
        </p:txBody>
      </p:sp>
      <p:sp>
        <p:nvSpPr>
          <p:cNvPr id="7" name="TextBox 6">
            <a:extLst>
              <a:ext uri="{FF2B5EF4-FFF2-40B4-BE49-F238E27FC236}">
                <a16:creationId xmlns:a16="http://schemas.microsoft.com/office/drawing/2014/main" id="{867BF6F6-027B-4B11-8E8F-9C5829BBBDB5}"/>
              </a:ext>
            </a:extLst>
          </p:cNvPr>
          <p:cNvSpPr txBox="1"/>
          <p:nvPr/>
        </p:nvSpPr>
        <p:spPr>
          <a:xfrm>
            <a:off x="353204" y="2588711"/>
            <a:ext cx="1718787" cy="738664"/>
          </a:xfrm>
          <a:prstGeom prst="rect">
            <a:avLst/>
          </a:prstGeom>
          <a:noFill/>
        </p:spPr>
        <p:txBody>
          <a:bodyPr wrap="square" rtlCol="0">
            <a:spAutoFit/>
          </a:bodyPr>
          <a:lstStyle/>
          <a:p>
            <a:r>
              <a:rPr lang="en-US" sz="1400"/>
              <a:t>The particle density and current density operators are:</a:t>
            </a:r>
            <a:endParaRPr lang="en-US" sz="1600"/>
          </a:p>
        </p:txBody>
      </p:sp>
      <p:graphicFrame>
        <p:nvGraphicFramePr>
          <p:cNvPr id="9" name="Object 8">
            <a:extLst>
              <a:ext uri="{FF2B5EF4-FFF2-40B4-BE49-F238E27FC236}">
                <a16:creationId xmlns:a16="http://schemas.microsoft.com/office/drawing/2014/main" id="{03E696DD-C2F2-49DE-877E-7C0916DA9C34}"/>
              </a:ext>
            </a:extLst>
          </p:cNvPr>
          <p:cNvGraphicFramePr>
            <a:graphicFrameLocks noChangeAspect="1"/>
          </p:cNvGraphicFramePr>
          <p:nvPr>
            <p:extLst>
              <p:ext uri="{D42A27DB-BD31-4B8C-83A1-F6EECF244321}">
                <p14:modId xmlns:p14="http://schemas.microsoft.com/office/powerpoint/2010/main" val="604324174"/>
              </p:ext>
            </p:extLst>
          </p:nvPr>
        </p:nvGraphicFramePr>
        <p:xfrm>
          <a:off x="8413750" y="2468563"/>
          <a:ext cx="3503613" cy="901700"/>
        </p:xfrm>
        <a:graphic>
          <a:graphicData uri="http://schemas.openxmlformats.org/presentationml/2006/ole">
            <mc:AlternateContent xmlns:mc="http://schemas.openxmlformats.org/markup-compatibility/2006">
              <mc:Choice xmlns:v="urn:schemas-microsoft-com:vml" Requires="v">
                <p:oleObj name="Equation" r:id="rId4" imgW="2755800" imgH="711000" progId="Equation.DSMT4">
                  <p:embed/>
                </p:oleObj>
              </mc:Choice>
              <mc:Fallback>
                <p:oleObj name="Equation" r:id="rId4" imgW="2755800" imgH="711000" progId="Equation.DSMT4">
                  <p:embed/>
                  <p:pic>
                    <p:nvPicPr>
                      <p:cNvPr id="0" name="Object 3"/>
                      <p:cNvPicPr>
                        <a:picLocks noChangeAspect="1" noChangeArrowheads="1"/>
                      </p:cNvPicPr>
                      <p:nvPr/>
                    </p:nvPicPr>
                    <p:blipFill>
                      <a:blip r:embed="rId5"/>
                      <a:srcRect/>
                      <a:stretch>
                        <a:fillRect/>
                      </a:stretch>
                    </p:blipFill>
                    <p:spPr bwMode="auto">
                      <a:xfrm>
                        <a:off x="8413750" y="2468563"/>
                        <a:ext cx="3503613" cy="901700"/>
                      </a:xfrm>
                      <a:prstGeom prst="rect">
                        <a:avLst/>
                      </a:prstGeom>
                      <a:solidFill>
                        <a:srgbClr val="CCFFCC"/>
                      </a:solidFill>
                    </p:spPr>
                  </p:pic>
                </p:oleObj>
              </mc:Fallback>
            </mc:AlternateContent>
          </a:graphicData>
        </a:graphic>
      </p:graphicFrame>
      <p:graphicFrame>
        <p:nvGraphicFramePr>
          <p:cNvPr id="11" name="Object 10">
            <a:extLst>
              <a:ext uri="{FF2B5EF4-FFF2-40B4-BE49-F238E27FC236}">
                <a16:creationId xmlns:a16="http://schemas.microsoft.com/office/drawing/2014/main" id="{F6EDCEF9-E968-4C2E-AC4A-0D3C8BA99561}"/>
              </a:ext>
            </a:extLst>
          </p:cNvPr>
          <p:cNvGraphicFramePr>
            <a:graphicFrameLocks noChangeAspect="1"/>
          </p:cNvGraphicFramePr>
          <p:nvPr>
            <p:extLst>
              <p:ext uri="{D42A27DB-BD31-4B8C-83A1-F6EECF244321}">
                <p14:modId xmlns:p14="http://schemas.microsoft.com/office/powerpoint/2010/main" val="3600816343"/>
              </p:ext>
            </p:extLst>
          </p:nvPr>
        </p:nvGraphicFramePr>
        <p:xfrm>
          <a:off x="2424113" y="2540000"/>
          <a:ext cx="3514725" cy="815975"/>
        </p:xfrm>
        <a:graphic>
          <a:graphicData uri="http://schemas.openxmlformats.org/presentationml/2006/ole">
            <mc:AlternateContent xmlns:mc="http://schemas.openxmlformats.org/markup-compatibility/2006">
              <mc:Choice xmlns:v="urn:schemas-microsoft-com:vml" Requires="v">
                <p:oleObj name="Equation" r:id="rId6" imgW="2908080" imgH="660240" progId="Equation.DSMT4">
                  <p:embed/>
                </p:oleObj>
              </mc:Choice>
              <mc:Fallback>
                <p:oleObj name="Equation" r:id="rId6" imgW="2908080" imgH="660240" progId="Equation.DSMT4">
                  <p:embed/>
                  <p:pic>
                    <p:nvPicPr>
                      <p:cNvPr id="0" name="Object 7"/>
                      <p:cNvPicPr>
                        <a:picLocks noChangeAspect="1" noChangeArrowheads="1"/>
                      </p:cNvPicPr>
                      <p:nvPr/>
                    </p:nvPicPr>
                    <p:blipFill>
                      <a:blip r:embed="rId7"/>
                      <a:srcRect/>
                      <a:stretch>
                        <a:fillRect/>
                      </a:stretch>
                    </p:blipFill>
                    <p:spPr bwMode="auto">
                      <a:xfrm>
                        <a:off x="2424113" y="2540000"/>
                        <a:ext cx="3514725" cy="815975"/>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81A6125E-C0D5-4516-B8DB-3CB70A165A2F}"/>
              </a:ext>
            </a:extLst>
          </p:cNvPr>
          <p:cNvSpPr txBox="1"/>
          <p:nvPr/>
        </p:nvSpPr>
        <p:spPr>
          <a:xfrm>
            <a:off x="6391611" y="2549647"/>
            <a:ext cx="1913341" cy="738664"/>
          </a:xfrm>
          <a:prstGeom prst="rect">
            <a:avLst/>
          </a:prstGeom>
          <a:noFill/>
        </p:spPr>
        <p:txBody>
          <a:bodyPr wrap="square" rtlCol="0">
            <a:spAutoFit/>
          </a:bodyPr>
          <a:lstStyle/>
          <a:p>
            <a:r>
              <a:rPr lang="en-US" sz="1400"/>
              <a:t>And at any given time, the particle density and current density will be:</a:t>
            </a:r>
          </a:p>
        </p:txBody>
      </p:sp>
      <p:sp>
        <p:nvSpPr>
          <p:cNvPr id="16" name="TextBox 15">
            <a:extLst>
              <a:ext uri="{FF2B5EF4-FFF2-40B4-BE49-F238E27FC236}">
                <a16:creationId xmlns:a16="http://schemas.microsoft.com/office/drawing/2014/main" id="{21308BAD-5F57-400C-8746-F838AD17FF3B}"/>
              </a:ext>
            </a:extLst>
          </p:cNvPr>
          <p:cNvSpPr txBox="1"/>
          <p:nvPr/>
        </p:nvSpPr>
        <p:spPr>
          <a:xfrm>
            <a:off x="353204" y="3567855"/>
            <a:ext cx="3813242" cy="307777"/>
          </a:xfrm>
          <a:prstGeom prst="rect">
            <a:avLst/>
          </a:prstGeom>
          <a:noFill/>
        </p:spPr>
        <p:txBody>
          <a:bodyPr wrap="square" rtlCol="0">
            <a:spAutoFit/>
          </a:bodyPr>
          <a:lstStyle/>
          <a:p>
            <a:r>
              <a:rPr lang="en-US" sz="1400"/>
              <a:t>We can define more densities and currents as well</a:t>
            </a:r>
          </a:p>
        </p:txBody>
      </p:sp>
      <p:sp>
        <p:nvSpPr>
          <p:cNvPr id="17" name="TextBox 16">
            <a:extLst>
              <a:ext uri="{FF2B5EF4-FFF2-40B4-BE49-F238E27FC236}">
                <a16:creationId xmlns:a16="http://schemas.microsoft.com/office/drawing/2014/main" id="{46F42B9A-222D-4112-A57F-4BA2EC9A3B5C}"/>
              </a:ext>
            </a:extLst>
          </p:cNvPr>
          <p:cNvSpPr txBox="1"/>
          <p:nvPr/>
        </p:nvSpPr>
        <p:spPr>
          <a:xfrm>
            <a:off x="314292" y="4177107"/>
            <a:ext cx="1718787" cy="954107"/>
          </a:xfrm>
          <a:prstGeom prst="rect">
            <a:avLst/>
          </a:prstGeom>
          <a:noFill/>
        </p:spPr>
        <p:txBody>
          <a:bodyPr wrap="square" rtlCol="0">
            <a:spAutoFit/>
          </a:bodyPr>
          <a:lstStyle/>
          <a:p>
            <a:r>
              <a:rPr lang="en-US" sz="1400"/>
              <a:t>The momentum density and associated current density are:</a:t>
            </a:r>
            <a:endParaRPr lang="en-US" sz="1600"/>
          </a:p>
        </p:txBody>
      </p:sp>
      <p:graphicFrame>
        <p:nvGraphicFramePr>
          <p:cNvPr id="18" name="Object 17">
            <a:extLst>
              <a:ext uri="{FF2B5EF4-FFF2-40B4-BE49-F238E27FC236}">
                <a16:creationId xmlns:a16="http://schemas.microsoft.com/office/drawing/2014/main" id="{C8993CFB-8582-4815-AC74-89D2385E7874}"/>
              </a:ext>
            </a:extLst>
          </p:cNvPr>
          <p:cNvGraphicFramePr>
            <a:graphicFrameLocks noChangeAspect="1"/>
          </p:cNvGraphicFramePr>
          <p:nvPr>
            <p:extLst>
              <p:ext uri="{D42A27DB-BD31-4B8C-83A1-F6EECF244321}">
                <p14:modId xmlns:p14="http://schemas.microsoft.com/office/powerpoint/2010/main" val="1662238602"/>
              </p:ext>
            </p:extLst>
          </p:nvPr>
        </p:nvGraphicFramePr>
        <p:xfrm>
          <a:off x="8275638" y="4152900"/>
          <a:ext cx="3438525" cy="869950"/>
        </p:xfrm>
        <a:graphic>
          <a:graphicData uri="http://schemas.openxmlformats.org/presentationml/2006/ole">
            <mc:AlternateContent xmlns:mc="http://schemas.openxmlformats.org/markup-compatibility/2006">
              <mc:Choice xmlns:v="urn:schemas-microsoft-com:vml" Requires="v">
                <p:oleObj name="Equation" r:id="rId8" imgW="2705040" imgH="685800" progId="Equation.DSMT4">
                  <p:embed/>
                </p:oleObj>
              </mc:Choice>
              <mc:Fallback>
                <p:oleObj name="Equation" r:id="rId8" imgW="2705040" imgH="685800" progId="Equation.DSMT4">
                  <p:embed/>
                  <p:pic>
                    <p:nvPicPr>
                      <p:cNvPr id="9" name="Object 8">
                        <a:extLst>
                          <a:ext uri="{FF2B5EF4-FFF2-40B4-BE49-F238E27FC236}">
                            <a16:creationId xmlns:a16="http://schemas.microsoft.com/office/drawing/2014/main" id="{03E696DD-C2F2-49DE-877E-7C0916DA9C34}"/>
                          </a:ext>
                        </a:extLst>
                      </p:cNvPr>
                      <p:cNvPicPr>
                        <a:picLocks noChangeAspect="1" noChangeArrowheads="1"/>
                      </p:cNvPicPr>
                      <p:nvPr/>
                    </p:nvPicPr>
                    <p:blipFill>
                      <a:blip r:embed="rId9"/>
                      <a:srcRect/>
                      <a:stretch>
                        <a:fillRect/>
                      </a:stretch>
                    </p:blipFill>
                    <p:spPr bwMode="auto">
                      <a:xfrm>
                        <a:off x="8275638" y="4152900"/>
                        <a:ext cx="3438525" cy="869950"/>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FF1BAD9-DD37-4C30-92A2-119C21C4C156}"/>
              </a:ext>
            </a:extLst>
          </p:cNvPr>
          <p:cNvGraphicFramePr>
            <a:graphicFrameLocks noChangeAspect="1"/>
          </p:cNvGraphicFramePr>
          <p:nvPr>
            <p:extLst>
              <p:ext uri="{D42A27DB-BD31-4B8C-83A1-F6EECF244321}">
                <p14:modId xmlns:p14="http://schemas.microsoft.com/office/powerpoint/2010/main" val="489455954"/>
              </p:ext>
            </p:extLst>
          </p:nvPr>
        </p:nvGraphicFramePr>
        <p:xfrm>
          <a:off x="1995011" y="4138043"/>
          <a:ext cx="4357688" cy="1036638"/>
        </p:xfrm>
        <a:graphic>
          <a:graphicData uri="http://schemas.openxmlformats.org/presentationml/2006/ole">
            <mc:AlternateContent xmlns:mc="http://schemas.openxmlformats.org/markup-compatibility/2006">
              <mc:Choice xmlns:v="urn:schemas-microsoft-com:vml" Requires="v">
                <p:oleObj name="Equation" r:id="rId10" imgW="3606480" imgH="838080" progId="Equation.DSMT4">
                  <p:embed/>
                </p:oleObj>
              </mc:Choice>
              <mc:Fallback>
                <p:oleObj name="Equation" r:id="rId10" imgW="3606480" imgH="838080" progId="Equation.DSMT4">
                  <p:embed/>
                  <p:pic>
                    <p:nvPicPr>
                      <p:cNvPr id="11" name="Object 10">
                        <a:extLst>
                          <a:ext uri="{FF2B5EF4-FFF2-40B4-BE49-F238E27FC236}">
                            <a16:creationId xmlns:a16="http://schemas.microsoft.com/office/drawing/2014/main" id="{F6EDCEF9-E968-4C2E-AC4A-0D3C8BA99561}"/>
                          </a:ext>
                        </a:extLst>
                      </p:cNvPr>
                      <p:cNvPicPr>
                        <a:picLocks noChangeAspect="1" noChangeArrowheads="1"/>
                      </p:cNvPicPr>
                      <p:nvPr/>
                    </p:nvPicPr>
                    <p:blipFill>
                      <a:blip r:embed="rId11"/>
                      <a:srcRect/>
                      <a:stretch>
                        <a:fillRect/>
                      </a:stretch>
                    </p:blipFill>
                    <p:spPr bwMode="auto">
                      <a:xfrm>
                        <a:off x="1995011" y="4138043"/>
                        <a:ext cx="4357688" cy="1036638"/>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21F5DB68-1ACF-4FC5-9A9B-70609D0909F6}"/>
              </a:ext>
            </a:extLst>
          </p:cNvPr>
          <p:cNvSpPr txBox="1"/>
          <p:nvPr/>
        </p:nvSpPr>
        <p:spPr>
          <a:xfrm>
            <a:off x="6498365" y="4135028"/>
            <a:ext cx="1619478" cy="523220"/>
          </a:xfrm>
          <a:prstGeom prst="rect">
            <a:avLst/>
          </a:prstGeom>
          <a:noFill/>
        </p:spPr>
        <p:txBody>
          <a:bodyPr wrap="square" rtlCol="0">
            <a:spAutoFit/>
          </a:bodyPr>
          <a:lstStyle/>
          <a:p>
            <a:r>
              <a:rPr lang="en-US" sz="1400"/>
              <a:t>And at any given time, this will be:</a:t>
            </a:r>
          </a:p>
        </p:txBody>
      </p:sp>
      <p:sp>
        <p:nvSpPr>
          <p:cNvPr id="23" name="TextBox 22">
            <a:extLst>
              <a:ext uri="{FF2B5EF4-FFF2-40B4-BE49-F238E27FC236}">
                <a16:creationId xmlns:a16="http://schemas.microsoft.com/office/drawing/2014/main" id="{5A991CA1-6F10-4E53-B9EC-988C306AAB56}"/>
              </a:ext>
            </a:extLst>
          </p:cNvPr>
          <p:cNvSpPr txBox="1"/>
          <p:nvPr/>
        </p:nvSpPr>
        <p:spPr>
          <a:xfrm>
            <a:off x="294122" y="5494898"/>
            <a:ext cx="1718787" cy="738664"/>
          </a:xfrm>
          <a:prstGeom prst="rect">
            <a:avLst/>
          </a:prstGeom>
          <a:noFill/>
        </p:spPr>
        <p:txBody>
          <a:bodyPr wrap="square" rtlCol="0">
            <a:spAutoFit/>
          </a:bodyPr>
          <a:lstStyle/>
          <a:p>
            <a:r>
              <a:rPr lang="en-US" sz="1400"/>
              <a:t>The kinetic energy and associated current density are:</a:t>
            </a:r>
            <a:endParaRPr lang="en-US" sz="1600"/>
          </a:p>
        </p:txBody>
      </p:sp>
      <p:graphicFrame>
        <p:nvGraphicFramePr>
          <p:cNvPr id="25" name="Object 24">
            <a:extLst>
              <a:ext uri="{FF2B5EF4-FFF2-40B4-BE49-F238E27FC236}">
                <a16:creationId xmlns:a16="http://schemas.microsoft.com/office/drawing/2014/main" id="{0A171810-1419-4E95-BDB3-6A20630AAA0F}"/>
              </a:ext>
            </a:extLst>
          </p:cNvPr>
          <p:cNvGraphicFramePr>
            <a:graphicFrameLocks noChangeAspect="1"/>
          </p:cNvGraphicFramePr>
          <p:nvPr>
            <p:extLst>
              <p:ext uri="{D42A27DB-BD31-4B8C-83A1-F6EECF244321}">
                <p14:modId xmlns:p14="http://schemas.microsoft.com/office/powerpoint/2010/main" val="3471583564"/>
              </p:ext>
            </p:extLst>
          </p:nvPr>
        </p:nvGraphicFramePr>
        <p:xfrm>
          <a:off x="1995011" y="5440316"/>
          <a:ext cx="6230938" cy="1131887"/>
        </p:xfrm>
        <a:graphic>
          <a:graphicData uri="http://schemas.openxmlformats.org/presentationml/2006/ole">
            <mc:AlternateContent xmlns:mc="http://schemas.openxmlformats.org/markup-compatibility/2006">
              <mc:Choice xmlns:v="urn:schemas-microsoft-com:vml" Requires="v">
                <p:oleObj name="Equation" r:id="rId12" imgW="5155920" imgH="914400" progId="Equation.DSMT4">
                  <p:embed/>
                </p:oleObj>
              </mc:Choice>
              <mc:Fallback>
                <p:oleObj name="Equation" r:id="rId12" imgW="5155920" imgH="914400" progId="Equation.DSMT4">
                  <p:embed/>
                  <p:pic>
                    <p:nvPicPr>
                      <p:cNvPr id="19" name="Object 18">
                        <a:extLst>
                          <a:ext uri="{FF2B5EF4-FFF2-40B4-BE49-F238E27FC236}">
                            <a16:creationId xmlns:a16="http://schemas.microsoft.com/office/drawing/2014/main" id="{EFF1BAD9-DD37-4C30-92A2-119C21C4C156}"/>
                          </a:ext>
                        </a:extLst>
                      </p:cNvPr>
                      <p:cNvPicPr>
                        <a:picLocks noChangeAspect="1" noChangeArrowheads="1"/>
                      </p:cNvPicPr>
                      <p:nvPr/>
                    </p:nvPicPr>
                    <p:blipFill>
                      <a:blip r:embed="rId13"/>
                      <a:srcRect/>
                      <a:stretch>
                        <a:fillRect/>
                      </a:stretch>
                    </p:blipFill>
                    <p:spPr bwMode="auto">
                      <a:xfrm>
                        <a:off x="1995011" y="5440316"/>
                        <a:ext cx="6230938" cy="113188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237089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2" y="838982"/>
            <a:ext cx="10606572" cy="523220"/>
          </a:xfrm>
          <a:prstGeom prst="rect">
            <a:avLst/>
          </a:prstGeom>
          <a:noFill/>
        </p:spPr>
        <p:txBody>
          <a:bodyPr wrap="square" rtlCol="0">
            <a:spAutoFit/>
          </a:bodyPr>
          <a:lstStyle/>
          <a:p>
            <a:r>
              <a:rPr lang="en-US" sz="1400"/>
              <a:t>We can actually solve any 1D problem using a procedure called invariant embedding.  We basically write down a differential equation for the transmission/reflection coefficients. Consider the coefficients for the potential up to x, and then also the extra piece between (x,x+dx). </a:t>
            </a:r>
            <a:endParaRPr lang="en-US" sz="1600"/>
          </a:p>
        </p:txBody>
      </p:sp>
      <p:graphicFrame>
        <p:nvGraphicFramePr>
          <p:cNvPr id="5" name="Object 4">
            <a:extLst>
              <a:ext uri="{FF2B5EF4-FFF2-40B4-BE49-F238E27FC236}">
                <a16:creationId xmlns:a16="http://schemas.microsoft.com/office/drawing/2014/main" id="{2B45A5E3-E47F-4B41-AD59-526DD38A6556}"/>
              </a:ext>
            </a:extLst>
          </p:cNvPr>
          <p:cNvGraphicFramePr>
            <a:graphicFrameLocks noChangeAspect="1"/>
          </p:cNvGraphicFramePr>
          <p:nvPr>
            <p:extLst>
              <p:ext uri="{D42A27DB-BD31-4B8C-83A1-F6EECF244321}">
                <p14:modId xmlns:p14="http://schemas.microsoft.com/office/powerpoint/2010/main" val="1513877315"/>
              </p:ext>
            </p:extLst>
          </p:nvPr>
        </p:nvGraphicFramePr>
        <p:xfrm>
          <a:off x="502993" y="1484753"/>
          <a:ext cx="3419475" cy="881063"/>
        </p:xfrm>
        <a:graphic>
          <a:graphicData uri="http://schemas.openxmlformats.org/presentationml/2006/ole">
            <mc:AlternateContent xmlns:mc="http://schemas.openxmlformats.org/markup-compatibility/2006">
              <mc:Choice xmlns:v="urn:schemas-microsoft-com:vml" Requires="v">
                <p:oleObj name="Bitmap Image" r:id="rId2" imgW="2750760" imgH="1402200" progId="Paint.Picture">
                  <p:embed/>
                </p:oleObj>
              </mc:Choice>
              <mc:Fallback>
                <p:oleObj name="Bitmap Image" r:id="rId2" imgW="2750760" imgH="1402200" progId="Paint.Picture">
                  <p:embed/>
                  <p:pic>
                    <p:nvPicPr>
                      <p:cNvPr id="5" name="Object 4">
                        <a:extLst>
                          <a:ext uri="{FF2B5EF4-FFF2-40B4-BE49-F238E27FC236}">
                            <a16:creationId xmlns:a16="http://schemas.microsoft.com/office/drawing/2014/main" id="{2B45A5E3-E47F-4B41-AD59-526DD38A6556}"/>
                          </a:ext>
                        </a:extLst>
                      </p:cNvPr>
                      <p:cNvPicPr>
                        <a:picLocks noChangeAspect="1" noChangeArrowheads="1"/>
                      </p:cNvPicPr>
                      <p:nvPr/>
                    </p:nvPicPr>
                    <p:blipFill>
                      <a:blip r:embed="rId3"/>
                      <a:srcRect t="44022" r="-3171" b="3806"/>
                      <a:stretch>
                        <a:fillRect/>
                      </a:stretch>
                    </p:blipFill>
                    <p:spPr bwMode="auto">
                      <a:xfrm>
                        <a:off x="502993" y="1484753"/>
                        <a:ext cx="3419475" cy="881063"/>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4AA0C499-DE11-448D-9643-E38EC6FDD895}"/>
              </a:ext>
            </a:extLst>
          </p:cNvPr>
          <p:cNvSpPr txBox="1"/>
          <p:nvPr/>
        </p:nvSpPr>
        <p:spPr>
          <a:xfrm>
            <a:off x="385082" y="2590340"/>
            <a:ext cx="4639405" cy="523220"/>
          </a:xfrm>
          <a:prstGeom prst="rect">
            <a:avLst/>
          </a:prstGeom>
          <a:noFill/>
        </p:spPr>
        <p:txBody>
          <a:bodyPr wrap="square" rtlCol="0">
            <a:spAutoFit/>
          </a:bodyPr>
          <a:lstStyle/>
          <a:p>
            <a:r>
              <a:rPr lang="en-US" sz="1400"/>
              <a:t>The composition laws obtained from the transfer matrix formalism say that:</a:t>
            </a:r>
          </a:p>
        </p:txBody>
      </p:sp>
      <p:sp>
        <p:nvSpPr>
          <p:cNvPr id="12" name="TextBox 11">
            <a:extLst>
              <a:ext uri="{FF2B5EF4-FFF2-40B4-BE49-F238E27FC236}">
                <a16:creationId xmlns:a16="http://schemas.microsoft.com/office/drawing/2014/main" id="{127EF251-FC03-4A29-A6AA-373DD8E1180F}"/>
              </a:ext>
            </a:extLst>
          </p:cNvPr>
          <p:cNvSpPr txBox="1"/>
          <p:nvPr/>
        </p:nvSpPr>
        <p:spPr>
          <a:xfrm>
            <a:off x="2545237" y="137323"/>
            <a:ext cx="6136849" cy="584775"/>
          </a:xfrm>
          <a:prstGeom prst="rect">
            <a:avLst/>
          </a:prstGeom>
          <a:noFill/>
        </p:spPr>
        <p:txBody>
          <a:bodyPr wrap="square" rtlCol="0">
            <a:spAutoFit/>
          </a:bodyPr>
          <a:lstStyle/>
          <a:p>
            <a:r>
              <a:rPr lang="en-US" sz="3200" b="1" u="sng"/>
              <a:t>1D Evolution Equations for t, t’, r, r’</a:t>
            </a:r>
          </a:p>
        </p:txBody>
      </p:sp>
      <p:graphicFrame>
        <p:nvGraphicFramePr>
          <p:cNvPr id="2" name="Object 1">
            <a:extLst>
              <a:ext uri="{FF2B5EF4-FFF2-40B4-BE49-F238E27FC236}">
                <a16:creationId xmlns:a16="http://schemas.microsoft.com/office/drawing/2014/main" id="{76EDB87E-7C6F-426C-BDDC-15B9D18690EB}"/>
              </a:ext>
            </a:extLst>
          </p:cNvPr>
          <p:cNvGraphicFramePr>
            <a:graphicFrameLocks noChangeAspect="1"/>
          </p:cNvGraphicFramePr>
          <p:nvPr>
            <p:extLst>
              <p:ext uri="{D42A27DB-BD31-4B8C-83A1-F6EECF244321}">
                <p14:modId xmlns:p14="http://schemas.microsoft.com/office/powerpoint/2010/main" val="2692160657"/>
              </p:ext>
            </p:extLst>
          </p:nvPr>
        </p:nvGraphicFramePr>
        <p:xfrm>
          <a:off x="502993" y="3363783"/>
          <a:ext cx="5643563" cy="1081088"/>
        </p:xfrm>
        <a:graphic>
          <a:graphicData uri="http://schemas.openxmlformats.org/presentationml/2006/ole">
            <mc:AlternateContent xmlns:mc="http://schemas.openxmlformats.org/markup-compatibility/2006">
              <mc:Choice xmlns:v="urn:schemas-microsoft-com:vml" Requires="v">
                <p:oleObj name="Equation" r:id="rId4" imgW="4508280" imgH="863280" progId="Equation.DSMT4">
                  <p:embed/>
                </p:oleObj>
              </mc:Choice>
              <mc:Fallback>
                <p:oleObj name="Equation" r:id="rId4" imgW="4508280" imgH="863280" progId="Equation.DSMT4">
                  <p:embed/>
                  <p:pic>
                    <p:nvPicPr>
                      <p:cNvPr id="0" name=""/>
                      <p:cNvPicPr/>
                      <p:nvPr/>
                    </p:nvPicPr>
                    <p:blipFill>
                      <a:blip r:embed="rId5"/>
                      <a:stretch>
                        <a:fillRect/>
                      </a:stretch>
                    </p:blipFill>
                    <p:spPr>
                      <a:xfrm>
                        <a:off x="502993" y="3363783"/>
                        <a:ext cx="5643563" cy="1081088"/>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D58BABFF-8B2C-4413-AD88-7F7ADC1B9BED}"/>
              </a:ext>
            </a:extLst>
          </p:cNvPr>
          <p:cNvSpPr txBox="1"/>
          <p:nvPr/>
        </p:nvSpPr>
        <p:spPr>
          <a:xfrm>
            <a:off x="428211" y="4641782"/>
            <a:ext cx="11260795" cy="307777"/>
          </a:xfrm>
          <a:prstGeom prst="rect">
            <a:avLst/>
          </a:prstGeom>
          <a:noFill/>
        </p:spPr>
        <p:txBody>
          <a:bodyPr wrap="square" rtlCol="0">
            <a:spAutoFit/>
          </a:bodyPr>
          <a:lstStyle/>
          <a:p>
            <a:r>
              <a:rPr lang="en-US" sz="1400"/>
              <a:t>Filling these in, we get the following.  Note that the last is independent, I think it’s a complex Ricatti equation.  Not sure if it can be explicitly solved.  </a:t>
            </a:r>
          </a:p>
        </p:txBody>
      </p:sp>
      <p:graphicFrame>
        <p:nvGraphicFramePr>
          <p:cNvPr id="16" name="Object 15">
            <a:extLst>
              <a:ext uri="{FF2B5EF4-FFF2-40B4-BE49-F238E27FC236}">
                <a16:creationId xmlns:a16="http://schemas.microsoft.com/office/drawing/2014/main" id="{62EABFED-9042-40D9-9C1A-69EB0A2BF61F}"/>
              </a:ext>
            </a:extLst>
          </p:cNvPr>
          <p:cNvGraphicFramePr>
            <a:graphicFrameLocks noChangeAspect="1"/>
          </p:cNvGraphicFramePr>
          <p:nvPr>
            <p:extLst>
              <p:ext uri="{D42A27DB-BD31-4B8C-83A1-F6EECF244321}">
                <p14:modId xmlns:p14="http://schemas.microsoft.com/office/powerpoint/2010/main" val="2353499506"/>
              </p:ext>
            </p:extLst>
          </p:nvPr>
        </p:nvGraphicFramePr>
        <p:xfrm>
          <a:off x="502993" y="5123567"/>
          <a:ext cx="2670175" cy="1543050"/>
        </p:xfrm>
        <a:graphic>
          <a:graphicData uri="http://schemas.openxmlformats.org/presentationml/2006/ole">
            <mc:AlternateContent xmlns:mc="http://schemas.openxmlformats.org/markup-compatibility/2006">
              <mc:Choice xmlns:v="urn:schemas-microsoft-com:vml" Requires="v">
                <p:oleObj name="Equation" r:id="rId6" imgW="2133360" imgH="1231560" progId="Equation.DSMT4">
                  <p:embed/>
                </p:oleObj>
              </mc:Choice>
              <mc:Fallback>
                <p:oleObj name="Equation" r:id="rId6" imgW="2133360" imgH="1231560" progId="Equation.DSMT4">
                  <p:embed/>
                  <p:pic>
                    <p:nvPicPr>
                      <p:cNvPr id="2" name="Object 1">
                        <a:extLst>
                          <a:ext uri="{FF2B5EF4-FFF2-40B4-BE49-F238E27FC236}">
                            <a16:creationId xmlns:a16="http://schemas.microsoft.com/office/drawing/2014/main" id="{76EDB87E-7C6F-426C-BDDC-15B9D18690EB}"/>
                          </a:ext>
                        </a:extLst>
                      </p:cNvPr>
                      <p:cNvPicPr/>
                      <p:nvPr/>
                    </p:nvPicPr>
                    <p:blipFill>
                      <a:blip r:embed="rId7"/>
                      <a:stretch>
                        <a:fillRect/>
                      </a:stretch>
                    </p:blipFill>
                    <p:spPr>
                      <a:xfrm>
                        <a:off x="502993" y="5123567"/>
                        <a:ext cx="2670175" cy="154305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06574238-5773-4E21-8540-EE2E4017B775}"/>
              </a:ext>
            </a:extLst>
          </p:cNvPr>
          <p:cNvGraphicFramePr>
            <a:graphicFrameLocks noChangeAspect="1"/>
          </p:cNvGraphicFramePr>
          <p:nvPr>
            <p:extLst>
              <p:ext uri="{D42A27DB-BD31-4B8C-83A1-F6EECF244321}">
                <p14:modId xmlns:p14="http://schemas.microsoft.com/office/powerpoint/2010/main" val="1517986161"/>
              </p:ext>
            </p:extLst>
          </p:nvPr>
        </p:nvGraphicFramePr>
        <p:xfrm>
          <a:off x="6980547" y="3382637"/>
          <a:ext cx="4114800" cy="1049338"/>
        </p:xfrm>
        <a:graphic>
          <a:graphicData uri="http://schemas.openxmlformats.org/presentationml/2006/ole">
            <mc:AlternateContent xmlns:mc="http://schemas.openxmlformats.org/markup-compatibility/2006">
              <mc:Choice xmlns:v="urn:schemas-microsoft-com:vml" Requires="v">
                <p:oleObj name="Equation" r:id="rId8" imgW="3187440" imgH="812520" progId="Equation.DSMT4">
                  <p:embed/>
                </p:oleObj>
              </mc:Choice>
              <mc:Fallback>
                <p:oleObj name="Equation" r:id="rId8" imgW="3187440" imgH="812520" progId="Equation.DSMT4">
                  <p:embed/>
                  <p:pic>
                    <p:nvPicPr>
                      <p:cNvPr id="8" name="Object 7">
                        <a:extLst>
                          <a:ext uri="{FF2B5EF4-FFF2-40B4-BE49-F238E27FC236}">
                            <a16:creationId xmlns:a16="http://schemas.microsoft.com/office/drawing/2014/main" id="{F7C7C1A7-8DDB-44CB-AC02-37295B71344F}"/>
                          </a:ext>
                        </a:extLst>
                      </p:cNvPr>
                      <p:cNvPicPr/>
                      <p:nvPr/>
                    </p:nvPicPr>
                    <p:blipFill>
                      <a:blip r:embed="rId9"/>
                      <a:stretch>
                        <a:fillRect/>
                      </a:stretch>
                    </p:blipFill>
                    <p:spPr>
                      <a:xfrm>
                        <a:off x="6980547" y="3382637"/>
                        <a:ext cx="4114800" cy="1049338"/>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731F92D4-6E10-4931-844B-0F19FA3568A2}"/>
              </a:ext>
            </a:extLst>
          </p:cNvPr>
          <p:cNvSpPr txBox="1"/>
          <p:nvPr/>
        </p:nvSpPr>
        <p:spPr>
          <a:xfrm>
            <a:off x="6891253" y="2598193"/>
            <a:ext cx="5127919" cy="738664"/>
          </a:xfrm>
          <a:prstGeom prst="rect">
            <a:avLst/>
          </a:prstGeom>
          <a:noFill/>
        </p:spPr>
        <p:txBody>
          <a:bodyPr wrap="square" rtlCol="0">
            <a:spAutoFit/>
          </a:bodyPr>
          <a:lstStyle/>
          <a:p>
            <a:r>
              <a:rPr lang="en-US" sz="1400"/>
              <a:t>We can model the thin slice potential as a delta function with the strength V(x)dx.  Then to first order the transmission/reflection coefficients will be:</a:t>
            </a:r>
          </a:p>
        </p:txBody>
      </p:sp>
    </p:spTree>
    <p:extLst>
      <p:ext uri="{BB962C8B-B14F-4D97-AF65-F5344CB8AC3E}">
        <p14:creationId xmlns:p14="http://schemas.microsoft.com/office/powerpoint/2010/main" val="3868905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63153" y="934136"/>
            <a:ext cx="5780062" cy="307777"/>
          </a:xfrm>
          <a:prstGeom prst="rect">
            <a:avLst/>
          </a:prstGeom>
          <a:noFill/>
        </p:spPr>
        <p:txBody>
          <a:bodyPr wrap="square" rtlCol="0">
            <a:spAutoFit/>
          </a:bodyPr>
          <a:lstStyle/>
          <a:p>
            <a:r>
              <a:rPr lang="en-US" sz="1400"/>
              <a:t>Now let’s look at this in a Q1D framework.  The Hamiltonian is given below.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pic>
        <p:nvPicPr>
          <p:cNvPr id="19" name="Picture 18">
            <a:extLst>
              <a:ext uri="{FF2B5EF4-FFF2-40B4-BE49-F238E27FC236}">
                <a16:creationId xmlns:a16="http://schemas.microsoft.com/office/drawing/2014/main" id="{DC2E8643-EC46-4A04-BB8D-7FE4C735D010}"/>
              </a:ext>
            </a:extLst>
          </p:cNvPr>
          <p:cNvPicPr>
            <a:picLocks noChangeAspect="1"/>
          </p:cNvPicPr>
          <p:nvPr/>
        </p:nvPicPr>
        <p:blipFill>
          <a:blip r:embed="rId3"/>
          <a:stretch>
            <a:fillRect/>
          </a:stretch>
        </p:blipFill>
        <p:spPr>
          <a:xfrm>
            <a:off x="9416067" y="128742"/>
            <a:ext cx="2612780" cy="1815661"/>
          </a:xfrm>
          <a:prstGeom prst="rect">
            <a:avLst/>
          </a:prstGeom>
        </p:spPr>
      </p:pic>
      <p:graphicFrame>
        <p:nvGraphicFramePr>
          <p:cNvPr id="20" name="Object 19">
            <a:extLst>
              <a:ext uri="{FF2B5EF4-FFF2-40B4-BE49-F238E27FC236}">
                <a16:creationId xmlns:a16="http://schemas.microsoft.com/office/drawing/2014/main" id="{BE4433E9-EAD6-48F2-8078-FB8A5ACE94D1}"/>
              </a:ext>
            </a:extLst>
          </p:cNvPr>
          <p:cNvGraphicFramePr>
            <a:graphicFrameLocks noChangeAspect="1"/>
          </p:cNvGraphicFramePr>
          <p:nvPr>
            <p:extLst>
              <p:ext uri="{D42A27DB-BD31-4B8C-83A1-F6EECF244321}">
                <p14:modId xmlns:p14="http://schemas.microsoft.com/office/powerpoint/2010/main" val="3041603420"/>
              </p:ext>
            </p:extLst>
          </p:nvPr>
        </p:nvGraphicFramePr>
        <p:xfrm>
          <a:off x="6009203" y="4929546"/>
          <a:ext cx="1789075" cy="1901801"/>
        </p:xfrm>
        <a:graphic>
          <a:graphicData uri="http://schemas.openxmlformats.org/presentationml/2006/ole">
            <mc:AlternateContent xmlns:mc="http://schemas.openxmlformats.org/markup-compatibility/2006">
              <mc:Choice xmlns:v="urn:schemas-microsoft-com:vml" Requires="v">
                <p:oleObj name="Bitmap Image" r:id="rId4" imgW="3055680" imgH="2606040" progId="Paint.Picture">
                  <p:embed/>
                </p:oleObj>
              </mc:Choice>
              <mc:Fallback>
                <p:oleObj name="Bitmap Image" r:id="rId4" imgW="3055680" imgH="2606040" progId="Paint.Picture">
                  <p:embed/>
                  <p:pic>
                    <p:nvPicPr>
                      <p:cNvPr id="20" name="Object 19">
                        <a:extLst>
                          <a:ext uri="{FF2B5EF4-FFF2-40B4-BE49-F238E27FC236}">
                            <a16:creationId xmlns:a16="http://schemas.microsoft.com/office/drawing/2014/main" id="{BE4433E9-EAD6-48F2-8078-FB8A5ACE94D1}"/>
                          </a:ext>
                        </a:extLst>
                      </p:cNvPr>
                      <p:cNvPicPr>
                        <a:picLocks noChangeAspect="1" noChangeArrowheads="1"/>
                      </p:cNvPicPr>
                      <p:nvPr/>
                    </p:nvPicPr>
                    <p:blipFill>
                      <a:blip r:embed="rId5"/>
                      <a:srcRect l="20200" t="3217" r="-1031" b="-3943"/>
                      <a:stretch>
                        <a:fillRect/>
                      </a:stretch>
                    </p:blipFill>
                    <p:spPr bwMode="auto">
                      <a:xfrm>
                        <a:off x="6009203" y="4929546"/>
                        <a:ext cx="1789075" cy="1901801"/>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51D6FB5C-0985-4812-9FB9-C9B0F316C6F5}"/>
              </a:ext>
            </a:extLst>
          </p:cNvPr>
          <p:cNvGraphicFramePr>
            <a:graphicFrameLocks noChangeAspect="1"/>
          </p:cNvGraphicFramePr>
          <p:nvPr>
            <p:extLst>
              <p:ext uri="{D42A27DB-BD31-4B8C-83A1-F6EECF244321}">
                <p14:modId xmlns:p14="http://schemas.microsoft.com/office/powerpoint/2010/main" val="3459289565"/>
              </p:ext>
            </p:extLst>
          </p:nvPr>
        </p:nvGraphicFramePr>
        <p:xfrm>
          <a:off x="327025" y="2387600"/>
          <a:ext cx="4033838" cy="1428750"/>
        </p:xfrm>
        <a:graphic>
          <a:graphicData uri="http://schemas.openxmlformats.org/presentationml/2006/ole">
            <mc:AlternateContent xmlns:mc="http://schemas.openxmlformats.org/markup-compatibility/2006">
              <mc:Choice xmlns:v="urn:schemas-microsoft-com:vml" Requires="v">
                <p:oleObj name="Equation" r:id="rId6" imgW="3492360" imgH="1231560" progId="Equation.DSMT4">
                  <p:embed/>
                </p:oleObj>
              </mc:Choice>
              <mc:Fallback>
                <p:oleObj name="Equation" r:id="rId6" imgW="3492360" imgH="1231560" progId="Equation.DSMT4">
                  <p:embed/>
                  <p:pic>
                    <p:nvPicPr>
                      <p:cNvPr id="21" name="Object 20">
                        <a:extLst>
                          <a:ext uri="{FF2B5EF4-FFF2-40B4-BE49-F238E27FC236}">
                            <a16:creationId xmlns:a16="http://schemas.microsoft.com/office/drawing/2014/main" id="{51D6FB5C-0985-4812-9FB9-C9B0F316C6F5}"/>
                          </a:ext>
                        </a:extLst>
                      </p:cNvPr>
                      <p:cNvPicPr>
                        <a:picLocks noChangeAspect="1" noChangeArrowheads="1"/>
                      </p:cNvPicPr>
                      <p:nvPr/>
                    </p:nvPicPr>
                    <p:blipFill>
                      <a:blip r:embed="rId7"/>
                      <a:srcRect/>
                      <a:stretch>
                        <a:fillRect/>
                      </a:stretch>
                    </p:blipFill>
                    <p:spPr bwMode="auto">
                      <a:xfrm>
                        <a:off x="327025" y="2387600"/>
                        <a:ext cx="4033838" cy="1428750"/>
                      </a:xfrm>
                      <a:prstGeom prst="rect">
                        <a:avLst/>
                      </a:prstGeom>
                      <a:noFill/>
                    </p:spPr>
                  </p:pic>
                </p:oleObj>
              </mc:Fallback>
            </mc:AlternateContent>
          </a:graphicData>
        </a:graphic>
      </p:graphicFrame>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a:extLst>
              <a:ext uri="{FF2B5EF4-FFF2-40B4-BE49-F238E27FC236}">
                <a16:creationId xmlns:a16="http://schemas.microsoft.com/office/drawing/2014/main" id="{D87C3CE3-3074-455F-8814-0862F367644A}"/>
              </a:ext>
            </a:extLst>
          </p:cNvPr>
          <p:cNvGraphicFramePr>
            <a:graphicFrameLocks noChangeAspect="1"/>
          </p:cNvGraphicFramePr>
          <p:nvPr>
            <p:extLst>
              <p:ext uri="{D42A27DB-BD31-4B8C-83A1-F6EECF244321}">
                <p14:modId xmlns:p14="http://schemas.microsoft.com/office/powerpoint/2010/main" val="3288952014"/>
              </p:ext>
            </p:extLst>
          </p:nvPr>
        </p:nvGraphicFramePr>
        <p:xfrm>
          <a:off x="8676543" y="5439827"/>
          <a:ext cx="2333625" cy="525463"/>
        </p:xfrm>
        <a:graphic>
          <a:graphicData uri="http://schemas.openxmlformats.org/presentationml/2006/ole">
            <mc:AlternateContent xmlns:mc="http://schemas.openxmlformats.org/markup-compatibility/2006">
              <mc:Choice xmlns:v="urn:schemas-microsoft-com:vml" Requires="v">
                <p:oleObj name="Equation" r:id="rId8" imgW="2133360" imgH="482400" progId="Equation.DSMT4">
                  <p:embed/>
                </p:oleObj>
              </mc:Choice>
              <mc:Fallback>
                <p:oleObj name="Equation" r:id="rId8" imgW="2133360" imgH="482400" progId="Equation.DSMT4">
                  <p:embed/>
                  <p:pic>
                    <p:nvPicPr>
                      <p:cNvPr id="24" name="Object 23">
                        <a:extLst>
                          <a:ext uri="{FF2B5EF4-FFF2-40B4-BE49-F238E27FC236}">
                            <a16:creationId xmlns:a16="http://schemas.microsoft.com/office/drawing/2014/main" id="{D87C3CE3-3074-455F-8814-0862F367644A}"/>
                          </a:ext>
                        </a:extLst>
                      </p:cNvPr>
                      <p:cNvPicPr>
                        <a:picLocks noChangeAspect="1" noChangeArrowheads="1"/>
                      </p:cNvPicPr>
                      <p:nvPr/>
                    </p:nvPicPr>
                    <p:blipFill>
                      <a:blip r:embed="rId9"/>
                      <a:srcRect/>
                      <a:stretch>
                        <a:fillRect/>
                      </a:stretch>
                    </p:blipFill>
                    <p:spPr bwMode="auto">
                      <a:xfrm>
                        <a:off x="8676543" y="5439827"/>
                        <a:ext cx="2333625" cy="525463"/>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80E347AD-7B43-4441-8024-9800079B1131}"/>
              </a:ext>
            </a:extLst>
          </p:cNvPr>
          <p:cNvGraphicFramePr>
            <a:graphicFrameLocks noChangeAspect="1"/>
          </p:cNvGraphicFramePr>
          <p:nvPr>
            <p:extLst>
              <p:ext uri="{D42A27DB-BD31-4B8C-83A1-F6EECF244321}">
                <p14:modId xmlns:p14="http://schemas.microsoft.com/office/powerpoint/2010/main" val="1086857250"/>
              </p:ext>
            </p:extLst>
          </p:nvPr>
        </p:nvGraphicFramePr>
        <p:xfrm>
          <a:off x="8676543" y="6132495"/>
          <a:ext cx="687091" cy="478607"/>
        </p:xfrm>
        <a:graphic>
          <a:graphicData uri="http://schemas.openxmlformats.org/presentationml/2006/ole">
            <mc:AlternateContent xmlns:mc="http://schemas.openxmlformats.org/markup-compatibility/2006">
              <mc:Choice xmlns:v="urn:schemas-microsoft-com:vml" Requires="v">
                <p:oleObj name="Equation" r:id="rId10" imgW="596880" imgH="419040" progId="Equation.DSMT4">
                  <p:embed/>
                </p:oleObj>
              </mc:Choice>
              <mc:Fallback>
                <p:oleObj name="Equation" r:id="rId10" imgW="596880" imgH="419040" progId="Equation.DSMT4">
                  <p:embed/>
                  <p:pic>
                    <p:nvPicPr>
                      <p:cNvPr id="28" name="Object 27">
                        <a:extLst>
                          <a:ext uri="{FF2B5EF4-FFF2-40B4-BE49-F238E27FC236}">
                            <a16:creationId xmlns:a16="http://schemas.microsoft.com/office/drawing/2014/main" id="{80E347AD-7B43-4441-8024-9800079B1131}"/>
                          </a:ext>
                        </a:extLst>
                      </p:cNvPr>
                      <p:cNvPicPr>
                        <a:picLocks noChangeAspect="1" noChangeArrowheads="1"/>
                      </p:cNvPicPr>
                      <p:nvPr/>
                    </p:nvPicPr>
                    <p:blipFill>
                      <a:blip r:embed="rId11"/>
                      <a:srcRect/>
                      <a:stretch>
                        <a:fillRect/>
                      </a:stretch>
                    </p:blipFill>
                    <p:spPr bwMode="auto">
                      <a:xfrm>
                        <a:off x="8676543" y="6132495"/>
                        <a:ext cx="687091" cy="478607"/>
                      </a:xfrm>
                      <a:prstGeom prst="rect">
                        <a:avLst/>
                      </a:prstGeom>
                      <a:noFill/>
                      <a:ln>
                        <a:solidFill>
                          <a:srgbClr val="0070C0"/>
                        </a:solidFill>
                      </a:ln>
                    </p:spPr>
                  </p:pic>
                </p:oleObj>
              </mc:Fallback>
            </mc:AlternateContent>
          </a:graphicData>
        </a:graphic>
      </p:graphicFrame>
      <p:sp>
        <p:nvSpPr>
          <p:cNvPr id="29" name="TextBox 28">
            <a:extLst>
              <a:ext uri="{FF2B5EF4-FFF2-40B4-BE49-F238E27FC236}">
                <a16:creationId xmlns:a16="http://schemas.microsoft.com/office/drawing/2014/main" id="{B3101264-A2E6-405E-B7C2-1490B6486E6C}"/>
              </a:ext>
            </a:extLst>
          </p:cNvPr>
          <p:cNvSpPr txBox="1"/>
          <p:nvPr/>
        </p:nvSpPr>
        <p:spPr>
          <a:xfrm>
            <a:off x="8566029" y="5129553"/>
            <a:ext cx="1542410" cy="338554"/>
          </a:xfrm>
          <a:prstGeom prst="rect">
            <a:avLst/>
          </a:prstGeom>
          <a:noFill/>
        </p:spPr>
        <p:txBody>
          <a:bodyPr wrap="none" rtlCol="0">
            <a:spAutoFit/>
          </a:bodyPr>
          <a:lstStyle/>
          <a:p>
            <a:r>
              <a:rPr lang="en-US" sz="1600" u="sng"/>
              <a:t># open channels</a:t>
            </a:r>
            <a:endParaRPr lang="en-US" u="sng"/>
          </a:p>
        </p:txBody>
      </p:sp>
      <p:sp>
        <p:nvSpPr>
          <p:cNvPr id="4" name="Rectangle 3">
            <a:extLst>
              <a:ext uri="{FF2B5EF4-FFF2-40B4-BE49-F238E27FC236}">
                <a16:creationId xmlns:a16="http://schemas.microsoft.com/office/drawing/2014/main" id="{8968C548-BA7A-4C7E-B307-11711DC354AC}"/>
              </a:ext>
            </a:extLst>
          </p:cNvPr>
          <p:cNvSpPr/>
          <p:nvPr/>
        </p:nvSpPr>
        <p:spPr>
          <a:xfrm>
            <a:off x="214615" y="4078552"/>
            <a:ext cx="11333823" cy="954107"/>
          </a:xfrm>
          <a:prstGeom prst="rect">
            <a:avLst/>
          </a:prstGeom>
        </p:spPr>
        <p:txBody>
          <a:bodyPr wrap="square">
            <a:spAutoFit/>
          </a:bodyPr>
          <a:lstStyle/>
          <a:p>
            <a:r>
              <a:rPr lang="en-US" sz="1400"/>
              <a:t>Now k</a:t>
            </a:r>
            <a:r>
              <a:rPr lang="en-US" sz="1400" baseline="-25000"/>
              <a:t>ꓕn</a:t>
            </a:r>
            <a:r>
              <a:rPr lang="en-US" sz="1400"/>
              <a:t> can take on an infinitude of values, and k</a:t>
            </a:r>
            <a:r>
              <a:rPr lang="en-US" sz="1400" baseline="-25000"/>
              <a:t>n</a:t>
            </a:r>
            <a:r>
              <a:rPr lang="en-US" sz="1400"/>
              <a:t> is constrained by the energy equality above.  The k</a:t>
            </a:r>
            <a:r>
              <a:rPr lang="en-US" sz="1400" baseline="-25000"/>
              <a:t>ꓕn</a:t>
            </a:r>
            <a:r>
              <a:rPr lang="en-US" sz="1400"/>
              <a:t> which produce real k</a:t>
            </a:r>
            <a:r>
              <a:rPr lang="en-US" sz="1400" baseline="-25000"/>
              <a:t>n</a:t>
            </a:r>
            <a:r>
              <a:rPr lang="en-US" sz="1400"/>
              <a:t> are called open channels, and those which produce imaginary k</a:t>
            </a:r>
            <a:r>
              <a:rPr lang="en-US" sz="1400" baseline="-25000"/>
              <a:t>n</a:t>
            </a:r>
            <a:r>
              <a:rPr lang="en-US" sz="1400"/>
              <a:t> are called closed.  The number of open channels is given below.  The rest will be closed.  It is possible that none are open.  So </a:t>
            </a:r>
            <a:r>
              <a:rPr lang="en-US" sz="1400" i="1"/>
              <a:t>asymptotically</a:t>
            </a:r>
            <a:r>
              <a:rPr lang="en-US" sz="1400"/>
              <a:t>, our wavefunction in the leads will look like the following, but may still be closed channel tail contributions extending past the region of the potential, into the leads.  </a:t>
            </a:r>
          </a:p>
        </p:txBody>
      </p:sp>
      <p:graphicFrame>
        <p:nvGraphicFramePr>
          <p:cNvPr id="25" name="Object 24">
            <a:extLst>
              <a:ext uri="{FF2B5EF4-FFF2-40B4-BE49-F238E27FC236}">
                <a16:creationId xmlns:a16="http://schemas.microsoft.com/office/drawing/2014/main" id="{760FDBCE-B46E-44F1-AB93-3FC9B2CCB496}"/>
              </a:ext>
            </a:extLst>
          </p:cNvPr>
          <p:cNvGraphicFramePr>
            <a:graphicFrameLocks noChangeAspect="1"/>
          </p:cNvGraphicFramePr>
          <p:nvPr>
            <p:extLst>
              <p:ext uri="{D42A27DB-BD31-4B8C-83A1-F6EECF244321}">
                <p14:modId xmlns:p14="http://schemas.microsoft.com/office/powerpoint/2010/main" val="1858013886"/>
              </p:ext>
            </p:extLst>
          </p:nvPr>
        </p:nvGraphicFramePr>
        <p:xfrm>
          <a:off x="232866" y="1305468"/>
          <a:ext cx="1557338" cy="323850"/>
        </p:xfrm>
        <a:graphic>
          <a:graphicData uri="http://schemas.openxmlformats.org/presentationml/2006/ole">
            <mc:AlternateContent xmlns:mc="http://schemas.openxmlformats.org/markup-compatibility/2006">
              <mc:Choice xmlns:v="urn:schemas-microsoft-com:vml" Requires="v">
                <p:oleObj name="Equation" r:id="rId12" imgW="1282680" imgH="266400" progId="Equation.DSMT4">
                  <p:embed/>
                </p:oleObj>
              </mc:Choice>
              <mc:Fallback>
                <p:oleObj name="Equation" r:id="rId12" imgW="1282680" imgH="266400" progId="Equation.DSMT4">
                  <p:embed/>
                  <p:pic>
                    <p:nvPicPr>
                      <p:cNvPr id="30" name="Object 29">
                        <a:extLst>
                          <a:ext uri="{FF2B5EF4-FFF2-40B4-BE49-F238E27FC236}">
                            <a16:creationId xmlns:a16="http://schemas.microsoft.com/office/drawing/2014/main" id="{9EEEC252-4B50-408A-A50D-22E85C013C38}"/>
                          </a:ext>
                        </a:extLst>
                      </p:cNvPr>
                      <p:cNvPicPr/>
                      <p:nvPr/>
                    </p:nvPicPr>
                    <p:blipFill>
                      <a:blip r:embed="rId13"/>
                      <a:stretch>
                        <a:fillRect/>
                      </a:stretch>
                    </p:blipFill>
                    <p:spPr>
                      <a:xfrm>
                        <a:off x="232866" y="1305468"/>
                        <a:ext cx="1557338" cy="323850"/>
                      </a:xfrm>
                      <a:prstGeom prst="rect">
                        <a:avLst/>
                      </a:prstGeom>
                    </p:spPr>
                  </p:pic>
                </p:oleObj>
              </mc:Fallback>
            </mc:AlternateContent>
          </a:graphicData>
        </a:graphic>
      </p:graphicFrame>
      <p:sp>
        <p:nvSpPr>
          <p:cNvPr id="8" name="Rectangle 7">
            <a:extLst>
              <a:ext uri="{FF2B5EF4-FFF2-40B4-BE49-F238E27FC236}">
                <a16:creationId xmlns:a16="http://schemas.microsoft.com/office/drawing/2014/main" id="{255D94BC-ACED-47C7-A893-3E26624D1EBB}"/>
              </a:ext>
            </a:extLst>
          </p:cNvPr>
          <p:cNvSpPr/>
          <p:nvPr/>
        </p:nvSpPr>
        <p:spPr>
          <a:xfrm>
            <a:off x="182762" y="1693592"/>
            <a:ext cx="9017799" cy="523220"/>
          </a:xfrm>
          <a:prstGeom prst="rect">
            <a:avLst/>
          </a:prstGeom>
        </p:spPr>
        <p:txBody>
          <a:bodyPr wrap="square">
            <a:spAutoFit/>
          </a:bodyPr>
          <a:lstStyle/>
          <a:p>
            <a:r>
              <a:rPr lang="en-US" sz="1400"/>
              <a:t>We can project this onto the transverse basis, assuming clamped boundary conditions for simplicity.  Each transverse basis function we can think of as a ‘channel’.   Then the building blocks of our solution in the potential-free region will be:</a:t>
            </a:r>
          </a:p>
        </p:txBody>
      </p:sp>
      <p:graphicFrame>
        <p:nvGraphicFramePr>
          <p:cNvPr id="41" name="Object 40">
            <a:extLst>
              <a:ext uri="{FF2B5EF4-FFF2-40B4-BE49-F238E27FC236}">
                <a16:creationId xmlns:a16="http://schemas.microsoft.com/office/drawing/2014/main" id="{0ABC131B-92FB-41A8-8E52-5A0F5C8C4416}"/>
              </a:ext>
            </a:extLst>
          </p:cNvPr>
          <p:cNvGraphicFramePr>
            <a:graphicFrameLocks noChangeAspect="1"/>
          </p:cNvGraphicFramePr>
          <p:nvPr>
            <p:extLst>
              <p:ext uri="{D42A27DB-BD31-4B8C-83A1-F6EECF244321}">
                <p14:modId xmlns:p14="http://schemas.microsoft.com/office/powerpoint/2010/main" val="2480554212"/>
              </p:ext>
            </p:extLst>
          </p:nvPr>
        </p:nvGraphicFramePr>
        <p:xfrm>
          <a:off x="641317" y="5331986"/>
          <a:ext cx="2884487" cy="1039812"/>
        </p:xfrm>
        <a:graphic>
          <a:graphicData uri="http://schemas.openxmlformats.org/presentationml/2006/ole">
            <mc:AlternateContent xmlns:mc="http://schemas.openxmlformats.org/markup-compatibility/2006">
              <mc:Choice xmlns:v="urn:schemas-microsoft-com:vml" Requires="v">
                <p:oleObj name="Equation" r:id="rId14" imgW="2450880" imgH="863280" progId="Equation.DSMT4">
                  <p:embed/>
                </p:oleObj>
              </mc:Choice>
              <mc:Fallback>
                <p:oleObj name="Equation" r:id="rId14" imgW="2450880" imgH="863280" progId="Equation.DSMT4">
                  <p:embed/>
                  <p:pic>
                    <p:nvPicPr>
                      <p:cNvPr id="23" name="Object 22">
                        <a:extLst>
                          <a:ext uri="{FF2B5EF4-FFF2-40B4-BE49-F238E27FC236}">
                            <a16:creationId xmlns:a16="http://schemas.microsoft.com/office/drawing/2014/main" id="{6E32B23B-44F2-4873-A156-16F45B803048}"/>
                          </a:ext>
                        </a:extLst>
                      </p:cNvPr>
                      <p:cNvPicPr>
                        <a:picLocks noChangeAspect="1" noChangeArrowheads="1"/>
                      </p:cNvPicPr>
                      <p:nvPr/>
                    </p:nvPicPr>
                    <p:blipFill>
                      <a:blip r:embed="rId15"/>
                      <a:srcRect/>
                      <a:stretch>
                        <a:fillRect/>
                      </a:stretch>
                    </p:blipFill>
                    <p:spPr bwMode="auto">
                      <a:xfrm>
                        <a:off x="641317" y="5331986"/>
                        <a:ext cx="2884487" cy="1039812"/>
                      </a:xfrm>
                      <a:prstGeom prst="rect">
                        <a:avLst/>
                      </a:prstGeom>
                      <a:noFill/>
                    </p:spPr>
                  </p:pic>
                </p:oleObj>
              </mc:Fallback>
            </mc:AlternateContent>
          </a:graphicData>
        </a:graphic>
      </p:graphicFrame>
    </p:spTree>
    <p:extLst>
      <p:ext uri="{BB962C8B-B14F-4D97-AF65-F5344CB8AC3E}">
        <p14:creationId xmlns:p14="http://schemas.microsoft.com/office/powerpoint/2010/main" val="8356203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7" name="TextBox 26">
            <a:extLst>
              <a:ext uri="{FF2B5EF4-FFF2-40B4-BE49-F238E27FC236}">
                <a16:creationId xmlns:a16="http://schemas.microsoft.com/office/drawing/2014/main" id="{D4F292B1-A869-44AC-AFFF-0FE74CB9B475}"/>
              </a:ext>
            </a:extLst>
          </p:cNvPr>
          <p:cNvSpPr txBox="1"/>
          <p:nvPr/>
        </p:nvSpPr>
        <p:spPr>
          <a:xfrm>
            <a:off x="316089" y="1089404"/>
            <a:ext cx="8492954" cy="307777"/>
          </a:xfrm>
          <a:prstGeom prst="rect">
            <a:avLst/>
          </a:prstGeom>
          <a:noFill/>
        </p:spPr>
        <p:txBody>
          <a:bodyPr wrap="square" rtlCol="0">
            <a:spAutoFit/>
          </a:bodyPr>
          <a:lstStyle/>
          <a:p>
            <a:r>
              <a:rPr lang="en-US" sz="1400"/>
              <a:t>The next question is, ‘how do we connect them?’  First put the entire Schrodinger equation in the transverse basis.  </a:t>
            </a:r>
          </a:p>
        </p:txBody>
      </p:sp>
      <p:graphicFrame>
        <p:nvGraphicFramePr>
          <p:cNvPr id="30" name="Object 29">
            <a:extLst>
              <a:ext uri="{FF2B5EF4-FFF2-40B4-BE49-F238E27FC236}">
                <a16:creationId xmlns:a16="http://schemas.microsoft.com/office/drawing/2014/main" id="{9EEEC252-4B50-408A-A50D-22E85C013C38}"/>
              </a:ext>
            </a:extLst>
          </p:cNvPr>
          <p:cNvGraphicFramePr>
            <a:graphicFrameLocks noChangeAspect="1"/>
          </p:cNvGraphicFramePr>
          <p:nvPr>
            <p:extLst>
              <p:ext uri="{D42A27DB-BD31-4B8C-83A1-F6EECF244321}">
                <p14:modId xmlns:p14="http://schemas.microsoft.com/office/powerpoint/2010/main" val="1417652611"/>
              </p:ext>
            </p:extLst>
          </p:nvPr>
        </p:nvGraphicFramePr>
        <p:xfrm>
          <a:off x="396252" y="3194029"/>
          <a:ext cx="9391650" cy="585788"/>
        </p:xfrm>
        <a:graphic>
          <a:graphicData uri="http://schemas.openxmlformats.org/presentationml/2006/ole">
            <mc:AlternateContent xmlns:mc="http://schemas.openxmlformats.org/markup-compatibility/2006">
              <mc:Choice xmlns:v="urn:schemas-microsoft-com:vml" Requires="v">
                <p:oleObj name="Equation" r:id="rId3" imgW="7734240" imgH="482400" progId="Equation.DSMT4">
                  <p:embed/>
                </p:oleObj>
              </mc:Choice>
              <mc:Fallback>
                <p:oleObj name="Equation" r:id="rId3" imgW="7734240" imgH="482400" progId="Equation.DSMT4">
                  <p:embed/>
                  <p:pic>
                    <p:nvPicPr>
                      <p:cNvPr id="3" name="Object 2">
                        <a:extLst>
                          <a:ext uri="{FF2B5EF4-FFF2-40B4-BE49-F238E27FC236}">
                            <a16:creationId xmlns:a16="http://schemas.microsoft.com/office/drawing/2014/main" id="{35EB410C-6975-4B17-A1DA-731704A2EB8F}"/>
                          </a:ext>
                        </a:extLst>
                      </p:cNvPr>
                      <p:cNvPicPr/>
                      <p:nvPr/>
                    </p:nvPicPr>
                    <p:blipFill>
                      <a:blip r:embed="rId4"/>
                      <a:stretch>
                        <a:fillRect/>
                      </a:stretch>
                    </p:blipFill>
                    <p:spPr>
                      <a:xfrm>
                        <a:off x="396252" y="3194029"/>
                        <a:ext cx="9391650" cy="585788"/>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D5F7088E-6FD7-4EFC-A11E-122C43B88B4C}"/>
              </a:ext>
            </a:extLst>
          </p:cNvPr>
          <p:cNvGraphicFramePr>
            <a:graphicFrameLocks noChangeAspect="1"/>
          </p:cNvGraphicFramePr>
          <p:nvPr>
            <p:extLst>
              <p:ext uri="{D42A27DB-BD31-4B8C-83A1-F6EECF244321}">
                <p14:modId xmlns:p14="http://schemas.microsoft.com/office/powerpoint/2010/main" val="3164106945"/>
              </p:ext>
            </p:extLst>
          </p:nvPr>
        </p:nvGraphicFramePr>
        <p:xfrm>
          <a:off x="396252" y="1604926"/>
          <a:ext cx="9269413" cy="927100"/>
        </p:xfrm>
        <a:graphic>
          <a:graphicData uri="http://schemas.openxmlformats.org/presentationml/2006/ole">
            <mc:AlternateContent xmlns:mc="http://schemas.openxmlformats.org/markup-compatibility/2006">
              <mc:Choice xmlns:v="urn:schemas-microsoft-com:vml" Requires="v">
                <p:oleObj name="Equation" r:id="rId5" imgW="7632360" imgH="761760" progId="Equation.DSMT4">
                  <p:embed/>
                </p:oleObj>
              </mc:Choice>
              <mc:Fallback>
                <p:oleObj name="Equation" r:id="rId5" imgW="7632360" imgH="761760" progId="Equation.DSMT4">
                  <p:embed/>
                  <p:pic>
                    <p:nvPicPr>
                      <p:cNvPr id="25" name="Object 24">
                        <a:extLst>
                          <a:ext uri="{FF2B5EF4-FFF2-40B4-BE49-F238E27FC236}">
                            <a16:creationId xmlns:a16="http://schemas.microsoft.com/office/drawing/2014/main" id="{760FDBCE-B46E-44F1-AB93-3FC9B2CCB496}"/>
                          </a:ext>
                        </a:extLst>
                      </p:cNvPr>
                      <p:cNvPicPr/>
                      <p:nvPr/>
                    </p:nvPicPr>
                    <p:blipFill>
                      <a:blip r:embed="rId6"/>
                      <a:stretch>
                        <a:fillRect/>
                      </a:stretch>
                    </p:blipFill>
                    <p:spPr>
                      <a:xfrm>
                        <a:off x="396252" y="1604926"/>
                        <a:ext cx="9269413" cy="927100"/>
                      </a:xfrm>
                      <a:prstGeom prst="rect">
                        <a:avLst/>
                      </a:prstGeom>
                    </p:spPr>
                  </p:pic>
                </p:oleObj>
              </mc:Fallback>
            </mc:AlternateContent>
          </a:graphicData>
        </a:graphic>
      </p:graphicFrame>
      <p:graphicFrame>
        <p:nvGraphicFramePr>
          <p:cNvPr id="33" name="Object 32">
            <a:extLst>
              <a:ext uri="{FF2B5EF4-FFF2-40B4-BE49-F238E27FC236}">
                <a16:creationId xmlns:a16="http://schemas.microsoft.com/office/drawing/2014/main" id="{ED11C1AD-D188-48DF-801A-494CF1F4CF52}"/>
              </a:ext>
            </a:extLst>
          </p:cNvPr>
          <p:cNvGraphicFramePr>
            <a:graphicFrameLocks noChangeAspect="1"/>
          </p:cNvGraphicFramePr>
          <p:nvPr>
            <p:extLst>
              <p:ext uri="{D42A27DB-BD31-4B8C-83A1-F6EECF244321}">
                <p14:modId xmlns:p14="http://schemas.microsoft.com/office/powerpoint/2010/main" val="125336651"/>
              </p:ext>
            </p:extLst>
          </p:nvPr>
        </p:nvGraphicFramePr>
        <p:xfrm>
          <a:off x="438686" y="4592637"/>
          <a:ext cx="8186738" cy="688975"/>
        </p:xfrm>
        <a:graphic>
          <a:graphicData uri="http://schemas.openxmlformats.org/presentationml/2006/ole">
            <mc:AlternateContent xmlns:mc="http://schemas.openxmlformats.org/markup-compatibility/2006">
              <mc:Choice xmlns:v="urn:schemas-microsoft-com:vml" Requires="v">
                <p:oleObj name="Equation" r:id="rId7" imgW="6362640" imgH="533160" progId="Equation.DSMT4">
                  <p:embed/>
                </p:oleObj>
              </mc:Choice>
              <mc:Fallback>
                <p:oleObj name="Equation" r:id="rId7" imgW="6362640" imgH="533160" progId="Equation.DSMT4">
                  <p:embed/>
                  <p:pic>
                    <p:nvPicPr>
                      <p:cNvPr id="32" name="Object 31">
                        <a:extLst>
                          <a:ext uri="{FF2B5EF4-FFF2-40B4-BE49-F238E27FC236}">
                            <a16:creationId xmlns:a16="http://schemas.microsoft.com/office/drawing/2014/main" id="{2B380010-3E60-4E74-9B9E-CBF6352ECF7B}"/>
                          </a:ext>
                        </a:extLst>
                      </p:cNvPr>
                      <p:cNvPicPr/>
                      <p:nvPr/>
                    </p:nvPicPr>
                    <p:blipFill>
                      <a:blip r:embed="rId8"/>
                      <a:stretch>
                        <a:fillRect/>
                      </a:stretch>
                    </p:blipFill>
                    <p:spPr>
                      <a:xfrm>
                        <a:off x="438686" y="4592637"/>
                        <a:ext cx="8186738" cy="688975"/>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67FF1BC6-69EF-4312-97ED-D7621153EC71}"/>
              </a:ext>
            </a:extLst>
          </p:cNvPr>
          <p:cNvSpPr/>
          <p:nvPr/>
        </p:nvSpPr>
        <p:spPr>
          <a:xfrm>
            <a:off x="340443" y="2726088"/>
            <a:ext cx="9035302" cy="307777"/>
          </a:xfrm>
          <a:prstGeom prst="rect">
            <a:avLst/>
          </a:prstGeom>
        </p:spPr>
        <p:txBody>
          <a:bodyPr wrap="square">
            <a:spAutoFit/>
          </a:bodyPr>
          <a:lstStyle/>
          <a:p>
            <a:r>
              <a:rPr lang="en-US" sz="1400" dirty="0"/>
              <a:t>Then if necessary, i.e., if </a:t>
            </a:r>
            <a:r>
              <a:rPr lang="en-US" sz="1400" dirty="0" err="1"/>
              <a:t>V</a:t>
            </a:r>
            <a:r>
              <a:rPr lang="en-US" sz="1400" baseline="-25000" dirty="0" err="1"/>
              <a:t>nm</a:t>
            </a:r>
            <a:r>
              <a:rPr lang="en-US" sz="1400" dirty="0"/>
              <a:t> is non-diagonal, we can put </a:t>
            </a:r>
            <a:r>
              <a:rPr lang="el-GR" sz="1400" dirty="0"/>
              <a:t>Ψ</a:t>
            </a:r>
            <a:r>
              <a:rPr lang="en-US" sz="1400" dirty="0"/>
              <a:t> in terms of the V + E</a:t>
            </a:r>
            <a:r>
              <a:rPr lang="en-US" sz="1400" baseline="-25000" dirty="0"/>
              <a:t>ꓕ</a:t>
            </a:r>
            <a:r>
              <a:rPr lang="en-US" sz="1400" dirty="0"/>
              <a:t> </a:t>
            </a:r>
            <a:r>
              <a:rPr lang="en-US" sz="1400" dirty="0" err="1"/>
              <a:t>eigenbasis</a:t>
            </a:r>
            <a:r>
              <a:rPr lang="en-US" sz="1400" dirty="0"/>
              <a:t> – good luck finding it.  </a:t>
            </a:r>
          </a:p>
        </p:txBody>
      </p:sp>
      <p:sp>
        <p:nvSpPr>
          <p:cNvPr id="6" name="Rectangle 5">
            <a:extLst>
              <a:ext uri="{FF2B5EF4-FFF2-40B4-BE49-F238E27FC236}">
                <a16:creationId xmlns:a16="http://schemas.microsoft.com/office/drawing/2014/main" id="{E2BE6EEC-9C11-4806-BC5F-ABCB1D51BFAC}"/>
              </a:ext>
            </a:extLst>
          </p:cNvPr>
          <p:cNvSpPr/>
          <p:nvPr/>
        </p:nvSpPr>
        <p:spPr>
          <a:xfrm>
            <a:off x="396252" y="3939982"/>
            <a:ext cx="8493223" cy="523220"/>
          </a:xfrm>
          <a:prstGeom prst="rect">
            <a:avLst/>
          </a:prstGeom>
        </p:spPr>
        <p:txBody>
          <a:bodyPr wrap="square">
            <a:spAutoFit/>
          </a:bodyPr>
          <a:lstStyle/>
          <a:p>
            <a:r>
              <a:rPr lang="el-GR" sz="1400" dirty="0">
                <a:latin typeface="Calibri" panose="020F0502020204030204" pitchFamily="34" charset="0"/>
                <a:cs typeface="Calibri" panose="020F0502020204030204" pitchFamily="34" charset="0"/>
              </a:rPr>
              <a:t>ψ</a:t>
            </a:r>
            <a:r>
              <a:rPr lang="en-US" sz="1400" dirty="0"/>
              <a:t> carries the longitudinal momentum, roughly k</a:t>
            </a:r>
            <a:r>
              <a:rPr lang="el-GR" sz="1400" baseline="-25000" dirty="0"/>
              <a:t>α</a:t>
            </a:r>
            <a:r>
              <a:rPr lang="en-US" sz="1400" baseline="30000" dirty="0"/>
              <a:t> </a:t>
            </a:r>
            <a:r>
              <a:rPr lang="en-US" sz="1400" dirty="0"/>
              <a:t>= √2m[E – V</a:t>
            </a:r>
            <a:r>
              <a:rPr lang="el-GR" sz="1400" baseline="-25000" dirty="0"/>
              <a:t>α</a:t>
            </a:r>
            <a:r>
              <a:rPr lang="en-US" sz="1400" dirty="0"/>
              <a:t>(z) - k</a:t>
            </a:r>
            <a:r>
              <a:rPr lang="en-US" sz="1400" baseline="-25000" dirty="0"/>
              <a:t>ꓕ</a:t>
            </a:r>
            <a:r>
              <a:rPr lang="en-US" sz="1400" baseline="30000" dirty="0"/>
              <a:t>2</a:t>
            </a:r>
            <a:r>
              <a:rPr lang="en-US" sz="1400" dirty="0"/>
              <a:t>/2m], which can be imaginary.   And so our solution would be:</a:t>
            </a:r>
          </a:p>
        </p:txBody>
      </p:sp>
    </p:spTree>
    <p:extLst>
      <p:ext uri="{BB962C8B-B14F-4D97-AF65-F5344CB8AC3E}">
        <p14:creationId xmlns:p14="http://schemas.microsoft.com/office/powerpoint/2010/main" val="6684561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81462" y="768307"/>
            <a:ext cx="9556427" cy="738664"/>
          </a:xfrm>
          <a:prstGeom prst="rect">
            <a:avLst/>
          </a:prstGeom>
          <a:noFill/>
        </p:spPr>
        <p:txBody>
          <a:bodyPr wrap="square" rtlCol="0">
            <a:spAutoFit/>
          </a:bodyPr>
          <a:lstStyle/>
          <a:p>
            <a:r>
              <a:rPr lang="en-US" sz="1400"/>
              <a:t>Let’s say we have some potential V(x,y,z) within region z</a:t>
            </a:r>
            <a:r>
              <a:rPr lang="en-US" sz="1400" baseline="-25000"/>
              <a:t>1</a:t>
            </a:r>
            <a:r>
              <a:rPr lang="en-US" sz="1400"/>
              <a:t>, z</a:t>
            </a:r>
            <a:r>
              <a:rPr lang="en-US" sz="1400" baseline="-25000"/>
              <a:t>2</a:t>
            </a:r>
            <a:r>
              <a:rPr lang="en-US" sz="1400"/>
              <a:t>.  Then our solution looks like this.  We’d presume the a</a:t>
            </a:r>
            <a:r>
              <a:rPr lang="en-US" sz="1400" baseline="-25000"/>
              <a:t>m</a:t>
            </a:r>
            <a:r>
              <a:rPr lang="en-US" sz="1400" baseline="30000"/>
              <a:t>+</a:t>
            </a:r>
            <a:r>
              <a:rPr lang="en-US" sz="1400"/>
              <a:t> all known for open channels (and must be 0 for closed ones).  Then we’d have to solve for all the other coefficients.  Imposing continuity, differentiability conditions at z</a:t>
            </a:r>
            <a:r>
              <a:rPr lang="en-US" sz="1400" baseline="-25000"/>
              <a:t>1,2</a:t>
            </a:r>
            <a:r>
              <a:rPr lang="en-US" sz="1400"/>
              <a:t> would suffice as it gives four sets of ∞ equations, matching four sets of ∞ unknowns.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9EDFF25D-4841-45B1-9183-2DF9593297E7}"/>
              </a:ext>
            </a:extLst>
          </p:cNvPr>
          <p:cNvGraphicFramePr>
            <a:graphicFrameLocks noChangeAspect="1"/>
          </p:cNvGraphicFramePr>
          <p:nvPr>
            <p:extLst>
              <p:ext uri="{D42A27DB-BD31-4B8C-83A1-F6EECF244321}">
                <p14:modId xmlns:p14="http://schemas.microsoft.com/office/powerpoint/2010/main" val="2304552059"/>
              </p:ext>
            </p:extLst>
          </p:nvPr>
        </p:nvGraphicFramePr>
        <p:xfrm>
          <a:off x="333962" y="1893887"/>
          <a:ext cx="5153025" cy="1535113"/>
        </p:xfrm>
        <a:graphic>
          <a:graphicData uri="http://schemas.openxmlformats.org/presentationml/2006/ole">
            <mc:AlternateContent xmlns:mc="http://schemas.openxmlformats.org/markup-compatibility/2006">
              <mc:Choice xmlns:v="urn:schemas-microsoft-com:vml" Requires="v">
                <p:oleObj name="Equation" r:id="rId3" imgW="4012920" imgH="1193760" progId="Equation.DSMT4">
                  <p:embed/>
                </p:oleObj>
              </mc:Choice>
              <mc:Fallback>
                <p:oleObj name="Equation" r:id="rId3" imgW="4012920" imgH="1193760" progId="Equation.DSMT4">
                  <p:embed/>
                  <p:pic>
                    <p:nvPicPr>
                      <p:cNvPr id="22" name="Object 21">
                        <a:extLst>
                          <a:ext uri="{FF2B5EF4-FFF2-40B4-BE49-F238E27FC236}">
                            <a16:creationId xmlns:a16="http://schemas.microsoft.com/office/drawing/2014/main" id="{9EDFF25D-4841-45B1-9183-2DF9593297E7}"/>
                          </a:ext>
                        </a:extLst>
                      </p:cNvPr>
                      <p:cNvPicPr/>
                      <p:nvPr/>
                    </p:nvPicPr>
                    <p:blipFill>
                      <a:blip r:embed="rId4"/>
                      <a:stretch>
                        <a:fillRect/>
                      </a:stretch>
                    </p:blipFill>
                    <p:spPr>
                      <a:xfrm>
                        <a:off x="333962" y="1893887"/>
                        <a:ext cx="5153025" cy="1535113"/>
                      </a:xfrm>
                      <a:prstGeom prst="rect">
                        <a:avLst/>
                      </a:prstGeom>
                    </p:spPr>
                  </p:pic>
                </p:oleObj>
              </mc:Fallback>
            </mc:AlternateContent>
          </a:graphicData>
        </a:graphic>
      </p:graphicFrame>
      <p:graphicFrame>
        <p:nvGraphicFramePr>
          <p:cNvPr id="36" name="Object 35">
            <a:extLst>
              <a:ext uri="{FF2B5EF4-FFF2-40B4-BE49-F238E27FC236}">
                <a16:creationId xmlns:a16="http://schemas.microsoft.com/office/drawing/2014/main" id="{4B53697B-46F1-453A-B48A-48ADE7D2D8F4}"/>
              </a:ext>
            </a:extLst>
          </p:cNvPr>
          <p:cNvGraphicFramePr>
            <a:graphicFrameLocks noChangeAspect="1"/>
          </p:cNvGraphicFramePr>
          <p:nvPr>
            <p:extLst>
              <p:ext uri="{D42A27DB-BD31-4B8C-83A1-F6EECF244321}">
                <p14:modId xmlns:p14="http://schemas.microsoft.com/office/powerpoint/2010/main" val="227418920"/>
              </p:ext>
            </p:extLst>
          </p:nvPr>
        </p:nvGraphicFramePr>
        <p:xfrm>
          <a:off x="9671946" y="84843"/>
          <a:ext cx="2422522" cy="1663699"/>
        </p:xfrm>
        <a:graphic>
          <a:graphicData uri="http://schemas.openxmlformats.org/presentationml/2006/ole">
            <mc:AlternateContent xmlns:mc="http://schemas.openxmlformats.org/markup-compatibility/2006">
              <mc:Choice xmlns:v="urn:schemas-microsoft-com:vml" Requires="v">
                <p:oleObj name="Bitmap Image" r:id="rId5" imgW="2796480" imgH="1920240" progId="Paint.Picture">
                  <p:embed/>
                </p:oleObj>
              </mc:Choice>
              <mc:Fallback>
                <p:oleObj name="Bitmap Image" r:id="rId5" imgW="2796480" imgH="1920240" progId="Paint.Picture">
                  <p:embed/>
                  <p:pic>
                    <p:nvPicPr>
                      <p:cNvPr id="36" name="Object 35">
                        <a:extLst>
                          <a:ext uri="{FF2B5EF4-FFF2-40B4-BE49-F238E27FC236}">
                            <a16:creationId xmlns:a16="http://schemas.microsoft.com/office/drawing/2014/main" id="{4B53697B-46F1-453A-B48A-48ADE7D2D8F4}"/>
                          </a:ext>
                        </a:extLst>
                      </p:cNvPr>
                      <p:cNvPicPr/>
                      <p:nvPr/>
                    </p:nvPicPr>
                    <p:blipFill>
                      <a:blip r:embed="rId6"/>
                      <a:stretch>
                        <a:fillRect/>
                      </a:stretch>
                    </p:blipFill>
                    <p:spPr>
                      <a:xfrm>
                        <a:off x="9671946" y="84843"/>
                        <a:ext cx="2422522" cy="1663699"/>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A3B7771E-7C94-434C-A088-A4881B2988DB}"/>
              </a:ext>
            </a:extLst>
          </p:cNvPr>
          <p:cNvSpPr txBox="1"/>
          <p:nvPr/>
        </p:nvSpPr>
        <p:spPr>
          <a:xfrm>
            <a:off x="181462" y="3687926"/>
            <a:ext cx="11630325" cy="738664"/>
          </a:xfrm>
          <a:prstGeom prst="rect">
            <a:avLst/>
          </a:prstGeom>
          <a:noFill/>
        </p:spPr>
        <p:txBody>
          <a:bodyPr wrap="square" rtlCol="0">
            <a:spAutoFit/>
          </a:bodyPr>
          <a:lstStyle/>
          <a:p>
            <a:r>
              <a:rPr lang="en-US" sz="1400"/>
              <a:t>Say V(x,y,z) = V(z) = piece-wise constant.  Then in each piece, we’ll just have U diagonal, and the </a:t>
            </a:r>
            <a:r>
              <a:rPr lang="el-GR" sz="1400"/>
              <a:t>φ</a:t>
            </a:r>
            <a:r>
              <a:rPr lang="en-US" sz="1400"/>
              <a:t>(z) will be the running waves, or decaying exponentials,  left/right.  Note the longitudinal k</a:t>
            </a:r>
            <a:r>
              <a:rPr lang="en-US" sz="1400" baseline="-25000"/>
              <a:t>n</a:t>
            </a:r>
            <a:r>
              <a:rPr lang="en-US" sz="1400"/>
              <a:t>, associated with a given k</a:t>
            </a:r>
            <a:r>
              <a:rPr lang="en-US" sz="1400" baseline="-25000"/>
              <a:t>ꓕn</a:t>
            </a:r>
            <a:r>
              <a:rPr lang="en-US" sz="1400"/>
              <a:t>, will be different from region to region, and if E &lt; V, they will even be all imaginary (closed).  Also observe that the # of open channels in a region will vary inversely to V, and can also be zero, if E &lt; V in that region.  </a:t>
            </a:r>
          </a:p>
        </p:txBody>
      </p:sp>
      <p:graphicFrame>
        <p:nvGraphicFramePr>
          <p:cNvPr id="12" name="Object 11">
            <a:extLst>
              <a:ext uri="{FF2B5EF4-FFF2-40B4-BE49-F238E27FC236}">
                <a16:creationId xmlns:a16="http://schemas.microsoft.com/office/drawing/2014/main" id="{96CDF2F7-9583-4A26-A250-F22A380968D7}"/>
              </a:ext>
            </a:extLst>
          </p:cNvPr>
          <p:cNvGraphicFramePr>
            <a:graphicFrameLocks noChangeAspect="1"/>
          </p:cNvGraphicFramePr>
          <p:nvPr>
            <p:extLst>
              <p:ext uri="{D42A27DB-BD31-4B8C-83A1-F6EECF244321}">
                <p14:modId xmlns:p14="http://schemas.microsoft.com/office/powerpoint/2010/main" val="3585852079"/>
              </p:ext>
            </p:extLst>
          </p:nvPr>
        </p:nvGraphicFramePr>
        <p:xfrm>
          <a:off x="429967" y="4858811"/>
          <a:ext cx="5153025" cy="1538288"/>
        </p:xfrm>
        <a:graphic>
          <a:graphicData uri="http://schemas.openxmlformats.org/presentationml/2006/ole">
            <mc:AlternateContent xmlns:mc="http://schemas.openxmlformats.org/markup-compatibility/2006">
              <mc:Choice xmlns:v="urn:schemas-microsoft-com:vml" Requires="v">
                <p:oleObj name="Equation" r:id="rId7" imgW="4012920" imgH="1193760" progId="Equation.DSMT4">
                  <p:embed/>
                </p:oleObj>
              </mc:Choice>
              <mc:Fallback>
                <p:oleObj name="Equation" r:id="rId7" imgW="4012920" imgH="1193760" progId="Equation.DSMT4">
                  <p:embed/>
                  <p:pic>
                    <p:nvPicPr>
                      <p:cNvPr id="22" name="Object 21">
                        <a:extLst>
                          <a:ext uri="{FF2B5EF4-FFF2-40B4-BE49-F238E27FC236}">
                            <a16:creationId xmlns:a16="http://schemas.microsoft.com/office/drawing/2014/main" id="{9EDFF25D-4841-45B1-9183-2DF9593297E7}"/>
                          </a:ext>
                        </a:extLst>
                      </p:cNvPr>
                      <p:cNvPicPr/>
                      <p:nvPr/>
                    </p:nvPicPr>
                    <p:blipFill>
                      <a:blip r:embed="rId8"/>
                      <a:stretch>
                        <a:fillRect/>
                      </a:stretch>
                    </p:blipFill>
                    <p:spPr>
                      <a:xfrm>
                        <a:off x="429967" y="4858811"/>
                        <a:ext cx="5153025" cy="1538288"/>
                      </a:xfrm>
                      <a:prstGeom prst="rect">
                        <a:avLst/>
                      </a:prstGeom>
                    </p:spPr>
                  </p:pic>
                </p:oleObj>
              </mc:Fallback>
            </mc:AlternateContent>
          </a:graphicData>
        </a:graphic>
      </p:graphicFrame>
      <p:graphicFrame>
        <p:nvGraphicFramePr>
          <p:cNvPr id="13" name="Object 12">
            <a:extLst>
              <a:ext uri="{FF2B5EF4-FFF2-40B4-BE49-F238E27FC236}">
                <a16:creationId xmlns:a16="http://schemas.microsoft.com/office/drawing/2014/main" id="{A496A7E7-405B-4019-A6D0-ED2C09EEB2F4}"/>
              </a:ext>
            </a:extLst>
          </p:cNvPr>
          <p:cNvGraphicFramePr>
            <a:graphicFrameLocks noChangeAspect="1"/>
          </p:cNvGraphicFramePr>
          <p:nvPr>
            <p:extLst>
              <p:ext uri="{D42A27DB-BD31-4B8C-83A1-F6EECF244321}">
                <p14:modId xmlns:p14="http://schemas.microsoft.com/office/powerpoint/2010/main" val="190639576"/>
              </p:ext>
            </p:extLst>
          </p:nvPr>
        </p:nvGraphicFramePr>
        <p:xfrm>
          <a:off x="7151643" y="5368399"/>
          <a:ext cx="4211638" cy="519113"/>
        </p:xfrm>
        <a:graphic>
          <a:graphicData uri="http://schemas.openxmlformats.org/presentationml/2006/ole">
            <mc:AlternateContent xmlns:mc="http://schemas.openxmlformats.org/markup-compatibility/2006">
              <mc:Choice xmlns:v="urn:schemas-microsoft-com:vml" Requires="v">
                <p:oleObj name="Equation" r:id="rId9" imgW="3416040" imgH="419040" progId="Equation.DSMT4">
                  <p:embed/>
                </p:oleObj>
              </mc:Choice>
              <mc:Fallback>
                <p:oleObj name="Equation" r:id="rId9" imgW="3416040" imgH="419040" progId="Equation.DSMT4">
                  <p:embed/>
                  <p:pic>
                    <p:nvPicPr>
                      <p:cNvPr id="33" name="Object 32">
                        <a:extLst>
                          <a:ext uri="{FF2B5EF4-FFF2-40B4-BE49-F238E27FC236}">
                            <a16:creationId xmlns:a16="http://schemas.microsoft.com/office/drawing/2014/main" id="{58E37AA4-6FBC-417D-A47D-9E2F6D3EEA8F}"/>
                          </a:ext>
                        </a:extLst>
                      </p:cNvPr>
                      <p:cNvPicPr>
                        <a:picLocks noChangeAspect="1" noChangeArrowheads="1"/>
                      </p:cNvPicPr>
                      <p:nvPr/>
                    </p:nvPicPr>
                    <p:blipFill>
                      <a:blip r:embed="rId10"/>
                      <a:srcRect/>
                      <a:stretch>
                        <a:fillRect/>
                      </a:stretch>
                    </p:blipFill>
                    <p:spPr bwMode="auto">
                      <a:xfrm>
                        <a:off x="7151643" y="5368399"/>
                        <a:ext cx="4211638" cy="519113"/>
                      </a:xfrm>
                      <a:prstGeom prst="rect">
                        <a:avLst/>
                      </a:prstGeom>
                      <a:noFill/>
                    </p:spPr>
                  </p:pic>
                </p:oleObj>
              </mc:Fallback>
            </mc:AlternateContent>
          </a:graphicData>
        </a:graphic>
      </p:graphicFrame>
    </p:spTree>
    <p:extLst>
      <p:ext uri="{BB962C8B-B14F-4D97-AF65-F5344CB8AC3E}">
        <p14:creationId xmlns:p14="http://schemas.microsoft.com/office/powerpoint/2010/main" val="1275368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4532055" y="123778"/>
            <a:ext cx="2570732" cy="523220"/>
          </a:xfrm>
          <a:prstGeom prst="rect">
            <a:avLst/>
          </a:prstGeom>
          <a:noFill/>
        </p:spPr>
        <p:txBody>
          <a:bodyPr wrap="square" rtlCol="0">
            <a:spAutoFit/>
          </a:bodyPr>
          <a:lstStyle/>
          <a:p>
            <a:r>
              <a:rPr lang="en-US" sz="2800" b="1" u="sng"/>
              <a:t>Q1D Scattering</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9AE891F8-BE87-4563-B606-58D194F40B10}"/>
              </a:ext>
            </a:extLst>
          </p:cNvPr>
          <p:cNvGraphicFramePr>
            <a:graphicFrameLocks noChangeAspect="1"/>
          </p:cNvGraphicFramePr>
          <p:nvPr>
            <p:extLst>
              <p:ext uri="{D42A27DB-BD31-4B8C-83A1-F6EECF244321}">
                <p14:modId xmlns:p14="http://schemas.microsoft.com/office/powerpoint/2010/main" val="474519749"/>
              </p:ext>
            </p:extLst>
          </p:nvPr>
        </p:nvGraphicFramePr>
        <p:xfrm>
          <a:off x="322867" y="2038032"/>
          <a:ext cx="2790825" cy="1597025"/>
        </p:xfrm>
        <a:graphic>
          <a:graphicData uri="http://schemas.openxmlformats.org/presentationml/2006/ole">
            <mc:AlternateContent xmlns:mc="http://schemas.openxmlformats.org/markup-compatibility/2006">
              <mc:Choice xmlns:v="urn:schemas-microsoft-com:vml" Requires="v">
                <p:oleObj name="Equation" r:id="rId2" imgW="2336760" imgH="1320480" progId="Equation.DSMT4">
                  <p:embed/>
                </p:oleObj>
              </mc:Choice>
              <mc:Fallback>
                <p:oleObj name="Equation" r:id="rId2" imgW="2336760" imgH="1320480" progId="Equation.DSMT4">
                  <p:embed/>
                  <p:pic>
                    <p:nvPicPr>
                      <p:cNvPr id="0" name="Object 35"/>
                      <p:cNvPicPr>
                        <a:picLocks noChangeAspect="1" noChangeArrowheads="1"/>
                      </p:cNvPicPr>
                      <p:nvPr/>
                    </p:nvPicPr>
                    <p:blipFill>
                      <a:blip r:embed="rId3"/>
                      <a:srcRect/>
                      <a:stretch>
                        <a:fillRect/>
                      </a:stretch>
                    </p:blipFill>
                    <p:spPr bwMode="auto">
                      <a:xfrm>
                        <a:off x="322867" y="2038032"/>
                        <a:ext cx="2790825" cy="15970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7BBEB07-E9A3-404A-81F3-84DF60370851}"/>
              </a:ext>
            </a:extLst>
          </p:cNvPr>
          <p:cNvGraphicFramePr>
            <a:graphicFrameLocks noChangeAspect="1"/>
          </p:cNvGraphicFramePr>
          <p:nvPr>
            <p:extLst>
              <p:ext uri="{D42A27DB-BD31-4B8C-83A1-F6EECF244321}">
                <p14:modId xmlns:p14="http://schemas.microsoft.com/office/powerpoint/2010/main" val="43036488"/>
              </p:ext>
            </p:extLst>
          </p:nvPr>
        </p:nvGraphicFramePr>
        <p:xfrm>
          <a:off x="443551" y="4530512"/>
          <a:ext cx="2300288" cy="539750"/>
        </p:xfrm>
        <a:graphic>
          <a:graphicData uri="http://schemas.openxmlformats.org/presentationml/2006/ole">
            <mc:AlternateContent xmlns:mc="http://schemas.openxmlformats.org/markup-compatibility/2006">
              <mc:Choice xmlns:v="urn:schemas-microsoft-com:vml" Requires="v">
                <p:oleObj name="Equation" r:id="rId4" imgW="1841400" imgH="431640" progId="Equation.DSMT4">
                  <p:embed/>
                </p:oleObj>
              </mc:Choice>
              <mc:Fallback>
                <p:oleObj name="Equation" r:id="rId4" imgW="1841400" imgH="431640" progId="Equation.DSMT4">
                  <p:embed/>
                  <p:pic>
                    <p:nvPicPr>
                      <p:cNvPr id="0" name=""/>
                      <p:cNvPicPr/>
                      <p:nvPr/>
                    </p:nvPicPr>
                    <p:blipFill>
                      <a:blip r:embed="rId5"/>
                      <a:stretch>
                        <a:fillRect/>
                      </a:stretch>
                    </p:blipFill>
                    <p:spPr>
                      <a:xfrm>
                        <a:off x="443551" y="4530512"/>
                        <a:ext cx="2300288" cy="539750"/>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7E758F08-E0D7-41D0-B94C-140205B58C49}"/>
              </a:ext>
            </a:extLst>
          </p:cNvPr>
          <p:cNvSpPr txBox="1"/>
          <p:nvPr/>
        </p:nvSpPr>
        <p:spPr>
          <a:xfrm>
            <a:off x="182279" y="1186308"/>
            <a:ext cx="11270283" cy="738664"/>
          </a:xfrm>
          <a:prstGeom prst="rect">
            <a:avLst/>
          </a:prstGeom>
          <a:noFill/>
        </p:spPr>
        <p:txBody>
          <a:bodyPr wrap="square" rtlCol="0">
            <a:spAutoFit/>
          </a:bodyPr>
          <a:lstStyle/>
          <a:p>
            <a:r>
              <a:rPr lang="en-US" sz="1400"/>
              <a:t>Now let’s consider the current.  In each lead, it would be as follows.  Closed channels do not contribute any current in the asymptotic regions, but they may in the interstitials, and in fact must, for current conservation.   Basically if the we have both +kx, and –kx components in the interstitial, then the evanescent mode will carry current. </a:t>
            </a:r>
          </a:p>
        </p:txBody>
      </p:sp>
      <p:sp>
        <p:nvSpPr>
          <p:cNvPr id="25" name="TextBox 24">
            <a:extLst>
              <a:ext uri="{FF2B5EF4-FFF2-40B4-BE49-F238E27FC236}">
                <a16:creationId xmlns:a16="http://schemas.microsoft.com/office/drawing/2014/main" id="{B7EE0E87-DBB7-4F49-B3F2-6B6C279C00C8}"/>
              </a:ext>
            </a:extLst>
          </p:cNvPr>
          <p:cNvSpPr txBox="1"/>
          <p:nvPr/>
        </p:nvSpPr>
        <p:spPr>
          <a:xfrm>
            <a:off x="202136" y="3969170"/>
            <a:ext cx="5893864" cy="307777"/>
          </a:xfrm>
          <a:prstGeom prst="rect">
            <a:avLst/>
          </a:prstGeom>
          <a:noFill/>
        </p:spPr>
        <p:txBody>
          <a:bodyPr wrap="square" rtlCol="0">
            <a:spAutoFit/>
          </a:bodyPr>
          <a:lstStyle/>
          <a:p>
            <a:r>
              <a:rPr lang="en-US" sz="1400"/>
              <a:t>And then we can define transmission/reflection coefficients in terms of these:</a:t>
            </a:r>
          </a:p>
        </p:txBody>
      </p:sp>
    </p:spTree>
    <p:extLst>
      <p:ext uri="{BB962C8B-B14F-4D97-AF65-F5344CB8AC3E}">
        <p14:creationId xmlns:p14="http://schemas.microsoft.com/office/powerpoint/2010/main" val="38608835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6" y="770415"/>
            <a:ext cx="11121274" cy="307777"/>
          </a:xfrm>
          <a:prstGeom prst="rect">
            <a:avLst/>
          </a:prstGeom>
          <a:noFill/>
        </p:spPr>
        <p:txBody>
          <a:bodyPr wrap="square" rtlCol="0">
            <a:spAutoFit/>
          </a:bodyPr>
          <a:lstStyle/>
          <a:p>
            <a:r>
              <a:rPr lang="en-US" sz="1400"/>
              <a:t>Like in the 1D case, we can send in beams from either direction, and see what we get out.  And so this would involve a generalization of the S-matrix.</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70809" y="138755"/>
            <a:ext cx="2551522"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extLst>
              <p:ext uri="{D42A27DB-BD31-4B8C-83A1-F6EECF244321}">
                <p14:modId xmlns:p14="http://schemas.microsoft.com/office/powerpoint/2010/main" val="2671840527"/>
              </p:ext>
            </p:extLst>
          </p:nvPr>
        </p:nvGraphicFramePr>
        <p:xfrm>
          <a:off x="387583" y="1581488"/>
          <a:ext cx="3395279" cy="1359674"/>
        </p:xfrm>
        <a:graphic>
          <a:graphicData uri="http://schemas.openxmlformats.org/presentationml/2006/ole">
            <mc:AlternateContent xmlns:mc="http://schemas.openxmlformats.org/markup-compatibility/2006">
              <mc:Choice xmlns:v="urn:schemas-microsoft-com:vml" Requires="v">
                <p:oleObj name="Bitmap Image" r:id="rId2" imgW="2771429" imgH="1523810" progId="Paint.Picture">
                  <p:embed/>
                </p:oleObj>
              </mc:Choice>
              <mc:Fallback>
                <p:oleObj name="Bitmap Image" r:id="rId2" imgW="2771429" imgH="152381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7667" r="549"/>
                      <a:stretch>
                        <a:fillRect/>
                      </a:stretch>
                    </p:blipFill>
                    <p:spPr bwMode="auto">
                      <a:xfrm>
                        <a:off x="387583" y="1581488"/>
                        <a:ext cx="3395279" cy="1359674"/>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F4217EC0-2071-44C0-8233-8D9BF6E57EA3}"/>
              </a:ext>
            </a:extLst>
          </p:cNvPr>
          <p:cNvGraphicFramePr>
            <a:graphicFrameLocks noChangeAspect="1"/>
          </p:cNvGraphicFramePr>
          <p:nvPr>
            <p:extLst>
              <p:ext uri="{D42A27DB-BD31-4B8C-83A1-F6EECF244321}">
                <p14:modId xmlns:p14="http://schemas.microsoft.com/office/powerpoint/2010/main" val="2243683172"/>
              </p:ext>
            </p:extLst>
          </p:nvPr>
        </p:nvGraphicFramePr>
        <p:xfrm>
          <a:off x="340447" y="3848425"/>
          <a:ext cx="4073354" cy="571013"/>
        </p:xfrm>
        <a:graphic>
          <a:graphicData uri="http://schemas.openxmlformats.org/presentationml/2006/ole">
            <mc:AlternateContent xmlns:mc="http://schemas.openxmlformats.org/markup-compatibility/2006">
              <mc:Choice xmlns:v="urn:schemas-microsoft-com:vml" Requires="v">
                <p:oleObj name="Equation" r:id="rId4" imgW="3479760" imgH="482400" progId="Equation.DSMT4">
                  <p:embed/>
                </p:oleObj>
              </mc:Choice>
              <mc:Fallback>
                <p:oleObj name="Equation" r:id="rId4" imgW="3479760" imgH="482400" progId="Equation.DSMT4">
                  <p:embed/>
                  <p:pic>
                    <p:nvPicPr>
                      <p:cNvPr id="0" name="Object 1"/>
                      <p:cNvPicPr>
                        <a:picLocks noChangeAspect="1" noChangeArrowheads="1"/>
                      </p:cNvPicPr>
                      <p:nvPr/>
                    </p:nvPicPr>
                    <p:blipFill>
                      <a:blip r:embed="rId5"/>
                      <a:srcRect/>
                      <a:stretch>
                        <a:fillRect/>
                      </a:stretch>
                    </p:blipFill>
                    <p:spPr bwMode="auto">
                      <a:xfrm>
                        <a:off x="340447" y="3848425"/>
                        <a:ext cx="4073354" cy="571013"/>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extLst>
              <p:ext uri="{D42A27DB-BD31-4B8C-83A1-F6EECF244321}">
                <p14:modId xmlns:p14="http://schemas.microsoft.com/office/powerpoint/2010/main" val="4003576801"/>
              </p:ext>
            </p:extLst>
          </p:nvPr>
        </p:nvGraphicFramePr>
        <p:xfrm>
          <a:off x="4248150" y="1389063"/>
          <a:ext cx="5948363" cy="1752600"/>
        </p:xfrm>
        <a:graphic>
          <a:graphicData uri="http://schemas.openxmlformats.org/presentationml/2006/ole">
            <mc:AlternateContent xmlns:mc="http://schemas.openxmlformats.org/markup-compatibility/2006">
              <mc:Choice xmlns:v="urn:schemas-microsoft-com:vml" Requires="v">
                <p:oleObj name="Equation" r:id="rId6" imgW="4927320" imgH="1447560" progId="Equation.DSMT4">
                  <p:embed/>
                </p:oleObj>
              </mc:Choice>
              <mc:Fallback>
                <p:oleObj name="Equation" r:id="rId6" imgW="4927320" imgH="1447560" progId="Equation.DSMT4">
                  <p:embed/>
                  <p:pic>
                    <p:nvPicPr>
                      <p:cNvPr id="0" name="Object 5"/>
                      <p:cNvPicPr>
                        <a:picLocks noChangeAspect="1" noChangeArrowheads="1"/>
                      </p:cNvPicPr>
                      <p:nvPr/>
                    </p:nvPicPr>
                    <p:blipFill>
                      <a:blip r:embed="rId7"/>
                      <a:srcRect/>
                      <a:stretch>
                        <a:fillRect/>
                      </a:stretch>
                    </p:blipFill>
                    <p:spPr bwMode="auto">
                      <a:xfrm>
                        <a:off x="4248150" y="1389063"/>
                        <a:ext cx="5948363" cy="17526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5" y="3216765"/>
            <a:ext cx="11272104" cy="523220"/>
          </a:xfrm>
          <a:prstGeom prst="rect">
            <a:avLst/>
          </a:prstGeom>
          <a:noFill/>
        </p:spPr>
        <p:txBody>
          <a:bodyPr wrap="square" rtlCol="0">
            <a:spAutoFit/>
          </a:bodyPr>
          <a:lstStyle/>
          <a:p>
            <a:r>
              <a:rPr lang="en-US" sz="1400"/>
              <a:t>To formally solve for the outgoing currents, we’d have to include the closed channels too.  But the scattering matrix will only relate the open channel parts of the wavefunction, i.e., the asymptotic wavefunction.  Then the scattering matrix are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extLst>
              <p:ext uri="{D42A27DB-BD31-4B8C-83A1-F6EECF244321}">
                <p14:modId xmlns:p14="http://schemas.microsoft.com/office/powerpoint/2010/main" val="3801547969"/>
              </p:ext>
            </p:extLst>
          </p:nvPr>
        </p:nvGraphicFramePr>
        <p:xfrm>
          <a:off x="359302" y="487400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87400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66304" y="4534962"/>
            <a:ext cx="2769127" cy="307777"/>
          </a:xfrm>
          <a:prstGeom prst="rect">
            <a:avLst/>
          </a:prstGeom>
          <a:noFill/>
        </p:spPr>
        <p:txBody>
          <a:bodyPr wrap="square" rtlCol="0">
            <a:spAutoFit/>
          </a:bodyPr>
          <a:lstStyle/>
          <a:p>
            <a:r>
              <a:rPr lang="en-US" sz="1400"/>
              <a:t>The vector coefficients are follows.  </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563542"/>
            <a:ext cx="4541364" cy="307777"/>
          </a:xfrm>
          <a:prstGeom prst="rect">
            <a:avLst/>
          </a:prstGeom>
          <a:noFill/>
        </p:spPr>
        <p:txBody>
          <a:bodyPr wrap="square" rtlCol="0">
            <a:spAutoFit/>
          </a:bodyPr>
          <a:lstStyle/>
          <a:p>
            <a:r>
              <a:rPr lang="en-US" sz="1400"/>
              <a:t>which, after a little algebra, allows us to write S as:</a:t>
            </a:r>
          </a:p>
        </p:txBody>
      </p:sp>
      <p:graphicFrame>
        <p:nvGraphicFramePr>
          <p:cNvPr id="17" name="Object 16">
            <a:extLst>
              <a:ext uri="{FF2B5EF4-FFF2-40B4-BE49-F238E27FC236}">
                <a16:creationId xmlns:a16="http://schemas.microsoft.com/office/drawing/2014/main" id="{DDD01BAF-FE64-4152-835B-C37B13347F7A}"/>
              </a:ext>
            </a:extLst>
          </p:cNvPr>
          <p:cNvGraphicFramePr>
            <a:graphicFrameLocks noChangeAspect="1"/>
          </p:cNvGraphicFramePr>
          <p:nvPr>
            <p:extLst>
              <p:ext uri="{D42A27DB-BD31-4B8C-83A1-F6EECF244321}">
                <p14:modId xmlns:p14="http://schemas.microsoft.com/office/powerpoint/2010/main" val="2789570923"/>
              </p:ext>
            </p:extLst>
          </p:nvPr>
        </p:nvGraphicFramePr>
        <p:xfrm>
          <a:off x="387582" y="5964289"/>
          <a:ext cx="1035489" cy="627833"/>
        </p:xfrm>
        <a:graphic>
          <a:graphicData uri="http://schemas.openxmlformats.org/presentationml/2006/ole">
            <mc:AlternateContent xmlns:mc="http://schemas.openxmlformats.org/markup-compatibility/2006">
              <mc:Choice xmlns:v="urn:schemas-microsoft-com:vml" Requires="v">
                <p:oleObj name="Equation" r:id="rId10" imgW="749300" imgH="457200" progId="Equation.DSMT4">
                  <p:embed/>
                </p:oleObj>
              </mc:Choice>
              <mc:Fallback>
                <p:oleObj name="Equation" r:id="rId10" imgW="749300" imgH="457200" progId="Equation.DSMT4">
                  <p:embed/>
                  <p:pic>
                    <p:nvPicPr>
                      <p:cNvPr id="0" name="Object 1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7582" y="5964289"/>
                        <a:ext cx="1035489" cy="62783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2E4579C8-0B77-4E96-A043-1BC6815F5CB2}"/>
              </a:ext>
            </a:extLst>
          </p:cNvPr>
          <p:cNvSpPr txBox="1"/>
          <p:nvPr/>
        </p:nvSpPr>
        <p:spPr>
          <a:xfrm>
            <a:off x="2156501" y="6157926"/>
            <a:ext cx="6059082" cy="307777"/>
          </a:xfrm>
          <a:prstGeom prst="rect">
            <a:avLst/>
          </a:prstGeom>
          <a:noFill/>
        </p:spPr>
        <p:txBody>
          <a:bodyPr wrap="square" rtlCol="0">
            <a:spAutoFit/>
          </a:bodyPr>
          <a:lstStyle/>
          <a:p>
            <a:r>
              <a:rPr lang="en-US" sz="1400"/>
              <a:t>Might add that r, t, etc., are in principle 2N×2N matrices, if we include spin.  </a:t>
            </a:r>
          </a:p>
        </p:txBody>
      </p:sp>
    </p:spTree>
    <p:extLst>
      <p:ext uri="{BB962C8B-B14F-4D97-AF65-F5344CB8AC3E}">
        <p14:creationId xmlns:p14="http://schemas.microsoft.com/office/powerpoint/2010/main" val="3161709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9" y="738794"/>
            <a:ext cx="4503658" cy="307777"/>
          </a:xfrm>
          <a:prstGeom prst="rect">
            <a:avLst/>
          </a:prstGeom>
          <a:noFill/>
        </p:spPr>
        <p:txBody>
          <a:bodyPr wrap="square" rtlCol="0">
            <a:spAutoFit/>
          </a:bodyPr>
          <a:lstStyle/>
          <a:p>
            <a:r>
              <a:rPr lang="en-US" sz="1400"/>
              <a:t>Symmetries impose various requirements on the matrices.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83548" y="129196"/>
            <a:ext cx="2377129"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extLst>
              <p:ext uri="{D42A27DB-BD31-4B8C-83A1-F6EECF244321}">
                <p14:modId xmlns:p14="http://schemas.microsoft.com/office/powerpoint/2010/main" val="3132093025"/>
              </p:ext>
            </p:extLst>
          </p:nvPr>
        </p:nvGraphicFramePr>
        <p:xfrm>
          <a:off x="385255" y="1675403"/>
          <a:ext cx="2053958" cy="341606"/>
        </p:xfrm>
        <a:graphic>
          <a:graphicData uri="http://schemas.openxmlformats.org/presentationml/2006/ole">
            <mc:AlternateContent xmlns:mc="http://schemas.openxmlformats.org/markup-compatibility/2006">
              <mc:Choice xmlns:v="urn:schemas-microsoft-com:vml" Requires="v">
                <p:oleObj name="Equation" r:id="rId3" imgW="1511300" imgH="254000" progId="Equation.DSMT4">
                  <p:embed/>
                </p:oleObj>
              </mc:Choice>
              <mc:Fallback>
                <p:oleObj name="Equation" r:id="rId3"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55" y="1675403"/>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40" y="2122893"/>
            <a:ext cx="2053958" cy="307777"/>
          </a:xfrm>
          <a:prstGeom prst="rect">
            <a:avLst/>
          </a:prstGeom>
          <a:noFill/>
        </p:spPr>
        <p:txBody>
          <a:bodyPr wrap="square" rtlCol="0">
            <a:spAutoFit/>
          </a:bodyPr>
          <a:lstStyle/>
          <a:p>
            <a:r>
              <a:rPr lang="en-US" sz="1400"/>
              <a:t>which makes S unitary.</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1551418011"/>
              </p:ext>
            </p:extLst>
          </p:nvPr>
        </p:nvGraphicFramePr>
        <p:xfrm>
          <a:off x="431600" y="2578100"/>
          <a:ext cx="719138" cy="285750"/>
        </p:xfrm>
        <a:graphic>
          <a:graphicData uri="http://schemas.openxmlformats.org/presentationml/2006/ole">
            <mc:AlternateContent xmlns:mc="http://schemas.openxmlformats.org/markup-compatibility/2006">
              <mc:Choice xmlns:v="urn:schemas-microsoft-com:vml" Requires="v">
                <p:oleObj name="Equation" r:id="rId5" imgW="520560" imgH="203040" progId="Equation.DSMT4">
                  <p:embed/>
                </p:oleObj>
              </mc:Choice>
              <mc:Fallback>
                <p:oleObj name="Equation" r:id="rId5" imgW="520560" imgH="20304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6"/>
                      <a:srcRect/>
                      <a:stretch>
                        <a:fillRect/>
                      </a:stretch>
                    </p:blipFill>
                    <p:spPr bwMode="auto">
                      <a:xfrm>
                        <a:off x="431600" y="2578100"/>
                        <a:ext cx="719138" cy="28575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38FDBA84-AFF1-40D4-AD97-6EFF0BE8C54E}"/>
              </a:ext>
            </a:extLst>
          </p:cNvPr>
          <p:cNvSpPr txBox="1"/>
          <p:nvPr/>
        </p:nvSpPr>
        <p:spPr>
          <a:xfrm>
            <a:off x="341720" y="4407183"/>
            <a:ext cx="11366371" cy="523220"/>
          </a:xfrm>
          <a:prstGeom prst="rect">
            <a:avLst/>
          </a:prstGeom>
          <a:noFill/>
        </p:spPr>
        <p:txBody>
          <a:bodyPr wrap="square" rtlCol="0">
            <a:spAutoFit/>
          </a:bodyPr>
          <a:lstStyle/>
          <a:p>
            <a:r>
              <a:rPr lang="en-US" sz="1400"/>
              <a:t>This current conservation requirement establishes the following form on S – that it can be written in ‘polar form’. U and V are unitary matrices, while T is a diagonal matrix. </a:t>
            </a:r>
          </a:p>
        </p:txBody>
      </p:sp>
      <p:sp>
        <p:nvSpPr>
          <p:cNvPr id="16" name="TextBox 15">
            <a:extLst>
              <a:ext uri="{FF2B5EF4-FFF2-40B4-BE49-F238E27FC236}">
                <a16:creationId xmlns:a16="http://schemas.microsoft.com/office/drawing/2014/main" id="{3BB43BE1-09D9-4AD5-A921-5FAC891C2DCE}"/>
              </a:ext>
            </a:extLst>
          </p:cNvPr>
          <p:cNvSpPr txBox="1"/>
          <p:nvPr/>
        </p:nvSpPr>
        <p:spPr>
          <a:xfrm>
            <a:off x="313439" y="1042677"/>
            <a:ext cx="4503658" cy="553998"/>
          </a:xfrm>
          <a:prstGeom prst="rect">
            <a:avLst/>
          </a:prstGeom>
          <a:noFill/>
        </p:spPr>
        <p:txBody>
          <a:bodyPr wrap="square" rtlCol="0">
            <a:spAutoFit/>
          </a:bodyPr>
          <a:lstStyle/>
          <a:p>
            <a:r>
              <a:rPr lang="en-US" sz="1600" b="1"/>
              <a:t>Current conservation</a:t>
            </a:r>
          </a:p>
          <a:p>
            <a:r>
              <a:rPr lang="en-US" sz="1400"/>
              <a:t>This requires…</a:t>
            </a:r>
          </a:p>
        </p:txBody>
      </p:sp>
      <p:graphicFrame>
        <p:nvGraphicFramePr>
          <p:cNvPr id="4" name="Object 3">
            <a:extLst>
              <a:ext uri="{FF2B5EF4-FFF2-40B4-BE49-F238E27FC236}">
                <a16:creationId xmlns:a16="http://schemas.microsoft.com/office/drawing/2014/main" id="{1AF065ED-B39E-458B-B7CA-E19B62313DB6}"/>
              </a:ext>
            </a:extLst>
          </p:cNvPr>
          <p:cNvGraphicFramePr>
            <a:graphicFrameLocks noChangeAspect="1"/>
          </p:cNvGraphicFramePr>
          <p:nvPr>
            <p:extLst>
              <p:ext uri="{D42A27DB-BD31-4B8C-83A1-F6EECF244321}">
                <p14:modId xmlns:p14="http://schemas.microsoft.com/office/powerpoint/2010/main" val="4052723986"/>
              </p:ext>
            </p:extLst>
          </p:nvPr>
        </p:nvGraphicFramePr>
        <p:xfrm>
          <a:off x="459662" y="5050991"/>
          <a:ext cx="3424500" cy="679240"/>
        </p:xfrm>
        <a:graphic>
          <a:graphicData uri="http://schemas.openxmlformats.org/presentationml/2006/ole">
            <mc:AlternateContent xmlns:mc="http://schemas.openxmlformats.org/markup-compatibility/2006">
              <mc:Choice xmlns:v="urn:schemas-microsoft-com:vml" Requires="v">
                <p:oleObj name="Equation" r:id="rId7" imgW="2692400" imgH="533400" progId="Equation.DSMT4">
                  <p:embed/>
                </p:oleObj>
              </mc:Choice>
              <mc:Fallback>
                <p:oleObj name="Equation" r:id="rId7" imgW="2692400" imgH="533400" progId="Equation.DSMT4">
                  <p:embed/>
                  <p:pic>
                    <p:nvPicPr>
                      <p:cNvPr id="0" name="Object 49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9662" y="5050991"/>
                        <a:ext cx="3424500" cy="679240"/>
                      </a:xfrm>
                      <a:prstGeom prst="rect">
                        <a:avLst/>
                      </a:prstGeom>
                      <a:solidFill>
                        <a:srgbClr val="CCFFCC"/>
                      </a:solidFill>
                    </p:spPr>
                  </p:pic>
                </p:oleObj>
              </mc:Fallback>
            </mc:AlternateContent>
          </a:graphicData>
        </a:graphic>
      </p:graphicFrame>
      <p:sp>
        <p:nvSpPr>
          <p:cNvPr id="8" name="Rectangle 7">
            <a:extLst>
              <a:ext uri="{FF2B5EF4-FFF2-40B4-BE49-F238E27FC236}">
                <a16:creationId xmlns:a16="http://schemas.microsoft.com/office/drawing/2014/main" id="{3286514C-FDBF-4018-9694-A26BF9264DD2}"/>
              </a:ext>
            </a:extLst>
          </p:cNvPr>
          <p:cNvSpPr/>
          <p:nvPr/>
        </p:nvSpPr>
        <p:spPr>
          <a:xfrm>
            <a:off x="341720" y="3009512"/>
            <a:ext cx="3304879" cy="307777"/>
          </a:xfrm>
          <a:prstGeom prst="rect">
            <a:avLst/>
          </a:prstGeom>
        </p:spPr>
        <p:txBody>
          <a:bodyPr wrap="none">
            <a:spAutoFit/>
          </a:bodyPr>
          <a:lstStyle/>
          <a:p>
            <a:r>
              <a:rPr lang="en-US" sz="1400"/>
              <a:t>This puts restrictions on t, r, t’, r’, naturally:</a:t>
            </a:r>
          </a:p>
        </p:txBody>
      </p:sp>
      <p:graphicFrame>
        <p:nvGraphicFramePr>
          <p:cNvPr id="11" name="Object 10">
            <a:extLst>
              <a:ext uri="{FF2B5EF4-FFF2-40B4-BE49-F238E27FC236}">
                <a16:creationId xmlns:a16="http://schemas.microsoft.com/office/drawing/2014/main" id="{936A101A-8AD0-4A15-9DE2-DA6C4651FF15}"/>
              </a:ext>
            </a:extLst>
          </p:cNvPr>
          <p:cNvGraphicFramePr>
            <a:graphicFrameLocks noChangeAspect="1"/>
          </p:cNvGraphicFramePr>
          <p:nvPr>
            <p:extLst>
              <p:ext uri="{D42A27DB-BD31-4B8C-83A1-F6EECF244321}">
                <p14:modId xmlns:p14="http://schemas.microsoft.com/office/powerpoint/2010/main" val="2284841818"/>
              </p:ext>
            </p:extLst>
          </p:nvPr>
        </p:nvGraphicFramePr>
        <p:xfrm>
          <a:off x="459662" y="3378621"/>
          <a:ext cx="1036948" cy="940112"/>
        </p:xfrm>
        <a:graphic>
          <a:graphicData uri="http://schemas.openxmlformats.org/presentationml/2006/ole">
            <mc:AlternateContent xmlns:mc="http://schemas.openxmlformats.org/markup-compatibility/2006">
              <mc:Choice xmlns:v="urn:schemas-microsoft-com:vml" Requires="v">
                <p:oleObj name="Equation" r:id="rId9" imgW="850900" imgH="698500" progId="Equation.DSMT4">
                  <p:embed/>
                </p:oleObj>
              </mc:Choice>
              <mc:Fallback>
                <p:oleObj name="Equation" r:id="rId9" imgW="850900" imgH="698500" progId="Equation.DSMT4">
                  <p:embed/>
                  <p:pic>
                    <p:nvPicPr>
                      <p:cNvPr id="0" name="Object 5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9662" y="3378621"/>
                        <a:ext cx="1036948" cy="94011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D1043939-EDD2-4F9D-B6CB-953AD2AC025B}"/>
              </a:ext>
            </a:extLst>
          </p:cNvPr>
          <p:cNvGraphicFramePr>
            <a:graphicFrameLocks noChangeAspect="1"/>
          </p:cNvGraphicFramePr>
          <p:nvPr>
            <p:extLst>
              <p:ext uri="{D42A27DB-BD31-4B8C-83A1-F6EECF244321}">
                <p14:modId xmlns:p14="http://schemas.microsoft.com/office/powerpoint/2010/main" val="2956394333"/>
              </p:ext>
            </p:extLst>
          </p:nvPr>
        </p:nvGraphicFramePr>
        <p:xfrm>
          <a:off x="2269913" y="3362789"/>
          <a:ext cx="1036948" cy="940112"/>
        </p:xfrm>
        <a:graphic>
          <a:graphicData uri="http://schemas.openxmlformats.org/presentationml/2006/ole">
            <mc:AlternateContent xmlns:mc="http://schemas.openxmlformats.org/markup-compatibility/2006">
              <mc:Choice xmlns:v="urn:schemas-microsoft-com:vml" Requires="v">
                <p:oleObj name="Equation" r:id="rId11" imgW="825500" imgH="698500" progId="Equation.DSMT4">
                  <p:embed/>
                </p:oleObj>
              </mc:Choice>
              <mc:Fallback>
                <p:oleObj name="Equation" r:id="rId11" imgW="825500" imgH="698500" progId="Equation.DSMT4">
                  <p:embed/>
                  <p:pic>
                    <p:nvPicPr>
                      <p:cNvPr id="0" name="Object 51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69913" y="3362789"/>
                        <a:ext cx="1036948" cy="940112"/>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DD5CC18-32E2-4805-B25E-10524CDE23A4}"/>
              </a:ext>
            </a:extLst>
          </p:cNvPr>
          <p:cNvSpPr txBox="1"/>
          <p:nvPr/>
        </p:nvSpPr>
        <p:spPr>
          <a:xfrm>
            <a:off x="360574" y="5931087"/>
            <a:ext cx="6789348" cy="307777"/>
          </a:xfrm>
          <a:prstGeom prst="rect">
            <a:avLst/>
          </a:prstGeom>
          <a:noFill/>
        </p:spPr>
        <p:txBody>
          <a:bodyPr wrap="square" rtlCol="0">
            <a:spAutoFit/>
          </a:bodyPr>
          <a:lstStyle/>
          <a:p>
            <a:r>
              <a:rPr lang="en-US" sz="1400"/>
              <a:t>And U and V, etc., if including spin, would actually be unitary matrices with elements:</a:t>
            </a:r>
          </a:p>
        </p:txBody>
      </p:sp>
      <p:graphicFrame>
        <p:nvGraphicFramePr>
          <p:cNvPr id="28" name="Object 27">
            <a:extLst>
              <a:ext uri="{FF2B5EF4-FFF2-40B4-BE49-F238E27FC236}">
                <a16:creationId xmlns:a16="http://schemas.microsoft.com/office/drawing/2014/main" id="{9B11C50A-CD41-4078-B7A3-C29E73BCCD97}"/>
              </a:ext>
            </a:extLst>
          </p:cNvPr>
          <p:cNvGraphicFramePr>
            <a:graphicFrameLocks noChangeAspect="1"/>
          </p:cNvGraphicFramePr>
          <p:nvPr>
            <p:extLst>
              <p:ext uri="{D42A27DB-BD31-4B8C-83A1-F6EECF244321}">
                <p14:modId xmlns:p14="http://schemas.microsoft.com/office/powerpoint/2010/main" val="2876846999"/>
              </p:ext>
            </p:extLst>
          </p:nvPr>
        </p:nvGraphicFramePr>
        <p:xfrm>
          <a:off x="436291" y="6389962"/>
          <a:ext cx="2233613" cy="315912"/>
        </p:xfrm>
        <a:graphic>
          <a:graphicData uri="http://schemas.openxmlformats.org/presentationml/2006/ole">
            <mc:AlternateContent xmlns:mc="http://schemas.openxmlformats.org/markup-compatibility/2006">
              <mc:Choice xmlns:v="urn:schemas-microsoft-com:vml" Requires="v">
                <p:oleObj name="Equation" r:id="rId13" imgW="1701720" imgH="241200" progId="Equation.DSMT4">
                  <p:embed/>
                </p:oleObj>
              </mc:Choice>
              <mc:Fallback>
                <p:oleObj name="Equation" r:id="rId13" imgW="1701720" imgH="241200" progId="Equation.DSMT4">
                  <p:embed/>
                  <p:pic>
                    <p:nvPicPr>
                      <p:cNvPr id="46" name="Object 45">
                        <a:extLst>
                          <a:ext uri="{FF2B5EF4-FFF2-40B4-BE49-F238E27FC236}">
                            <a16:creationId xmlns:a16="http://schemas.microsoft.com/office/drawing/2014/main" id="{06417A3D-5281-4CA3-886D-1DB067E32CEA}"/>
                          </a:ext>
                        </a:extLst>
                      </p:cNvPr>
                      <p:cNvPicPr/>
                      <p:nvPr/>
                    </p:nvPicPr>
                    <p:blipFill>
                      <a:blip r:embed="rId14"/>
                      <a:stretch>
                        <a:fillRect/>
                      </a:stretch>
                    </p:blipFill>
                    <p:spPr>
                      <a:xfrm>
                        <a:off x="436291" y="6389962"/>
                        <a:ext cx="2233613" cy="315912"/>
                      </a:xfrm>
                      <a:prstGeom prst="rect">
                        <a:avLst/>
                      </a:prstGeom>
                    </p:spPr>
                  </p:pic>
                </p:oleObj>
              </mc:Fallback>
            </mc:AlternateContent>
          </a:graphicData>
        </a:graphic>
      </p:graphicFrame>
    </p:spTree>
    <p:extLst>
      <p:ext uri="{BB962C8B-B14F-4D97-AF65-F5344CB8AC3E}">
        <p14:creationId xmlns:p14="http://schemas.microsoft.com/office/powerpoint/2010/main" val="348147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4448" y="676209"/>
            <a:ext cx="11206115" cy="984885"/>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So in terms of coefficients we must have (ignoring spin for now):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20308" y="91800"/>
            <a:ext cx="2611225"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5B4E94B2-E60B-4941-B782-A69D0CFD4923}"/>
              </a:ext>
            </a:extLst>
          </p:cNvPr>
          <p:cNvGraphicFramePr>
            <a:graphicFrameLocks noChangeAspect="1"/>
          </p:cNvGraphicFramePr>
          <p:nvPr>
            <p:extLst>
              <p:ext uri="{D42A27DB-BD31-4B8C-83A1-F6EECF244321}">
                <p14:modId xmlns:p14="http://schemas.microsoft.com/office/powerpoint/2010/main" val="3453353184"/>
              </p:ext>
            </p:extLst>
          </p:nvPr>
        </p:nvGraphicFramePr>
        <p:xfrm>
          <a:off x="436290" y="1722911"/>
          <a:ext cx="1357313" cy="598487"/>
        </p:xfrm>
        <a:graphic>
          <a:graphicData uri="http://schemas.openxmlformats.org/presentationml/2006/ole">
            <mc:AlternateContent xmlns:mc="http://schemas.openxmlformats.org/markup-compatibility/2006">
              <mc:Choice xmlns:v="urn:schemas-microsoft-com:vml" Requires="v">
                <p:oleObj name="Equation" r:id="rId2" imgW="1041120" imgH="457200" progId="Equation.DSMT4">
                  <p:embed/>
                </p:oleObj>
              </mc:Choice>
              <mc:Fallback>
                <p:oleObj name="Equation" r:id="rId2" imgW="1041120" imgH="457200" progId="Equation.DSMT4">
                  <p:embed/>
                  <p:pic>
                    <p:nvPicPr>
                      <p:cNvPr id="48" name="Object 47">
                        <a:extLst>
                          <a:ext uri="{FF2B5EF4-FFF2-40B4-BE49-F238E27FC236}">
                            <a16:creationId xmlns:a16="http://schemas.microsoft.com/office/drawing/2014/main" id="{5B4E94B2-E60B-4941-B782-A69D0CFD4923}"/>
                          </a:ext>
                        </a:extLst>
                      </p:cNvPr>
                      <p:cNvPicPr>
                        <a:picLocks noChangeAspect="1" noChangeArrowheads="1"/>
                      </p:cNvPicPr>
                      <p:nvPr/>
                    </p:nvPicPr>
                    <p:blipFill>
                      <a:blip r:embed="rId3"/>
                      <a:srcRect/>
                      <a:stretch>
                        <a:fillRect/>
                      </a:stretch>
                    </p:blipFill>
                    <p:spPr bwMode="auto">
                      <a:xfrm>
                        <a:off x="436290" y="1722911"/>
                        <a:ext cx="1357313" cy="598487"/>
                      </a:xfrm>
                      <a:prstGeom prst="rect">
                        <a:avLst/>
                      </a:prstGeom>
                      <a:noFill/>
                    </p:spPr>
                  </p:pic>
                </p:oleObj>
              </mc:Fallback>
            </mc:AlternateContent>
          </a:graphicData>
        </a:graphic>
      </p:graphicFrame>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2092244913"/>
              </p:ext>
            </p:extLst>
          </p:nvPr>
        </p:nvGraphicFramePr>
        <p:xfrm>
          <a:off x="433192" y="2922588"/>
          <a:ext cx="577850" cy="266700"/>
        </p:xfrm>
        <a:graphic>
          <a:graphicData uri="http://schemas.openxmlformats.org/presentationml/2006/ole">
            <mc:AlternateContent xmlns:mc="http://schemas.openxmlformats.org/markup-compatibility/2006">
              <mc:Choice xmlns:v="urn:schemas-microsoft-com:vml" Requires="v">
                <p:oleObj name="Equation" r:id="rId4" imgW="431640" imgH="203040" progId="Equation.DSMT4">
                  <p:embed/>
                </p:oleObj>
              </mc:Choice>
              <mc:Fallback>
                <p:oleObj name="Equation" r:id="rId4" imgW="431640" imgH="20304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5"/>
                      <a:srcRect/>
                      <a:stretch>
                        <a:fillRect/>
                      </a:stretch>
                    </p:blipFill>
                    <p:spPr bwMode="auto">
                      <a:xfrm>
                        <a:off x="433192" y="2922588"/>
                        <a:ext cx="577850" cy="26670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CFC82553-2043-45D5-89AD-5C0CBD51CB03}"/>
              </a:ext>
            </a:extLst>
          </p:cNvPr>
          <p:cNvSpPr txBox="1"/>
          <p:nvPr/>
        </p:nvSpPr>
        <p:spPr>
          <a:xfrm>
            <a:off x="328754" y="2457111"/>
            <a:ext cx="4563757" cy="307777"/>
          </a:xfrm>
          <a:prstGeom prst="rect">
            <a:avLst/>
          </a:prstGeom>
          <a:noFill/>
        </p:spPr>
        <p:txBody>
          <a:bodyPr wrap="square" rtlCol="0">
            <a:spAutoFit/>
          </a:bodyPr>
          <a:lstStyle/>
          <a:p>
            <a:r>
              <a:rPr lang="en-US" sz="1400"/>
              <a:t>This works out to the following requirements on S and M…</a:t>
            </a:r>
          </a:p>
        </p:txBody>
      </p:sp>
      <p:sp>
        <p:nvSpPr>
          <p:cNvPr id="15" name="TextBox 14">
            <a:extLst>
              <a:ext uri="{FF2B5EF4-FFF2-40B4-BE49-F238E27FC236}">
                <a16:creationId xmlns:a16="http://schemas.microsoft.com/office/drawing/2014/main" id="{2695BA09-62CF-4FCE-BA32-F6F33BB9B294}"/>
              </a:ext>
            </a:extLst>
          </p:cNvPr>
          <p:cNvSpPr txBox="1"/>
          <p:nvPr/>
        </p:nvSpPr>
        <p:spPr>
          <a:xfrm>
            <a:off x="322864" y="3349297"/>
            <a:ext cx="5040986" cy="307777"/>
          </a:xfrm>
          <a:prstGeom prst="rect">
            <a:avLst/>
          </a:prstGeom>
          <a:noFill/>
        </p:spPr>
        <p:txBody>
          <a:bodyPr wrap="square" rtlCol="0">
            <a:spAutoFit/>
          </a:bodyPr>
          <a:lstStyle/>
          <a:p>
            <a:r>
              <a:rPr lang="en-US" sz="1400"/>
              <a:t>The accompanying requirements on the t, r, etc. are simply:</a:t>
            </a:r>
          </a:p>
        </p:txBody>
      </p:sp>
      <p:sp>
        <p:nvSpPr>
          <p:cNvPr id="16" name="TextBox 15">
            <a:extLst>
              <a:ext uri="{FF2B5EF4-FFF2-40B4-BE49-F238E27FC236}">
                <a16:creationId xmlns:a16="http://schemas.microsoft.com/office/drawing/2014/main" id="{2914E908-EF7B-46B3-B16D-22CB66A2383E}"/>
              </a:ext>
            </a:extLst>
          </p:cNvPr>
          <p:cNvSpPr txBox="1"/>
          <p:nvPr/>
        </p:nvSpPr>
        <p:spPr>
          <a:xfrm>
            <a:off x="322864" y="5296462"/>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4" name="Object 23">
            <a:extLst>
              <a:ext uri="{FF2B5EF4-FFF2-40B4-BE49-F238E27FC236}">
                <a16:creationId xmlns:a16="http://schemas.microsoft.com/office/drawing/2014/main" id="{2CA3C04C-373D-4E17-8A0A-3DC44B7D3DB2}"/>
              </a:ext>
            </a:extLst>
          </p:cNvPr>
          <p:cNvGraphicFramePr>
            <a:graphicFrameLocks noChangeAspect="1"/>
          </p:cNvGraphicFramePr>
          <p:nvPr>
            <p:extLst>
              <p:ext uri="{D42A27DB-BD31-4B8C-83A1-F6EECF244321}">
                <p14:modId xmlns:p14="http://schemas.microsoft.com/office/powerpoint/2010/main" val="2679174544"/>
              </p:ext>
            </p:extLst>
          </p:nvPr>
        </p:nvGraphicFramePr>
        <p:xfrm>
          <a:off x="436290" y="4594243"/>
          <a:ext cx="654050" cy="566738"/>
        </p:xfrm>
        <a:graphic>
          <a:graphicData uri="http://schemas.openxmlformats.org/presentationml/2006/ole">
            <mc:AlternateContent xmlns:mc="http://schemas.openxmlformats.org/markup-compatibility/2006">
              <mc:Choice xmlns:v="urn:schemas-microsoft-com:vml" Requires="v">
                <p:oleObj name="Equation" r:id="rId6" imgW="469800" imgH="406080" progId="Equation.DSMT4">
                  <p:embed/>
                </p:oleObj>
              </mc:Choice>
              <mc:Fallback>
                <p:oleObj name="Equation" r:id="rId6" imgW="469800" imgH="40608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7"/>
                      <a:srcRect/>
                      <a:stretch>
                        <a:fillRect/>
                      </a:stretch>
                    </p:blipFill>
                    <p:spPr bwMode="auto">
                      <a:xfrm>
                        <a:off x="436290" y="4594243"/>
                        <a:ext cx="654050" cy="56673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E1429A22-341A-432A-8A8F-8243EAC6665B}"/>
              </a:ext>
            </a:extLst>
          </p:cNvPr>
          <p:cNvSpPr txBox="1"/>
          <p:nvPr/>
        </p:nvSpPr>
        <p:spPr>
          <a:xfrm>
            <a:off x="8128258" y="6021596"/>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6" name="Object 25">
            <a:extLst>
              <a:ext uri="{FF2B5EF4-FFF2-40B4-BE49-F238E27FC236}">
                <a16:creationId xmlns:a16="http://schemas.microsoft.com/office/drawing/2014/main" id="{E3149EA9-C17D-4DCB-BCDF-63FEC976B233}"/>
              </a:ext>
            </a:extLst>
          </p:cNvPr>
          <p:cNvGraphicFramePr>
            <a:graphicFrameLocks noChangeAspect="1"/>
          </p:cNvGraphicFramePr>
          <p:nvPr>
            <p:extLst>
              <p:ext uri="{D42A27DB-BD31-4B8C-83A1-F6EECF244321}">
                <p14:modId xmlns:p14="http://schemas.microsoft.com/office/powerpoint/2010/main" val="1027133190"/>
              </p:ext>
            </p:extLst>
          </p:nvPr>
        </p:nvGraphicFramePr>
        <p:xfrm>
          <a:off x="5208504" y="6057062"/>
          <a:ext cx="2587463" cy="667733"/>
        </p:xfrm>
        <a:graphic>
          <a:graphicData uri="http://schemas.openxmlformats.org/presentationml/2006/ole">
            <mc:AlternateContent xmlns:mc="http://schemas.openxmlformats.org/markup-compatibility/2006">
              <mc:Choice xmlns:v="urn:schemas-microsoft-com:vml" Requires="v">
                <p:oleObj name="Equation" r:id="rId8" imgW="1968480" imgH="507960" progId="Equation.DSMT4">
                  <p:embed/>
                </p:oleObj>
              </mc:Choice>
              <mc:Fallback>
                <p:oleObj name="Equation" r:id="rId8" imgW="1968480" imgH="507960" progId="Equation.DSMT4">
                  <p:embed/>
                  <p:pic>
                    <p:nvPicPr>
                      <p:cNvPr id="23" name="Object 22">
                        <a:extLst>
                          <a:ext uri="{FF2B5EF4-FFF2-40B4-BE49-F238E27FC236}">
                            <a16:creationId xmlns:a16="http://schemas.microsoft.com/office/drawing/2014/main" id="{AB656021-4689-4ACE-8D12-AB67A877DEA9}"/>
                          </a:ext>
                        </a:extLst>
                      </p:cNvPr>
                      <p:cNvPicPr/>
                      <p:nvPr/>
                    </p:nvPicPr>
                    <p:blipFill>
                      <a:blip r:embed="rId9"/>
                      <a:stretch>
                        <a:fillRect/>
                      </a:stretch>
                    </p:blipFill>
                    <p:spPr>
                      <a:xfrm>
                        <a:off x="5208504" y="6057062"/>
                        <a:ext cx="2587463" cy="667733"/>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9AA26E8E-E729-4B8A-A51A-A08A7E387478}"/>
              </a:ext>
            </a:extLst>
          </p:cNvPr>
          <p:cNvGraphicFramePr>
            <a:graphicFrameLocks noChangeAspect="1"/>
          </p:cNvGraphicFramePr>
          <p:nvPr>
            <p:extLst>
              <p:ext uri="{D42A27DB-BD31-4B8C-83A1-F6EECF244321}">
                <p14:modId xmlns:p14="http://schemas.microsoft.com/office/powerpoint/2010/main" val="3865216641"/>
              </p:ext>
            </p:extLst>
          </p:nvPr>
        </p:nvGraphicFramePr>
        <p:xfrm>
          <a:off x="436290" y="3791145"/>
          <a:ext cx="2720976" cy="290513"/>
        </p:xfrm>
        <a:graphic>
          <a:graphicData uri="http://schemas.openxmlformats.org/presentationml/2006/ole">
            <mc:AlternateContent xmlns:mc="http://schemas.openxmlformats.org/markup-compatibility/2006">
              <mc:Choice xmlns:v="urn:schemas-microsoft-com:vml" Requires="v">
                <p:oleObj name="Equation" r:id="rId10" imgW="2234880" imgH="203040" progId="Equation.DSMT4">
                  <p:embed/>
                </p:oleObj>
              </mc:Choice>
              <mc:Fallback>
                <p:oleObj name="Equation" r:id="rId10" imgW="2234880" imgH="20304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11"/>
                      <a:srcRect/>
                      <a:stretch>
                        <a:fillRect/>
                      </a:stretch>
                    </p:blipFill>
                    <p:spPr bwMode="auto">
                      <a:xfrm>
                        <a:off x="436290" y="3791145"/>
                        <a:ext cx="2720976" cy="290513"/>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3521F9E5-442C-4B62-B3B9-D7AB2729E629}"/>
              </a:ext>
            </a:extLst>
          </p:cNvPr>
          <p:cNvSpPr txBox="1"/>
          <p:nvPr/>
        </p:nvSpPr>
        <p:spPr>
          <a:xfrm>
            <a:off x="346471" y="4150986"/>
            <a:ext cx="3198007" cy="307777"/>
          </a:xfrm>
          <a:prstGeom prst="rect">
            <a:avLst/>
          </a:prstGeom>
          <a:noFill/>
        </p:spPr>
        <p:txBody>
          <a:bodyPr wrap="square" rtlCol="0">
            <a:spAutoFit/>
          </a:bodyPr>
          <a:lstStyle/>
          <a:p>
            <a:r>
              <a:rPr lang="en-US" sz="1400"/>
              <a:t>Polar decomposition simplifies via:</a:t>
            </a:r>
          </a:p>
        </p:txBody>
      </p:sp>
      <p:graphicFrame>
        <p:nvGraphicFramePr>
          <p:cNvPr id="29" name="Object 28">
            <a:extLst>
              <a:ext uri="{FF2B5EF4-FFF2-40B4-BE49-F238E27FC236}">
                <a16:creationId xmlns:a16="http://schemas.microsoft.com/office/drawing/2014/main" id="{1EDEDE38-47F5-4E7E-8BF5-CFA586012401}"/>
              </a:ext>
            </a:extLst>
          </p:cNvPr>
          <p:cNvGraphicFramePr>
            <a:graphicFrameLocks noChangeAspect="1"/>
          </p:cNvGraphicFramePr>
          <p:nvPr>
            <p:extLst>
              <p:ext uri="{D42A27DB-BD31-4B8C-83A1-F6EECF244321}">
                <p14:modId xmlns:p14="http://schemas.microsoft.com/office/powerpoint/2010/main" val="1357807057"/>
              </p:ext>
            </p:extLst>
          </p:nvPr>
        </p:nvGraphicFramePr>
        <p:xfrm>
          <a:off x="392113" y="5963650"/>
          <a:ext cx="742950" cy="638175"/>
        </p:xfrm>
        <a:graphic>
          <a:graphicData uri="http://schemas.openxmlformats.org/presentationml/2006/ole">
            <mc:AlternateContent xmlns:mc="http://schemas.openxmlformats.org/markup-compatibility/2006">
              <mc:Choice xmlns:v="urn:schemas-microsoft-com:vml" Requires="v">
                <p:oleObj name="Equation" r:id="rId12" imgW="533160" imgH="457200" progId="Equation.DSMT4">
                  <p:embed/>
                </p:oleObj>
              </mc:Choice>
              <mc:Fallback>
                <p:oleObj name="Equation" r:id="rId12" imgW="533160" imgH="457200" progId="Equation.DSMT4">
                  <p:embed/>
                  <p:pic>
                    <p:nvPicPr>
                      <p:cNvPr id="27" name="Object 26">
                        <a:extLst>
                          <a:ext uri="{FF2B5EF4-FFF2-40B4-BE49-F238E27FC236}">
                            <a16:creationId xmlns:a16="http://schemas.microsoft.com/office/drawing/2014/main" id="{5041F0C2-5700-4D73-ABBD-4A983EE140DB}"/>
                          </a:ext>
                        </a:extLst>
                      </p:cNvPr>
                      <p:cNvPicPr>
                        <a:picLocks noChangeAspect="1" noChangeArrowheads="1"/>
                      </p:cNvPicPr>
                      <p:nvPr/>
                    </p:nvPicPr>
                    <p:blipFill>
                      <a:blip r:embed="rId13"/>
                      <a:srcRect/>
                      <a:stretch>
                        <a:fillRect/>
                      </a:stretch>
                    </p:blipFill>
                    <p:spPr bwMode="auto">
                      <a:xfrm>
                        <a:off x="392113" y="5963650"/>
                        <a:ext cx="742950" cy="638175"/>
                      </a:xfrm>
                      <a:prstGeom prst="rect">
                        <a:avLst/>
                      </a:prstGeom>
                      <a:noFill/>
                    </p:spPr>
                  </p:pic>
                </p:oleObj>
              </mc:Fallback>
            </mc:AlternateContent>
          </a:graphicData>
        </a:graphic>
      </p:graphicFrame>
    </p:spTree>
    <p:extLst>
      <p:ext uri="{BB962C8B-B14F-4D97-AF65-F5344CB8AC3E}">
        <p14:creationId xmlns:p14="http://schemas.microsoft.com/office/powerpoint/2010/main" val="15773401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553998"/>
          </a:xfrm>
          <a:prstGeom prst="rect">
            <a:avLst/>
          </a:prstGeom>
          <a:noFill/>
        </p:spPr>
        <p:txBody>
          <a:bodyPr wrap="square" rtlCol="0">
            <a:spAutoFit/>
          </a:bodyPr>
          <a:lstStyle/>
          <a:p>
            <a:r>
              <a:rPr lang="en-US" sz="1600" b="1"/>
              <a:t>Parity Symmetry</a:t>
            </a:r>
            <a:endParaRPr lang="en-US" sz="1400" b="1"/>
          </a:p>
          <a:p>
            <a:r>
              <a:rPr lang="en-US" sz="1400"/>
              <a:t>Next let’s presuppose Parity symmetry. This works out to the following requirements on S …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430598" y="132931"/>
            <a:ext cx="2413262" cy="523220"/>
          </a:xfrm>
          <a:prstGeom prst="rect">
            <a:avLst/>
          </a:prstGeom>
          <a:noFill/>
        </p:spPr>
        <p:txBody>
          <a:bodyPr wrap="square" rtlCol="0">
            <a:spAutoFit/>
          </a:bodyPr>
          <a:lstStyle/>
          <a:p>
            <a:r>
              <a:rPr lang="en-US" sz="2800" b="1" u="sng"/>
              <a:t>Q1D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628346720"/>
              </p:ext>
            </p:extLst>
          </p:nvPr>
        </p:nvGraphicFramePr>
        <p:xfrm>
          <a:off x="482191" y="1462481"/>
          <a:ext cx="993775" cy="319087"/>
        </p:xfrm>
        <a:graphic>
          <a:graphicData uri="http://schemas.openxmlformats.org/presentationml/2006/ole">
            <mc:AlternateContent xmlns:mc="http://schemas.openxmlformats.org/markup-compatibility/2006">
              <mc:Choice xmlns:v="urn:schemas-microsoft-com:vml" Requires="v">
                <p:oleObj name="Equation" r:id="rId3" imgW="698400" imgH="228600" progId="Equation.DSMT4">
                  <p:embed/>
                </p:oleObj>
              </mc:Choice>
              <mc:Fallback>
                <p:oleObj name="Equation" r:id="rId3" imgW="698400" imgH="2286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82191" y="1462481"/>
                        <a:ext cx="993775" cy="319087"/>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A7B5F732-7C4E-4C32-9189-A6D1A5610A7B}"/>
              </a:ext>
            </a:extLst>
          </p:cNvPr>
          <p:cNvSpPr txBox="1"/>
          <p:nvPr/>
        </p:nvSpPr>
        <p:spPr>
          <a:xfrm>
            <a:off x="384579" y="1873032"/>
            <a:ext cx="5040986" cy="307777"/>
          </a:xfrm>
          <a:prstGeom prst="rect">
            <a:avLst/>
          </a:prstGeom>
          <a:noFill/>
        </p:spPr>
        <p:txBody>
          <a:bodyPr wrap="square" rtlCol="0">
            <a:spAutoFit/>
          </a:bodyPr>
          <a:lstStyle/>
          <a:p>
            <a:r>
              <a:rPr lang="en-US" sz="14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nvGraphicFramePr>
        <p:xfrm>
          <a:off x="482191" y="2298304"/>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82191" y="2298304"/>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84579" y="3062257"/>
            <a:ext cx="3198007" cy="307777"/>
          </a:xfrm>
          <a:prstGeom prst="rect">
            <a:avLst/>
          </a:prstGeom>
          <a:noFill/>
        </p:spPr>
        <p:txBody>
          <a:bodyPr wrap="square" rtlCol="0">
            <a:spAutoFit/>
          </a:bodyPr>
          <a:lstStyle/>
          <a:p>
            <a:r>
              <a:rPr lang="en-US" sz="14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extLst>
              <p:ext uri="{D42A27DB-BD31-4B8C-83A1-F6EECF244321}">
                <p14:modId xmlns:p14="http://schemas.microsoft.com/office/powerpoint/2010/main" val="4176015510"/>
              </p:ext>
            </p:extLst>
          </p:nvPr>
        </p:nvGraphicFramePr>
        <p:xfrm>
          <a:off x="482191" y="3592007"/>
          <a:ext cx="2053619" cy="627797"/>
        </p:xfrm>
        <a:graphic>
          <a:graphicData uri="http://schemas.openxmlformats.org/presentationml/2006/ole">
            <mc:AlternateContent xmlns:mc="http://schemas.openxmlformats.org/markup-compatibility/2006">
              <mc:Choice xmlns:v="urn:schemas-microsoft-com:vml" Requires="v">
                <p:oleObj name="Equation" r:id="rId7" imgW="1600200" imgH="482400" progId="Equation.DSMT4">
                  <p:embed/>
                </p:oleObj>
              </mc:Choice>
              <mc:Fallback>
                <p:oleObj name="Equation" r:id="rId7" imgW="1600200" imgH="482400" progId="Equation.DSMT4">
                  <p:embed/>
                  <p:pic>
                    <p:nvPicPr>
                      <p:cNvPr id="4" name="Object 3">
                        <a:extLst>
                          <a:ext uri="{FF2B5EF4-FFF2-40B4-BE49-F238E27FC236}">
                            <a16:creationId xmlns:a16="http://schemas.microsoft.com/office/drawing/2014/main" id="{96519136-B4AB-4B3A-9672-A06627E5AF3F}"/>
                          </a:ext>
                        </a:extLst>
                      </p:cNvPr>
                      <p:cNvPicPr>
                        <a:picLocks noChangeAspect="1" noChangeArrowheads="1"/>
                      </p:cNvPicPr>
                      <p:nvPr/>
                    </p:nvPicPr>
                    <p:blipFill>
                      <a:blip r:embed="rId8"/>
                      <a:srcRect/>
                      <a:stretch>
                        <a:fillRect/>
                      </a:stretch>
                    </p:blipFill>
                    <p:spPr bwMode="auto">
                      <a:xfrm>
                        <a:off x="482191" y="3592007"/>
                        <a:ext cx="2053619" cy="627797"/>
                      </a:xfrm>
                      <a:prstGeom prst="rect">
                        <a:avLst/>
                      </a:prstGeom>
                      <a:noFill/>
                    </p:spPr>
                  </p:pic>
                </p:oleObj>
              </mc:Fallback>
            </mc:AlternateContent>
          </a:graphicData>
        </a:graphic>
      </p:graphicFrame>
    </p:spTree>
    <p:extLst>
      <p:ext uri="{BB962C8B-B14F-4D97-AF65-F5344CB8AC3E}">
        <p14:creationId xmlns:p14="http://schemas.microsoft.com/office/powerpoint/2010/main" val="6516100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2866" y="770415"/>
            <a:ext cx="11121274" cy="523220"/>
          </a:xfrm>
          <a:prstGeom prst="rect">
            <a:avLst/>
          </a:prstGeom>
          <a:noFill/>
        </p:spPr>
        <p:txBody>
          <a:bodyPr wrap="square" rtlCol="0">
            <a:spAutoFit/>
          </a:bodyPr>
          <a:lstStyle/>
          <a:p>
            <a:r>
              <a:rPr lang="en-US" sz="1400"/>
              <a:t>For repeated structures, there is a useful device to handle extraction of the transmission/reflection matrices.  Setup is like in 1D, but generalized to multiple channels.  Again, we’d fix the left side beam, and solve for the right side beam.</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474196" y="123598"/>
            <a:ext cx="2856322"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nvGraphicFramePr>
        <p:xfrm>
          <a:off x="387583" y="1581488"/>
          <a:ext cx="3395279" cy="1359674"/>
        </p:xfrm>
        <a:graphic>
          <a:graphicData uri="http://schemas.openxmlformats.org/presentationml/2006/ole">
            <mc:AlternateContent xmlns:mc="http://schemas.openxmlformats.org/markup-compatibility/2006">
              <mc:Choice xmlns:v="urn:schemas-microsoft-com:vml" Requires="v">
                <p:oleObj name="Bitmap Image" r:id="rId2" imgW="2771429" imgH="1523810" progId="Paint.Picture">
                  <p:embed/>
                </p:oleObj>
              </mc:Choice>
              <mc:Fallback>
                <p:oleObj name="Bitmap Image" r:id="rId2" imgW="2771429" imgH="152381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7667" r="549"/>
                      <a:stretch>
                        <a:fillRect/>
                      </a:stretch>
                    </p:blipFill>
                    <p:spPr bwMode="auto">
                      <a:xfrm>
                        <a:off x="387583" y="1581488"/>
                        <a:ext cx="3395279" cy="1359674"/>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ACF56457-3F37-4168-8A67-B42FDDDE7601}"/>
              </a:ext>
            </a:extLst>
          </p:cNvPr>
          <p:cNvGraphicFramePr>
            <a:graphicFrameLocks noChangeAspect="1"/>
          </p:cNvGraphicFramePr>
          <p:nvPr>
            <p:extLst>
              <p:ext uri="{D42A27DB-BD31-4B8C-83A1-F6EECF244321}">
                <p14:modId xmlns:p14="http://schemas.microsoft.com/office/powerpoint/2010/main" val="617637925"/>
              </p:ext>
            </p:extLst>
          </p:nvPr>
        </p:nvGraphicFramePr>
        <p:xfrm>
          <a:off x="322866" y="3661965"/>
          <a:ext cx="4073353" cy="591542"/>
        </p:xfrm>
        <a:graphic>
          <a:graphicData uri="http://schemas.openxmlformats.org/presentationml/2006/ole">
            <mc:AlternateContent xmlns:mc="http://schemas.openxmlformats.org/markup-compatibility/2006">
              <mc:Choice xmlns:v="urn:schemas-microsoft-com:vml" Requires="v">
                <p:oleObj name="Equation" r:id="rId4" imgW="3352680" imgH="482400" progId="Equation.DSMT4">
                  <p:embed/>
                </p:oleObj>
              </mc:Choice>
              <mc:Fallback>
                <p:oleObj name="Equation" r:id="rId4" imgW="3352680" imgH="482400" progId="Equation.DSMT4">
                  <p:embed/>
                  <p:pic>
                    <p:nvPicPr>
                      <p:cNvPr id="10" name="Object 9">
                        <a:extLst>
                          <a:ext uri="{FF2B5EF4-FFF2-40B4-BE49-F238E27FC236}">
                            <a16:creationId xmlns:a16="http://schemas.microsoft.com/office/drawing/2014/main" id="{ACF56457-3F37-4168-8A67-B42FDDDE7601}"/>
                          </a:ext>
                        </a:extLst>
                      </p:cNvPr>
                      <p:cNvPicPr>
                        <a:picLocks noChangeAspect="1" noChangeArrowheads="1"/>
                      </p:cNvPicPr>
                      <p:nvPr/>
                    </p:nvPicPr>
                    <p:blipFill>
                      <a:blip r:embed="rId5"/>
                      <a:srcRect/>
                      <a:stretch>
                        <a:fillRect/>
                      </a:stretch>
                    </p:blipFill>
                    <p:spPr bwMode="auto">
                      <a:xfrm>
                        <a:off x="322866" y="3661965"/>
                        <a:ext cx="4073353" cy="59154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nvGraphicFramePr>
        <p:xfrm>
          <a:off x="4248150" y="1389063"/>
          <a:ext cx="5948363" cy="1752600"/>
        </p:xfrm>
        <a:graphic>
          <a:graphicData uri="http://schemas.openxmlformats.org/presentationml/2006/ole">
            <mc:AlternateContent xmlns:mc="http://schemas.openxmlformats.org/markup-compatibility/2006">
              <mc:Choice xmlns:v="urn:schemas-microsoft-com:vml" Requires="v">
                <p:oleObj name="Equation" r:id="rId6" imgW="4927320" imgH="1447560" progId="Equation.DSMT4">
                  <p:embed/>
                </p:oleObj>
              </mc:Choice>
              <mc:Fallback>
                <p:oleObj name="Equation" r:id="rId6" imgW="4927320" imgH="144756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7"/>
                      <a:srcRect/>
                      <a:stretch>
                        <a:fillRect/>
                      </a:stretch>
                    </p:blipFill>
                    <p:spPr bwMode="auto">
                      <a:xfrm>
                        <a:off x="4248150" y="1389063"/>
                        <a:ext cx="5948363" cy="17526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5" y="3216765"/>
            <a:ext cx="11272104" cy="307777"/>
          </a:xfrm>
          <a:prstGeom prst="rect">
            <a:avLst/>
          </a:prstGeom>
          <a:noFill/>
        </p:spPr>
        <p:txBody>
          <a:bodyPr wrap="square" rtlCol="0">
            <a:spAutoFit/>
          </a:bodyPr>
          <a:lstStyle/>
          <a:p>
            <a:r>
              <a:rPr lang="en-US" sz="1400"/>
              <a:t>To formally solve for the outgoing currents, we’d have to include the closed channels too.  Then the  transfer matrix is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nvGraphicFramePr>
        <p:xfrm>
          <a:off x="359302" y="487400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87400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66304" y="4534962"/>
            <a:ext cx="2769127" cy="307777"/>
          </a:xfrm>
          <a:prstGeom prst="rect">
            <a:avLst/>
          </a:prstGeom>
          <a:noFill/>
        </p:spPr>
        <p:txBody>
          <a:bodyPr wrap="square" rtlCol="0">
            <a:spAutoFit/>
          </a:bodyPr>
          <a:lstStyle/>
          <a:p>
            <a:r>
              <a:rPr lang="en-US" sz="1400"/>
              <a:t>The vector coefficients are follows.  </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563542"/>
            <a:ext cx="4541364" cy="307777"/>
          </a:xfrm>
          <a:prstGeom prst="rect">
            <a:avLst/>
          </a:prstGeom>
          <a:noFill/>
        </p:spPr>
        <p:txBody>
          <a:bodyPr wrap="square" rtlCol="0">
            <a:spAutoFit/>
          </a:bodyPr>
          <a:lstStyle/>
          <a:p>
            <a:r>
              <a:rPr lang="en-US" sz="1400"/>
              <a:t>which, after a little algebra, allows us to write M as:</a:t>
            </a:r>
          </a:p>
        </p:txBody>
      </p:sp>
      <p:graphicFrame>
        <p:nvGraphicFramePr>
          <p:cNvPr id="26" name="Object 25">
            <a:extLst>
              <a:ext uri="{FF2B5EF4-FFF2-40B4-BE49-F238E27FC236}">
                <a16:creationId xmlns:a16="http://schemas.microsoft.com/office/drawing/2014/main" id="{764E6467-CCE9-412B-AE5C-E1DA5E193871}"/>
              </a:ext>
            </a:extLst>
          </p:cNvPr>
          <p:cNvGraphicFramePr>
            <a:graphicFrameLocks noChangeAspect="1"/>
          </p:cNvGraphicFramePr>
          <p:nvPr>
            <p:extLst>
              <p:ext uri="{D42A27DB-BD31-4B8C-83A1-F6EECF244321}">
                <p14:modId xmlns:p14="http://schemas.microsoft.com/office/powerpoint/2010/main" val="3686594351"/>
              </p:ext>
            </p:extLst>
          </p:nvPr>
        </p:nvGraphicFramePr>
        <p:xfrm>
          <a:off x="387583" y="5986590"/>
          <a:ext cx="1847655" cy="611833"/>
        </p:xfrm>
        <a:graphic>
          <a:graphicData uri="http://schemas.openxmlformats.org/presentationml/2006/ole">
            <mc:AlternateContent xmlns:mc="http://schemas.openxmlformats.org/markup-compatibility/2006">
              <mc:Choice xmlns:v="urn:schemas-microsoft-com:vml" Requires="v">
                <p:oleObj name="Equation" r:id="rId10" imgW="1447560" imgH="482400" progId="Equation.DSMT4">
                  <p:embed/>
                </p:oleObj>
              </mc:Choice>
              <mc:Fallback>
                <p:oleObj name="Equation" r:id="rId10" imgW="1447560" imgH="482400" progId="Equation.DSMT4">
                  <p:embed/>
                  <p:pic>
                    <p:nvPicPr>
                      <p:cNvPr id="26" name="Object 25">
                        <a:extLst>
                          <a:ext uri="{FF2B5EF4-FFF2-40B4-BE49-F238E27FC236}">
                            <a16:creationId xmlns:a16="http://schemas.microsoft.com/office/drawing/2014/main" id="{764E6467-CCE9-412B-AE5C-E1DA5E193871}"/>
                          </a:ext>
                        </a:extLst>
                      </p:cNvPr>
                      <p:cNvPicPr>
                        <a:picLocks noChangeAspect="1" noChangeArrowheads="1"/>
                      </p:cNvPicPr>
                      <p:nvPr/>
                    </p:nvPicPr>
                    <p:blipFill>
                      <a:blip r:embed="rId11"/>
                      <a:srcRect/>
                      <a:stretch>
                        <a:fillRect/>
                      </a:stretch>
                    </p:blipFill>
                    <p:spPr bwMode="auto">
                      <a:xfrm>
                        <a:off x="387583" y="5986590"/>
                        <a:ext cx="1847655" cy="61183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2E4579C8-0B77-4E96-A043-1BC6815F5CB2}"/>
              </a:ext>
            </a:extLst>
          </p:cNvPr>
          <p:cNvSpPr txBox="1"/>
          <p:nvPr/>
        </p:nvSpPr>
        <p:spPr>
          <a:xfrm>
            <a:off x="2853962" y="6138617"/>
            <a:ext cx="6059082" cy="307777"/>
          </a:xfrm>
          <a:prstGeom prst="rect">
            <a:avLst/>
          </a:prstGeom>
          <a:noFill/>
        </p:spPr>
        <p:txBody>
          <a:bodyPr wrap="square" rtlCol="0">
            <a:spAutoFit/>
          </a:bodyPr>
          <a:lstStyle/>
          <a:p>
            <a:r>
              <a:rPr lang="en-US" sz="1400"/>
              <a:t>Might add that r, t, etc., are in principle 2N×2N matrices, if we include spin.  </a:t>
            </a:r>
          </a:p>
        </p:txBody>
      </p:sp>
    </p:spTree>
    <p:extLst>
      <p:ext uri="{BB962C8B-B14F-4D97-AF65-F5344CB8AC3E}">
        <p14:creationId xmlns:p14="http://schemas.microsoft.com/office/powerpoint/2010/main" val="3604515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graphicFrame>
        <p:nvGraphicFramePr>
          <p:cNvPr id="4" name="Object 3">
            <a:extLst>
              <a:ext uri="{FF2B5EF4-FFF2-40B4-BE49-F238E27FC236}">
                <a16:creationId xmlns:a16="http://schemas.microsoft.com/office/drawing/2014/main" id="{7D171829-E7D7-4F21-8A4D-4383423151D5}"/>
              </a:ext>
            </a:extLst>
          </p:cNvPr>
          <p:cNvGraphicFramePr>
            <a:graphicFrameLocks noChangeAspect="1"/>
          </p:cNvGraphicFramePr>
          <p:nvPr/>
        </p:nvGraphicFramePr>
        <p:xfrm>
          <a:off x="122548" y="1725110"/>
          <a:ext cx="4327525" cy="449263"/>
        </p:xfrm>
        <a:graphic>
          <a:graphicData uri="http://schemas.openxmlformats.org/presentationml/2006/ole">
            <mc:AlternateContent xmlns:mc="http://schemas.openxmlformats.org/markup-compatibility/2006">
              <mc:Choice xmlns:v="urn:schemas-microsoft-com:vml" Requires="v">
                <p:oleObj name="Bitmap Image" r:id="rId2" imgW="4640982" imgH="1798095" progId="Paint.Picture">
                  <p:embed/>
                </p:oleObj>
              </mc:Choice>
              <mc:Fallback>
                <p:oleObj name="Bitmap Image" r:id="rId2" imgW="4640982" imgH="1798095" progId="Paint.Picture">
                  <p:embed/>
                  <p:pic>
                    <p:nvPicPr>
                      <p:cNvPr id="4" name="Object 3">
                        <a:extLst>
                          <a:ext uri="{FF2B5EF4-FFF2-40B4-BE49-F238E27FC236}">
                            <a16:creationId xmlns:a16="http://schemas.microsoft.com/office/drawing/2014/main" id="{7D171829-E7D7-4F21-8A4D-4383423151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4187" t="32628" r="2625" b="42372"/>
                      <a:stretch>
                        <a:fillRect/>
                      </a:stretch>
                    </p:blipFill>
                    <p:spPr bwMode="auto">
                      <a:xfrm>
                        <a:off x="122548" y="1725110"/>
                        <a:ext cx="4327525" cy="449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Rectangle 4">
            <a:extLst>
              <a:ext uri="{FF2B5EF4-FFF2-40B4-BE49-F238E27FC236}">
                <a16:creationId xmlns:a16="http://schemas.microsoft.com/office/drawing/2014/main" id="{0858569F-612F-4067-8619-60176017CEEF}"/>
              </a:ext>
            </a:extLst>
          </p:cNvPr>
          <p:cNvSpPr/>
          <p:nvPr/>
        </p:nvSpPr>
        <p:spPr>
          <a:xfrm>
            <a:off x="4006391" y="1018412"/>
            <a:ext cx="348792" cy="1046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3902E191-5BC8-4E19-B0C8-70DE891FC9D8}"/>
              </a:ext>
            </a:extLst>
          </p:cNvPr>
          <p:cNvSpPr txBox="1"/>
          <p:nvPr/>
        </p:nvSpPr>
        <p:spPr>
          <a:xfrm>
            <a:off x="5554035" y="2617394"/>
            <a:ext cx="4711755" cy="1169551"/>
          </a:xfrm>
          <a:prstGeom prst="rect">
            <a:avLst/>
          </a:prstGeom>
          <a:noFill/>
        </p:spPr>
        <p:txBody>
          <a:bodyPr wrap="square" rtlCol="0">
            <a:spAutoFit/>
          </a:bodyPr>
          <a:lstStyle/>
          <a:p>
            <a:r>
              <a:rPr lang="en-US" sz="1400"/>
              <a:t>If we take the time derivative of any of the densities (either through the wavefunction or through the operator, and work out the result, we get the following ‘conservation’ equations, which we may expect on classical grounds, if we were to treat the particle as a fluid. </a:t>
            </a:r>
          </a:p>
        </p:txBody>
      </p:sp>
      <p:graphicFrame>
        <p:nvGraphicFramePr>
          <p:cNvPr id="8" name="Object 7">
            <a:extLst>
              <a:ext uri="{FF2B5EF4-FFF2-40B4-BE49-F238E27FC236}">
                <a16:creationId xmlns:a16="http://schemas.microsoft.com/office/drawing/2014/main" id="{60D0E7F9-7C52-4F29-898A-0801A2298DC7}"/>
              </a:ext>
            </a:extLst>
          </p:cNvPr>
          <p:cNvGraphicFramePr>
            <a:graphicFrameLocks noChangeAspect="1"/>
          </p:cNvGraphicFramePr>
          <p:nvPr>
            <p:extLst>
              <p:ext uri="{D42A27DB-BD31-4B8C-83A1-F6EECF244321}">
                <p14:modId xmlns:p14="http://schemas.microsoft.com/office/powerpoint/2010/main" val="3253828934"/>
              </p:ext>
            </p:extLst>
          </p:nvPr>
        </p:nvGraphicFramePr>
        <p:xfrm>
          <a:off x="399125" y="2552118"/>
          <a:ext cx="4965700" cy="1700212"/>
        </p:xfrm>
        <a:graphic>
          <a:graphicData uri="http://schemas.openxmlformats.org/presentationml/2006/ole">
            <mc:AlternateContent xmlns:mc="http://schemas.openxmlformats.org/markup-compatibility/2006">
              <mc:Choice xmlns:v="urn:schemas-microsoft-com:vml" Requires="v">
                <p:oleObj name="Equation" r:id="rId4" imgW="3708360" imgH="1257120" progId="Equation.DSMT4">
                  <p:embed/>
                </p:oleObj>
              </mc:Choice>
              <mc:Fallback>
                <p:oleObj name="Equation" r:id="rId4" imgW="3708360" imgH="1257120" progId="Equation.DSMT4">
                  <p:embed/>
                  <p:pic>
                    <p:nvPicPr>
                      <p:cNvPr id="0" name="Object 1"/>
                      <p:cNvPicPr>
                        <a:picLocks noChangeAspect="1" noChangeArrowheads="1"/>
                      </p:cNvPicPr>
                      <p:nvPr/>
                    </p:nvPicPr>
                    <p:blipFill>
                      <a:blip r:embed="rId5"/>
                      <a:srcRect/>
                      <a:stretch>
                        <a:fillRect/>
                      </a:stretch>
                    </p:blipFill>
                    <p:spPr bwMode="auto">
                      <a:xfrm>
                        <a:off x="399125" y="2552118"/>
                        <a:ext cx="4965700" cy="170021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0832144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9" y="738794"/>
            <a:ext cx="4503658" cy="307777"/>
          </a:xfrm>
          <a:prstGeom prst="rect">
            <a:avLst/>
          </a:prstGeom>
          <a:noFill/>
        </p:spPr>
        <p:txBody>
          <a:bodyPr wrap="square" rtlCol="0">
            <a:spAutoFit/>
          </a:bodyPr>
          <a:lstStyle/>
          <a:p>
            <a:r>
              <a:rPr lang="en-US" sz="1400"/>
              <a:t>Symmetries impose various requirements on the matrices.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452282" y="104283"/>
            <a:ext cx="2697640"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nvGraphicFramePr>
        <p:xfrm>
          <a:off x="385255" y="1675403"/>
          <a:ext cx="2053958" cy="341606"/>
        </p:xfrm>
        <a:graphic>
          <a:graphicData uri="http://schemas.openxmlformats.org/presentationml/2006/ole">
            <mc:AlternateContent xmlns:mc="http://schemas.openxmlformats.org/markup-compatibility/2006">
              <mc:Choice xmlns:v="urn:schemas-microsoft-com:vml" Requires="v">
                <p:oleObj name="Equation" r:id="rId3" imgW="1511300" imgH="254000" progId="Equation.DSMT4">
                  <p:embed/>
                </p:oleObj>
              </mc:Choice>
              <mc:Fallback>
                <p:oleObj name="Equation" r:id="rId3"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55" y="1675403"/>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39" y="2122893"/>
            <a:ext cx="6721013" cy="307777"/>
          </a:xfrm>
          <a:prstGeom prst="rect">
            <a:avLst/>
          </a:prstGeom>
          <a:noFill/>
        </p:spPr>
        <p:txBody>
          <a:bodyPr wrap="square" rtlCol="0">
            <a:spAutoFit/>
          </a:bodyPr>
          <a:lstStyle/>
          <a:p>
            <a:r>
              <a:rPr lang="en-US" sz="1400"/>
              <a:t>which in terms of S and M means they must be unitary and pseudo-unitary respectively:</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2663755868"/>
              </p:ext>
            </p:extLst>
          </p:nvPr>
        </p:nvGraphicFramePr>
        <p:xfrm>
          <a:off x="436291" y="2550228"/>
          <a:ext cx="1279525" cy="339725"/>
        </p:xfrm>
        <a:graphic>
          <a:graphicData uri="http://schemas.openxmlformats.org/presentationml/2006/ole">
            <mc:AlternateContent xmlns:mc="http://schemas.openxmlformats.org/markup-compatibility/2006">
              <mc:Choice xmlns:v="urn:schemas-microsoft-com:vml" Requires="v">
                <p:oleObj name="Equation" r:id="rId5" imgW="927000" imgH="241200" progId="Equation.DSMT4">
                  <p:embed/>
                </p:oleObj>
              </mc:Choice>
              <mc:Fallback>
                <p:oleObj name="Equation" r:id="rId5" imgW="927000" imgH="24120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6"/>
                      <a:srcRect/>
                      <a:stretch>
                        <a:fillRect/>
                      </a:stretch>
                    </p:blipFill>
                    <p:spPr bwMode="auto">
                      <a:xfrm>
                        <a:off x="436291" y="2550228"/>
                        <a:ext cx="1279525" cy="339725"/>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38FDBA84-AFF1-40D4-AD97-6EFF0BE8C54E}"/>
              </a:ext>
            </a:extLst>
          </p:cNvPr>
          <p:cNvSpPr txBox="1"/>
          <p:nvPr/>
        </p:nvSpPr>
        <p:spPr>
          <a:xfrm>
            <a:off x="341720" y="4407183"/>
            <a:ext cx="11366371" cy="523220"/>
          </a:xfrm>
          <a:prstGeom prst="rect">
            <a:avLst/>
          </a:prstGeom>
          <a:noFill/>
        </p:spPr>
        <p:txBody>
          <a:bodyPr wrap="square" rtlCol="0">
            <a:spAutoFit/>
          </a:bodyPr>
          <a:lstStyle/>
          <a:p>
            <a:r>
              <a:rPr lang="en-US" sz="1400"/>
              <a:t>This current conservation requirement establishes the following form on M too – that it can be written in ‘polar form’. U and V are unitary matrices, while T is a diagonal matrix. </a:t>
            </a:r>
          </a:p>
        </p:txBody>
      </p:sp>
      <p:sp>
        <p:nvSpPr>
          <p:cNvPr id="16" name="TextBox 15">
            <a:extLst>
              <a:ext uri="{FF2B5EF4-FFF2-40B4-BE49-F238E27FC236}">
                <a16:creationId xmlns:a16="http://schemas.microsoft.com/office/drawing/2014/main" id="{3BB43BE1-09D9-4AD5-A921-5FAC891C2DCE}"/>
              </a:ext>
            </a:extLst>
          </p:cNvPr>
          <p:cNvSpPr txBox="1"/>
          <p:nvPr/>
        </p:nvSpPr>
        <p:spPr>
          <a:xfrm>
            <a:off x="313439" y="1042677"/>
            <a:ext cx="4503658" cy="553998"/>
          </a:xfrm>
          <a:prstGeom prst="rect">
            <a:avLst/>
          </a:prstGeom>
          <a:noFill/>
        </p:spPr>
        <p:txBody>
          <a:bodyPr wrap="square" rtlCol="0">
            <a:spAutoFit/>
          </a:bodyPr>
          <a:lstStyle/>
          <a:p>
            <a:r>
              <a:rPr lang="en-US" sz="1600" b="1"/>
              <a:t>Current conservation</a:t>
            </a:r>
          </a:p>
          <a:p>
            <a:r>
              <a:rPr lang="en-US" sz="1400"/>
              <a:t>This requires…</a:t>
            </a:r>
          </a:p>
        </p:txBody>
      </p:sp>
      <p:graphicFrame>
        <p:nvGraphicFramePr>
          <p:cNvPr id="7" name="Object 6">
            <a:extLst>
              <a:ext uri="{FF2B5EF4-FFF2-40B4-BE49-F238E27FC236}">
                <a16:creationId xmlns:a16="http://schemas.microsoft.com/office/drawing/2014/main" id="{18C49A62-C5A6-4CA8-B3A5-F84476644071}"/>
              </a:ext>
            </a:extLst>
          </p:cNvPr>
          <p:cNvGraphicFramePr>
            <a:graphicFrameLocks noChangeAspect="1"/>
          </p:cNvGraphicFramePr>
          <p:nvPr>
            <p:extLst>
              <p:ext uri="{D42A27DB-BD31-4B8C-83A1-F6EECF244321}">
                <p14:modId xmlns:p14="http://schemas.microsoft.com/office/powerpoint/2010/main" val="1012776423"/>
              </p:ext>
            </p:extLst>
          </p:nvPr>
        </p:nvGraphicFramePr>
        <p:xfrm>
          <a:off x="436291" y="5030759"/>
          <a:ext cx="3842620" cy="749230"/>
        </p:xfrm>
        <a:graphic>
          <a:graphicData uri="http://schemas.openxmlformats.org/presentationml/2006/ole">
            <mc:AlternateContent xmlns:mc="http://schemas.openxmlformats.org/markup-compatibility/2006">
              <mc:Choice xmlns:v="urn:schemas-microsoft-com:vml" Requires="v">
                <p:oleObj name="Equation" r:id="rId7" imgW="2971800" imgH="584200" progId="Equation.DSMT4">
                  <p:embed/>
                </p:oleObj>
              </mc:Choice>
              <mc:Fallback>
                <p:oleObj name="Equation" r:id="rId7" imgW="2971800" imgH="584200" progId="Equation.DSMT4">
                  <p:embed/>
                  <p:pic>
                    <p:nvPicPr>
                      <p:cNvPr id="7" name="Object 6">
                        <a:extLst>
                          <a:ext uri="{FF2B5EF4-FFF2-40B4-BE49-F238E27FC236}">
                            <a16:creationId xmlns:a16="http://schemas.microsoft.com/office/drawing/2014/main" id="{18C49A62-C5A6-4CA8-B3A5-F844766440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291" y="5030759"/>
                        <a:ext cx="3842620" cy="749230"/>
                      </a:xfrm>
                      <a:prstGeom prst="rect">
                        <a:avLst/>
                      </a:prstGeom>
                      <a:solidFill>
                        <a:srgbClr val="CCFFCC"/>
                      </a:solidFill>
                    </p:spPr>
                  </p:pic>
                </p:oleObj>
              </mc:Fallback>
            </mc:AlternateContent>
          </a:graphicData>
        </a:graphic>
      </p:graphicFrame>
      <p:sp>
        <p:nvSpPr>
          <p:cNvPr id="8" name="Rectangle 7">
            <a:extLst>
              <a:ext uri="{FF2B5EF4-FFF2-40B4-BE49-F238E27FC236}">
                <a16:creationId xmlns:a16="http://schemas.microsoft.com/office/drawing/2014/main" id="{3286514C-FDBF-4018-9694-A26BF9264DD2}"/>
              </a:ext>
            </a:extLst>
          </p:cNvPr>
          <p:cNvSpPr/>
          <p:nvPr/>
        </p:nvSpPr>
        <p:spPr>
          <a:xfrm>
            <a:off x="341720" y="3009512"/>
            <a:ext cx="3304879" cy="307777"/>
          </a:xfrm>
          <a:prstGeom prst="rect">
            <a:avLst/>
          </a:prstGeom>
        </p:spPr>
        <p:txBody>
          <a:bodyPr wrap="none">
            <a:spAutoFit/>
          </a:bodyPr>
          <a:lstStyle/>
          <a:p>
            <a:r>
              <a:rPr lang="en-US" sz="1400"/>
              <a:t>This puts restrictions on t, r, t’, r’, naturally:</a:t>
            </a:r>
          </a:p>
        </p:txBody>
      </p:sp>
      <p:graphicFrame>
        <p:nvGraphicFramePr>
          <p:cNvPr id="11" name="Object 10">
            <a:extLst>
              <a:ext uri="{FF2B5EF4-FFF2-40B4-BE49-F238E27FC236}">
                <a16:creationId xmlns:a16="http://schemas.microsoft.com/office/drawing/2014/main" id="{936A101A-8AD0-4A15-9DE2-DA6C4651FF15}"/>
              </a:ext>
            </a:extLst>
          </p:cNvPr>
          <p:cNvGraphicFramePr>
            <a:graphicFrameLocks noChangeAspect="1"/>
          </p:cNvGraphicFramePr>
          <p:nvPr/>
        </p:nvGraphicFramePr>
        <p:xfrm>
          <a:off x="459662" y="3378621"/>
          <a:ext cx="1036948" cy="940112"/>
        </p:xfrm>
        <a:graphic>
          <a:graphicData uri="http://schemas.openxmlformats.org/presentationml/2006/ole">
            <mc:AlternateContent xmlns:mc="http://schemas.openxmlformats.org/markup-compatibility/2006">
              <mc:Choice xmlns:v="urn:schemas-microsoft-com:vml" Requires="v">
                <p:oleObj name="Equation" r:id="rId9" imgW="850900" imgH="698500" progId="Equation.DSMT4">
                  <p:embed/>
                </p:oleObj>
              </mc:Choice>
              <mc:Fallback>
                <p:oleObj name="Equation" r:id="rId9" imgW="850900" imgH="698500" progId="Equation.DSMT4">
                  <p:embed/>
                  <p:pic>
                    <p:nvPicPr>
                      <p:cNvPr id="11" name="Object 10">
                        <a:extLst>
                          <a:ext uri="{FF2B5EF4-FFF2-40B4-BE49-F238E27FC236}">
                            <a16:creationId xmlns:a16="http://schemas.microsoft.com/office/drawing/2014/main" id="{936A101A-8AD0-4A15-9DE2-DA6C4651FF1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9662" y="3378621"/>
                        <a:ext cx="1036948" cy="940112"/>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D1043939-EDD2-4F9D-B6CB-953AD2AC025B}"/>
              </a:ext>
            </a:extLst>
          </p:cNvPr>
          <p:cNvGraphicFramePr>
            <a:graphicFrameLocks noChangeAspect="1"/>
          </p:cNvGraphicFramePr>
          <p:nvPr/>
        </p:nvGraphicFramePr>
        <p:xfrm>
          <a:off x="2269913" y="3362789"/>
          <a:ext cx="1036948" cy="940112"/>
        </p:xfrm>
        <a:graphic>
          <a:graphicData uri="http://schemas.openxmlformats.org/presentationml/2006/ole">
            <mc:AlternateContent xmlns:mc="http://schemas.openxmlformats.org/markup-compatibility/2006">
              <mc:Choice xmlns:v="urn:schemas-microsoft-com:vml" Requires="v">
                <p:oleObj name="Equation" r:id="rId11" imgW="825500" imgH="698500" progId="Equation.DSMT4">
                  <p:embed/>
                </p:oleObj>
              </mc:Choice>
              <mc:Fallback>
                <p:oleObj name="Equation" r:id="rId11" imgW="825500" imgH="698500" progId="Equation.DSMT4">
                  <p:embed/>
                  <p:pic>
                    <p:nvPicPr>
                      <p:cNvPr id="13" name="Object 12">
                        <a:extLst>
                          <a:ext uri="{FF2B5EF4-FFF2-40B4-BE49-F238E27FC236}">
                            <a16:creationId xmlns:a16="http://schemas.microsoft.com/office/drawing/2014/main" id="{D1043939-EDD2-4F9D-B6CB-953AD2AC025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269913" y="3362789"/>
                        <a:ext cx="1036948" cy="940112"/>
                      </a:xfrm>
                      <a:prstGeom prst="rect">
                        <a:avLst/>
                      </a:prstGeom>
                      <a:solidFill>
                        <a:srgbClr val="CCFFCC"/>
                      </a:solidFill>
                    </p:spPr>
                  </p:pic>
                </p:oleObj>
              </mc:Fallback>
            </mc:AlternateContent>
          </a:graphicData>
        </a:graphic>
      </p:graphicFrame>
      <p:sp>
        <p:nvSpPr>
          <p:cNvPr id="27" name="TextBox 26">
            <a:extLst>
              <a:ext uri="{FF2B5EF4-FFF2-40B4-BE49-F238E27FC236}">
                <a16:creationId xmlns:a16="http://schemas.microsoft.com/office/drawing/2014/main" id="{1DD5CC18-32E2-4805-B25E-10524CDE23A4}"/>
              </a:ext>
            </a:extLst>
          </p:cNvPr>
          <p:cNvSpPr txBox="1"/>
          <p:nvPr/>
        </p:nvSpPr>
        <p:spPr>
          <a:xfrm>
            <a:off x="360574" y="5931087"/>
            <a:ext cx="6789348" cy="307777"/>
          </a:xfrm>
          <a:prstGeom prst="rect">
            <a:avLst/>
          </a:prstGeom>
          <a:noFill/>
        </p:spPr>
        <p:txBody>
          <a:bodyPr wrap="square" rtlCol="0">
            <a:spAutoFit/>
          </a:bodyPr>
          <a:lstStyle/>
          <a:p>
            <a:r>
              <a:rPr lang="en-US" sz="1400"/>
              <a:t>And U and V, etc., if including spin, would actually be unitary matrices with elements:</a:t>
            </a:r>
          </a:p>
        </p:txBody>
      </p:sp>
      <p:graphicFrame>
        <p:nvGraphicFramePr>
          <p:cNvPr id="28" name="Object 27">
            <a:extLst>
              <a:ext uri="{FF2B5EF4-FFF2-40B4-BE49-F238E27FC236}">
                <a16:creationId xmlns:a16="http://schemas.microsoft.com/office/drawing/2014/main" id="{9B11C50A-CD41-4078-B7A3-C29E73BCCD97}"/>
              </a:ext>
            </a:extLst>
          </p:cNvPr>
          <p:cNvGraphicFramePr>
            <a:graphicFrameLocks noChangeAspect="1"/>
          </p:cNvGraphicFramePr>
          <p:nvPr/>
        </p:nvGraphicFramePr>
        <p:xfrm>
          <a:off x="436291" y="6389962"/>
          <a:ext cx="2233613" cy="315912"/>
        </p:xfrm>
        <a:graphic>
          <a:graphicData uri="http://schemas.openxmlformats.org/presentationml/2006/ole">
            <mc:AlternateContent xmlns:mc="http://schemas.openxmlformats.org/markup-compatibility/2006">
              <mc:Choice xmlns:v="urn:schemas-microsoft-com:vml" Requires="v">
                <p:oleObj name="Equation" r:id="rId13" imgW="1701720" imgH="241200" progId="Equation.DSMT4">
                  <p:embed/>
                </p:oleObj>
              </mc:Choice>
              <mc:Fallback>
                <p:oleObj name="Equation" r:id="rId13" imgW="1701720" imgH="241200" progId="Equation.DSMT4">
                  <p:embed/>
                  <p:pic>
                    <p:nvPicPr>
                      <p:cNvPr id="28" name="Object 27">
                        <a:extLst>
                          <a:ext uri="{FF2B5EF4-FFF2-40B4-BE49-F238E27FC236}">
                            <a16:creationId xmlns:a16="http://schemas.microsoft.com/office/drawing/2014/main" id="{9B11C50A-CD41-4078-B7A3-C29E73BCCD97}"/>
                          </a:ext>
                        </a:extLst>
                      </p:cNvPr>
                      <p:cNvPicPr/>
                      <p:nvPr/>
                    </p:nvPicPr>
                    <p:blipFill>
                      <a:blip r:embed="rId14"/>
                      <a:stretch>
                        <a:fillRect/>
                      </a:stretch>
                    </p:blipFill>
                    <p:spPr>
                      <a:xfrm>
                        <a:off x="436291" y="6389962"/>
                        <a:ext cx="2233613" cy="315912"/>
                      </a:xfrm>
                      <a:prstGeom prst="rect">
                        <a:avLst/>
                      </a:prstGeom>
                    </p:spPr>
                  </p:pic>
                </p:oleObj>
              </mc:Fallback>
            </mc:AlternateContent>
          </a:graphicData>
        </a:graphic>
      </p:graphicFrame>
    </p:spTree>
    <p:extLst>
      <p:ext uri="{BB962C8B-B14F-4D97-AF65-F5344CB8AC3E}">
        <p14:creationId xmlns:p14="http://schemas.microsoft.com/office/powerpoint/2010/main" val="36065775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4448" y="695063"/>
            <a:ext cx="11206115" cy="984885"/>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So in terms of coefficients we must have (ignoring spin for now):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20308" y="116207"/>
            <a:ext cx="2611225"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5B4E94B2-E60B-4941-B782-A69D0CFD4923}"/>
              </a:ext>
            </a:extLst>
          </p:cNvPr>
          <p:cNvGraphicFramePr>
            <a:graphicFrameLocks noChangeAspect="1"/>
          </p:cNvGraphicFramePr>
          <p:nvPr/>
        </p:nvGraphicFramePr>
        <p:xfrm>
          <a:off x="436290" y="1722911"/>
          <a:ext cx="1357313" cy="598487"/>
        </p:xfrm>
        <a:graphic>
          <a:graphicData uri="http://schemas.openxmlformats.org/presentationml/2006/ole">
            <mc:AlternateContent xmlns:mc="http://schemas.openxmlformats.org/markup-compatibility/2006">
              <mc:Choice xmlns:v="urn:schemas-microsoft-com:vml" Requires="v">
                <p:oleObj name="Equation" r:id="rId2" imgW="1041120" imgH="457200" progId="Equation.DSMT4">
                  <p:embed/>
                </p:oleObj>
              </mc:Choice>
              <mc:Fallback>
                <p:oleObj name="Equation" r:id="rId2" imgW="1041120" imgH="457200" progId="Equation.DSMT4">
                  <p:embed/>
                  <p:pic>
                    <p:nvPicPr>
                      <p:cNvPr id="48" name="Object 47">
                        <a:extLst>
                          <a:ext uri="{FF2B5EF4-FFF2-40B4-BE49-F238E27FC236}">
                            <a16:creationId xmlns:a16="http://schemas.microsoft.com/office/drawing/2014/main" id="{5B4E94B2-E60B-4941-B782-A69D0CFD4923}"/>
                          </a:ext>
                        </a:extLst>
                      </p:cNvPr>
                      <p:cNvPicPr>
                        <a:picLocks noChangeAspect="1" noChangeArrowheads="1"/>
                      </p:cNvPicPr>
                      <p:nvPr/>
                    </p:nvPicPr>
                    <p:blipFill>
                      <a:blip r:embed="rId3"/>
                      <a:srcRect/>
                      <a:stretch>
                        <a:fillRect/>
                      </a:stretch>
                    </p:blipFill>
                    <p:spPr bwMode="auto">
                      <a:xfrm>
                        <a:off x="436290" y="1722911"/>
                        <a:ext cx="1357313" cy="598487"/>
                      </a:xfrm>
                      <a:prstGeom prst="rect">
                        <a:avLst/>
                      </a:prstGeom>
                      <a:noFill/>
                    </p:spPr>
                  </p:pic>
                </p:oleObj>
              </mc:Fallback>
            </mc:AlternateContent>
          </a:graphicData>
        </a:graphic>
      </p:graphicFrame>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079223438"/>
              </p:ext>
            </p:extLst>
          </p:nvPr>
        </p:nvGraphicFramePr>
        <p:xfrm>
          <a:off x="463384" y="2897188"/>
          <a:ext cx="1122363" cy="317500"/>
        </p:xfrm>
        <a:graphic>
          <a:graphicData uri="http://schemas.openxmlformats.org/presentationml/2006/ole">
            <mc:AlternateContent xmlns:mc="http://schemas.openxmlformats.org/markup-compatibility/2006">
              <mc:Choice xmlns:v="urn:schemas-microsoft-com:vml" Requires="v">
                <p:oleObj name="Equation" r:id="rId4" imgW="838080" imgH="241200" progId="Equation.DSMT4">
                  <p:embed/>
                </p:oleObj>
              </mc:Choice>
              <mc:Fallback>
                <p:oleObj name="Equation" r:id="rId4" imgW="83808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5"/>
                      <a:srcRect/>
                      <a:stretch>
                        <a:fillRect/>
                      </a:stretch>
                    </p:blipFill>
                    <p:spPr bwMode="auto">
                      <a:xfrm>
                        <a:off x="463384" y="2897188"/>
                        <a:ext cx="1122363" cy="31750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CFC82553-2043-45D5-89AD-5C0CBD51CB03}"/>
              </a:ext>
            </a:extLst>
          </p:cNvPr>
          <p:cNvSpPr txBox="1"/>
          <p:nvPr/>
        </p:nvSpPr>
        <p:spPr>
          <a:xfrm>
            <a:off x="328754" y="2457111"/>
            <a:ext cx="4563757" cy="307777"/>
          </a:xfrm>
          <a:prstGeom prst="rect">
            <a:avLst/>
          </a:prstGeom>
          <a:noFill/>
        </p:spPr>
        <p:txBody>
          <a:bodyPr wrap="square" rtlCol="0">
            <a:spAutoFit/>
          </a:bodyPr>
          <a:lstStyle/>
          <a:p>
            <a:r>
              <a:rPr lang="en-US" sz="1400"/>
              <a:t>This works out to the following requirements on M…</a:t>
            </a:r>
          </a:p>
        </p:txBody>
      </p:sp>
      <p:sp>
        <p:nvSpPr>
          <p:cNvPr id="15" name="TextBox 14">
            <a:extLst>
              <a:ext uri="{FF2B5EF4-FFF2-40B4-BE49-F238E27FC236}">
                <a16:creationId xmlns:a16="http://schemas.microsoft.com/office/drawing/2014/main" id="{2695BA09-62CF-4FCE-BA32-F6F33BB9B294}"/>
              </a:ext>
            </a:extLst>
          </p:cNvPr>
          <p:cNvSpPr txBox="1"/>
          <p:nvPr/>
        </p:nvSpPr>
        <p:spPr>
          <a:xfrm>
            <a:off x="322864" y="3349297"/>
            <a:ext cx="5040986" cy="307777"/>
          </a:xfrm>
          <a:prstGeom prst="rect">
            <a:avLst/>
          </a:prstGeom>
          <a:noFill/>
        </p:spPr>
        <p:txBody>
          <a:bodyPr wrap="square" rtlCol="0">
            <a:spAutoFit/>
          </a:bodyPr>
          <a:lstStyle/>
          <a:p>
            <a:r>
              <a:rPr lang="en-US" sz="1400"/>
              <a:t>The accompanying requirements on the t, r, etc. are simply:</a:t>
            </a:r>
          </a:p>
        </p:txBody>
      </p:sp>
      <p:sp>
        <p:nvSpPr>
          <p:cNvPr id="16" name="TextBox 15">
            <a:extLst>
              <a:ext uri="{FF2B5EF4-FFF2-40B4-BE49-F238E27FC236}">
                <a16:creationId xmlns:a16="http://schemas.microsoft.com/office/drawing/2014/main" id="{2914E908-EF7B-46B3-B16D-22CB66A2383E}"/>
              </a:ext>
            </a:extLst>
          </p:cNvPr>
          <p:cNvSpPr txBox="1"/>
          <p:nvPr/>
        </p:nvSpPr>
        <p:spPr>
          <a:xfrm>
            <a:off x="322864" y="5296462"/>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4" name="Object 23">
            <a:extLst>
              <a:ext uri="{FF2B5EF4-FFF2-40B4-BE49-F238E27FC236}">
                <a16:creationId xmlns:a16="http://schemas.microsoft.com/office/drawing/2014/main" id="{2CA3C04C-373D-4E17-8A0A-3DC44B7D3DB2}"/>
              </a:ext>
            </a:extLst>
          </p:cNvPr>
          <p:cNvGraphicFramePr>
            <a:graphicFrameLocks noChangeAspect="1"/>
          </p:cNvGraphicFramePr>
          <p:nvPr/>
        </p:nvGraphicFramePr>
        <p:xfrm>
          <a:off x="436290" y="4594243"/>
          <a:ext cx="654050" cy="566738"/>
        </p:xfrm>
        <a:graphic>
          <a:graphicData uri="http://schemas.openxmlformats.org/presentationml/2006/ole">
            <mc:AlternateContent xmlns:mc="http://schemas.openxmlformats.org/markup-compatibility/2006">
              <mc:Choice xmlns:v="urn:schemas-microsoft-com:vml" Requires="v">
                <p:oleObj name="Equation" r:id="rId6" imgW="469800" imgH="406080" progId="Equation.DSMT4">
                  <p:embed/>
                </p:oleObj>
              </mc:Choice>
              <mc:Fallback>
                <p:oleObj name="Equation" r:id="rId6" imgW="469800" imgH="406080" progId="Equation.DSMT4">
                  <p:embed/>
                  <p:pic>
                    <p:nvPicPr>
                      <p:cNvPr id="24" name="Object 23">
                        <a:extLst>
                          <a:ext uri="{FF2B5EF4-FFF2-40B4-BE49-F238E27FC236}">
                            <a16:creationId xmlns:a16="http://schemas.microsoft.com/office/drawing/2014/main" id="{2CA3C04C-373D-4E17-8A0A-3DC44B7D3DB2}"/>
                          </a:ext>
                        </a:extLst>
                      </p:cNvPr>
                      <p:cNvPicPr>
                        <a:picLocks noChangeAspect="1" noChangeArrowheads="1"/>
                      </p:cNvPicPr>
                      <p:nvPr/>
                    </p:nvPicPr>
                    <p:blipFill>
                      <a:blip r:embed="rId7"/>
                      <a:srcRect/>
                      <a:stretch>
                        <a:fillRect/>
                      </a:stretch>
                    </p:blipFill>
                    <p:spPr bwMode="auto">
                      <a:xfrm>
                        <a:off x="436290" y="4594243"/>
                        <a:ext cx="654050" cy="56673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E1429A22-341A-432A-8A8F-8243EAC6665B}"/>
              </a:ext>
            </a:extLst>
          </p:cNvPr>
          <p:cNvSpPr txBox="1"/>
          <p:nvPr/>
        </p:nvSpPr>
        <p:spPr>
          <a:xfrm>
            <a:off x="8128258" y="6021596"/>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6" name="Object 25">
            <a:extLst>
              <a:ext uri="{FF2B5EF4-FFF2-40B4-BE49-F238E27FC236}">
                <a16:creationId xmlns:a16="http://schemas.microsoft.com/office/drawing/2014/main" id="{E3149EA9-C17D-4DCB-BCDF-63FEC976B233}"/>
              </a:ext>
            </a:extLst>
          </p:cNvPr>
          <p:cNvGraphicFramePr>
            <a:graphicFrameLocks noChangeAspect="1"/>
          </p:cNvGraphicFramePr>
          <p:nvPr/>
        </p:nvGraphicFramePr>
        <p:xfrm>
          <a:off x="5208504" y="6057062"/>
          <a:ext cx="2587463" cy="667733"/>
        </p:xfrm>
        <a:graphic>
          <a:graphicData uri="http://schemas.openxmlformats.org/presentationml/2006/ole">
            <mc:AlternateContent xmlns:mc="http://schemas.openxmlformats.org/markup-compatibility/2006">
              <mc:Choice xmlns:v="urn:schemas-microsoft-com:vml" Requires="v">
                <p:oleObj name="Equation" r:id="rId8" imgW="1968480" imgH="507960" progId="Equation.DSMT4">
                  <p:embed/>
                </p:oleObj>
              </mc:Choice>
              <mc:Fallback>
                <p:oleObj name="Equation" r:id="rId8" imgW="1968480" imgH="507960" progId="Equation.DSMT4">
                  <p:embed/>
                  <p:pic>
                    <p:nvPicPr>
                      <p:cNvPr id="26" name="Object 25">
                        <a:extLst>
                          <a:ext uri="{FF2B5EF4-FFF2-40B4-BE49-F238E27FC236}">
                            <a16:creationId xmlns:a16="http://schemas.microsoft.com/office/drawing/2014/main" id="{E3149EA9-C17D-4DCB-BCDF-63FEC976B233}"/>
                          </a:ext>
                        </a:extLst>
                      </p:cNvPr>
                      <p:cNvPicPr/>
                      <p:nvPr/>
                    </p:nvPicPr>
                    <p:blipFill>
                      <a:blip r:embed="rId9"/>
                      <a:stretch>
                        <a:fillRect/>
                      </a:stretch>
                    </p:blipFill>
                    <p:spPr>
                      <a:xfrm>
                        <a:off x="5208504" y="6057062"/>
                        <a:ext cx="2587463" cy="667733"/>
                      </a:xfrm>
                      <a:prstGeom prst="rect">
                        <a:avLst/>
                      </a:prstGeom>
                    </p:spPr>
                  </p:pic>
                </p:oleObj>
              </mc:Fallback>
            </mc:AlternateContent>
          </a:graphicData>
        </a:graphic>
      </p:graphicFrame>
      <p:graphicFrame>
        <p:nvGraphicFramePr>
          <p:cNvPr id="27" name="Object 26">
            <a:extLst>
              <a:ext uri="{FF2B5EF4-FFF2-40B4-BE49-F238E27FC236}">
                <a16:creationId xmlns:a16="http://schemas.microsoft.com/office/drawing/2014/main" id="{9AA26E8E-E729-4B8A-A51A-A08A7E387478}"/>
              </a:ext>
            </a:extLst>
          </p:cNvPr>
          <p:cNvGraphicFramePr>
            <a:graphicFrameLocks noChangeAspect="1"/>
          </p:cNvGraphicFramePr>
          <p:nvPr/>
        </p:nvGraphicFramePr>
        <p:xfrm>
          <a:off x="436290" y="3791145"/>
          <a:ext cx="2720976" cy="290513"/>
        </p:xfrm>
        <a:graphic>
          <a:graphicData uri="http://schemas.openxmlformats.org/presentationml/2006/ole">
            <mc:AlternateContent xmlns:mc="http://schemas.openxmlformats.org/markup-compatibility/2006">
              <mc:Choice xmlns:v="urn:schemas-microsoft-com:vml" Requires="v">
                <p:oleObj name="Equation" r:id="rId10" imgW="2234880" imgH="203040" progId="Equation.DSMT4">
                  <p:embed/>
                </p:oleObj>
              </mc:Choice>
              <mc:Fallback>
                <p:oleObj name="Equation" r:id="rId10" imgW="2234880" imgH="203040" progId="Equation.DSMT4">
                  <p:embed/>
                  <p:pic>
                    <p:nvPicPr>
                      <p:cNvPr id="27" name="Object 26">
                        <a:extLst>
                          <a:ext uri="{FF2B5EF4-FFF2-40B4-BE49-F238E27FC236}">
                            <a16:creationId xmlns:a16="http://schemas.microsoft.com/office/drawing/2014/main" id="{9AA26E8E-E729-4B8A-A51A-A08A7E387478}"/>
                          </a:ext>
                        </a:extLst>
                      </p:cNvPr>
                      <p:cNvPicPr>
                        <a:picLocks noChangeAspect="1" noChangeArrowheads="1"/>
                      </p:cNvPicPr>
                      <p:nvPr/>
                    </p:nvPicPr>
                    <p:blipFill>
                      <a:blip r:embed="rId11"/>
                      <a:srcRect/>
                      <a:stretch>
                        <a:fillRect/>
                      </a:stretch>
                    </p:blipFill>
                    <p:spPr bwMode="auto">
                      <a:xfrm>
                        <a:off x="436290" y="3791145"/>
                        <a:ext cx="2720976" cy="290513"/>
                      </a:xfrm>
                      <a:prstGeom prst="rect">
                        <a:avLst/>
                      </a:prstGeom>
                      <a:solidFill>
                        <a:srgbClr val="CCFFCC"/>
                      </a:solidFill>
                    </p:spPr>
                  </p:pic>
                </p:oleObj>
              </mc:Fallback>
            </mc:AlternateContent>
          </a:graphicData>
        </a:graphic>
      </p:graphicFrame>
      <p:sp>
        <p:nvSpPr>
          <p:cNvPr id="28" name="TextBox 27">
            <a:extLst>
              <a:ext uri="{FF2B5EF4-FFF2-40B4-BE49-F238E27FC236}">
                <a16:creationId xmlns:a16="http://schemas.microsoft.com/office/drawing/2014/main" id="{3521F9E5-442C-4B62-B3B9-D7AB2729E629}"/>
              </a:ext>
            </a:extLst>
          </p:cNvPr>
          <p:cNvSpPr txBox="1"/>
          <p:nvPr/>
        </p:nvSpPr>
        <p:spPr>
          <a:xfrm>
            <a:off x="346471" y="4150986"/>
            <a:ext cx="3198007" cy="307777"/>
          </a:xfrm>
          <a:prstGeom prst="rect">
            <a:avLst/>
          </a:prstGeom>
          <a:noFill/>
        </p:spPr>
        <p:txBody>
          <a:bodyPr wrap="square" rtlCol="0">
            <a:spAutoFit/>
          </a:bodyPr>
          <a:lstStyle/>
          <a:p>
            <a:r>
              <a:rPr lang="en-US" sz="1400"/>
              <a:t>Polar decomposition simplifies via:</a:t>
            </a:r>
          </a:p>
        </p:txBody>
      </p:sp>
      <p:graphicFrame>
        <p:nvGraphicFramePr>
          <p:cNvPr id="29" name="Object 28">
            <a:extLst>
              <a:ext uri="{FF2B5EF4-FFF2-40B4-BE49-F238E27FC236}">
                <a16:creationId xmlns:a16="http://schemas.microsoft.com/office/drawing/2014/main" id="{1EDEDE38-47F5-4E7E-8BF5-CFA586012401}"/>
              </a:ext>
            </a:extLst>
          </p:cNvPr>
          <p:cNvGraphicFramePr>
            <a:graphicFrameLocks noChangeAspect="1"/>
          </p:cNvGraphicFramePr>
          <p:nvPr/>
        </p:nvGraphicFramePr>
        <p:xfrm>
          <a:off x="392113" y="5963650"/>
          <a:ext cx="742950" cy="638175"/>
        </p:xfrm>
        <a:graphic>
          <a:graphicData uri="http://schemas.openxmlformats.org/presentationml/2006/ole">
            <mc:AlternateContent xmlns:mc="http://schemas.openxmlformats.org/markup-compatibility/2006">
              <mc:Choice xmlns:v="urn:schemas-microsoft-com:vml" Requires="v">
                <p:oleObj name="Equation" r:id="rId12" imgW="533160" imgH="457200" progId="Equation.DSMT4">
                  <p:embed/>
                </p:oleObj>
              </mc:Choice>
              <mc:Fallback>
                <p:oleObj name="Equation" r:id="rId12" imgW="533160" imgH="457200" progId="Equation.DSMT4">
                  <p:embed/>
                  <p:pic>
                    <p:nvPicPr>
                      <p:cNvPr id="29" name="Object 28">
                        <a:extLst>
                          <a:ext uri="{FF2B5EF4-FFF2-40B4-BE49-F238E27FC236}">
                            <a16:creationId xmlns:a16="http://schemas.microsoft.com/office/drawing/2014/main" id="{1EDEDE38-47F5-4E7E-8BF5-CFA586012401}"/>
                          </a:ext>
                        </a:extLst>
                      </p:cNvPr>
                      <p:cNvPicPr>
                        <a:picLocks noChangeAspect="1" noChangeArrowheads="1"/>
                      </p:cNvPicPr>
                      <p:nvPr/>
                    </p:nvPicPr>
                    <p:blipFill>
                      <a:blip r:embed="rId13"/>
                      <a:srcRect/>
                      <a:stretch>
                        <a:fillRect/>
                      </a:stretch>
                    </p:blipFill>
                    <p:spPr bwMode="auto">
                      <a:xfrm>
                        <a:off x="392113" y="5963650"/>
                        <a:ext cx="742950" cy="638175"/>
                      </a:xfrm>
                      <a:prstGeom prst="rect">
                        <a:avLst/>
                      </a:prstGeom>
                      <a:noFill/>
                    </p:spPr>
                  </p:pic>
                </p:oleObj>
              </mc:Fallback>
            </mc:AlternateContent>
          </a:graphicData>
        </a:graphic>
      </p:graphicFrame>
    </p:spTree>
    <p:extLst>
      <p:ext uri="{BB962C8B-B14F-4D97-AF65-F5344CB8AC3E}">
        <p14:creationId xmlns:p14="http://schemas.microsoft.com/office/powerpoint/2010/main" val="2606985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553998"/>
          </a:xfrm>
          <a:prstGeom prst="rect">
            <a:avLst/>
          </a:prstGeom>
          <a:noFill/>
        </p:spPr>
        <p:txBody>
          <a:bodyPr wrap="square" rtlCol="0">
            <a:spAutoFit/>
          </a:bodyPr>
          <a:lstStyle/>
          <a:p>
            <a:r>
              <a:rPr lang="en-US" sz="1600" b="1"/>
              <a:t>Parity Symmetry</a:t>
            </a:r>
            <a:endParaRPr lang="en-US" sz="1400" b="1"/>
          </a:p>
          <a:p>
            <a:r>
              <a:rPr lang="en-US" sz="1400"/>
              <a:t>Next let’s presuppose Parity symmetry. This works out to the following requirements on M…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13954" y="159979"/>
            <a:ext cx="2564091" cy="523220"/>
          </a:xfrm>
          <a:prstGeom prst="rect">
            <a:avLst/>
          </a:prstGeom>
          <a:noFill/>
        </p:spPr>
        <p:txBody>
          <a:bodyPr wrap="square" rtlCol="0">
            <a:spAutoFit/>
          </a:bodyPr>
          <a:lstStyle/>
          <a:p>
            <a:r>
              <a:rPr lang="en-US" sz="2800" b="1" u="sng"/>
              <a:t>Q1D M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628030106"/>
              </p:ext>
            </p:extLst>
          </p:nvPr>
        </p:nvGraphicFramePr>
        <p:xfrm>
          <a:off x="384579" y="1457663"/>
          <a:ext cx="1282700" cy="336550"/>
        </p:xfrm>
        <a:graphic>
          <a:graphicData uri="http://schemas.openxmlformats.org/presentationml/2006/ole">
            <mc:AlternateContent xmlns:mc="http://schemas.openxmlformats.org/markup-compatibility/2006">
              <mc:Choice xmlns:v="urn:schemas-microsoft-com:vml" Requires="v">
                <p:oleObj name="Equation" r:id="rId3" imgW="901440" imgH="241200" progId="Equation.DSMT4">
                  <p:embed/>
                </p:oleObj>
              </mc:Choice>
              <mc:Fallback>
                <p:oleObj name="Equation" r:id="rId3" imgW="901440" imgH="2412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384579" y="1457663"/>
                        <a:ext cx="1282700" cy="33655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A7B5F732-7C4E-4C32-9189-A6D1A5610A7B}"/>
              </a:ext>
            </a:extLst>
          </p:cNvPr>
          <p:cNvSpPr txBox="1"/>
          <p:nvPr/>
        </p:nvSpPr>
        <p:spPr>
          <a:xfrm>
            <a:off x="384579" y="1873032"/>
            <a:ext cx="5040986" cy="307777"/>
          </a:xfrm>
          <a:prstGeom prst="rect">
            <a:avLst/>
          </a:prstGeom>
          <a:noFill/>
        </p:spPr>
        <p:txBody>
          <a:bodyPr wrap="square" rtlCol="0">
            <a:spAutoFit/>
          </a:bodyPr>
          <a:lstStyle/>
          <a:p>
            <a:r>
              <a:rPr lang="en-US" sz="14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nvGraphicFramePr>
        <p:xfrm>
          <a:off x="482191" y="2298304"/>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82191" y="2298304"/>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84579" y="3062257"/>
            <a:ext cx="3198007" cy="307777"/>
          </a:xfrm>
          <a:prstGeom prst="rect">
            <a:avLst/>
          </a:prstGeom>
          <a:noFill/>
        </p:spPr>
        <p:txBody>
          <a:bodyPr wrap="square" rtlCol="0">
            <a:spAutoFit/>
          </a:bodyPr>
          <a:lstStyle/>
          <a:p>
            <a:r>
              <a:rPr lang="en-US" sz="14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nvGraphicFramePr>
        <p:xfrm>
          <a:off x="482191" y="3592007"/>
          <a:ext cx="2053619" cy="627797"/>
        </p:xfrm>
        <a:graphic>
          <a:graphicData uri="http://schemas.openxmlformats.org/presentationml/2006/ole">
            <mc:AlternateContent xmlns:mc="http://schemas.openxmlformats.org/markup-compatibility/2006">
              <mc:Choice xmlns:v="urn:schemas-microsoft-com:vml" Requires="v">
                <p:oleObj name="Equation" r:id="rId7" imgW="1600200" imgH="482400" progId="Equation.DSMT4">
                  <p:embed/>
                </p:oleObj>
              </mc:Choice>
              <mc:Fallback>
                <p:oleObj name="Equation" r:id="rId7" imgW="1600200" imgH="482400" progId="Equation.DSMT4">
                  <p:embed/>
                  <p:pic>
                    <p:nvPicPr>
                      <p:cNvPr id="4" name="Object 3">
                        <a:extLst>
                          <a:ext uri="{FF2B5EF4-FFF2-40B4-BE49-F238E27FC236}">
                            <a16:creationId xmlns:a16="http://schemas.microsoft.com/office/drawing/2014/main" id="{96519136-B4AB-4B3A-9672-A06627E5AF3F}"/>
                          </a:ext>
                        </a:extLst>
                      </p:cNvPr>
                      <p:cNvPicPr>
                        <a:picLocks noChangeAspect="1" noChangeArrowheads="1"/>
                      </p:cNvPicPr>
                      <p:nvPr/>
                    </p:nvPicPr>
                    <p:blipFill>
                      <a:blip r:embed="rId8"/>
                      <a:srcRect/>
                      <a:stretch>
                        <a:fillRect/>
                      </a:stretch>
                    </p:blipFill>
                    <p:spPr bwMode="auto">
                      <a:xfrm>
                        <a:off x="482191" y="3592007"/>
                        <a:ext cx="2053619" cy="627797"/>
                      </a:xfrm>
                      <a:prstGeom prst="rect">
                        <a:avLst/>
                      </a:prstGeom>
                      <a:noFill/>
                    </p:spPr>
                  </p:pic>
                </p:oleObj>
              </mc:Fallback>
            </mc:AlternateContent>
          </a:graphicData>
        </a:graphic>
      </p:graphicFrame>
    </p:spTree>
    <p:extLst>
      <p:ext uri="{BB962C8B-B14F-4D97-AF65-F5344CB8AC3E}">
        <p14:creationId xmlns:p14="http://schemas.microsoft.com/office/powerpoint/2010/main" val="23239532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0408-2432-40DF-943C-212EABD0B9E5}"/>
              </a:ext>
            </a:extLst>
          </p:cNvPr>
          <p:cNvSpPr>
            <a:spLocks noGrp="1"/>
          </p:cNvSpPr>
          <p:nvPr>
            <p:ph type="ctrTitle"/>
          </p:nvPr>
        </p:nvSpPr>
        <p:spPr>
          <a:xfrm>
            <a:off x="3563332" y="126542"/>
            <a:ext cx="4496585" cy="621596"/>
          </a:xfrm>
        </p:spPr>
        <p:txBody>
          <a:bodyPr>
            <a:noAutofit/>
          </a:bodyPr>
          <a:lstStyle/>
          <a:p>
            <a:r>
              <a:rPr lang="en-US" sz="3200" b="1" u="sng">
                <a:latin typeface="+mn-lt"/>
              </a:rPr>
              <a:t>Q1D M Matrix</a:t>
            </a:r>
          </a:p>
        </p:txBody>
      </p:sp>
      <p:sp>
        <p:nvSpPr>
          <p:cNvPr id="8" name="Rectangle 4">
            <a:extLst>
              <a:ext uri="{FF2B5EF4-FFF2-40B4-BE49-F238E27FC236}">
                <a16:creationId xmlns:a16="http://schemas.microsoft.com/office/drawing/2014/main" id="{35B4D01F-91E6-442F-BD89-33C728FC279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0">
            <a:extLst>
              <a:ext uri="{FF2B5EF4-FFF2-40B4-BE49-F238E27FC236}">
                <a16:creationId xmlns:a16="http://schemas.microsoft.com/office/drawing/2014/main" id="{8DA38F1E-17CA-4956-8460-F1123C544F2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5">
            <a:extLst>
              <a:ext uri="{FF2B5EF4-FFF2-40B4-BE49-F238E27FC236}">
                <a16:creationId xmlns:a16="http://schemas.microsoft.com/office/drawing/2014/main" id="{8D5688C5-EC66-47E6-85D4-4005E9FECD2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1">
            <a:extLst>
              <a:ext uri="{FF2B5EF4-FFF2-40B4-BE49-F238E27FC236}">
                <a16:creationId xmlns:a16="http://schemas.microsoft.com/office/drawing/2014/main" id="{51E38846-92C2-4620-9CAF-F9614497037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7">
            <a:extLst>
              <a:ext uri="{FF2B5EF4-FFF2-40B4-BE49-F238E27FC236}">
                <a16:creationId xmlns:a16="http://schemas.microsoft.com/office/drawing/2014/main" id="{464DC023-9885-42C2-A064-89D1E8DA4DB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6">
            <a:extLst>
              <a:ext uri="{FF2B5EF4-FFF2-40B4-BE49-F238E27FC236}">
                <a16:creationId xmlns:a16="http://schemas.microsoft.com/office/drawing/2014/main" id="{2207DF9C-3DF7-4889-A550-8FC61F7B4B1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Rectangle 20">
            <a:extLst>
              <a:ext uri="{FF2B5EF4-FFF2-40B4-BE49-F238E27FC236}">
                <a16:creationId xmlns:a16="http://schemas.microsoft.com/office/drawing/2014/main" id="{FDD52C4E-1627-4424-B708-BCB180FE0D02}"/>
              </a:ext>
            </a:extLst>
          </p:cNvPr>
          <p:cNvSpPr>
            <a:spLocks noChangeArrowheads="1"/>
          </p:cNvSpPr>
          <p:nvPr/>
        </p:nvSpPr>
        <p:spPr bwMode="auto">
          <a:xfrm>
            <a:off x="129273" y="935660"/>
            <a:ext cx="815273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400"/>
              <a:t>The advantage of working with these matrices is that </a:t>
            </a:r>
            <a:r>
              <a:rPr lang="en-US" sz="1400"/>
              <a:t>M obeys the multiplicative properties shown below.  </a:t>
            </a:r>
            <a:endParaRPr lang="en-US" altLang="en-US" sz="1400"/>
          </a:p>
        </p:txBody>
      </p:sp>
      <p:graphicFrame>
        <p:nvGraphicFramePr>
          <p:cNvPr id="23" name="Object 22">
            <a:extLst>
              <a:ext uri="{FF2B5EF4-FFF2-40B4-BE49-F238E27FC236}">
                <a16:creationId xmlns:a16="http://schemas.microsoft.com/office/drawing/2014/main" id="{7DA113AD-1E4E-4436-8122-47A68A299F65}"/>
              </a:ext>
            </a:extLst>
          </p:cNvPr>
          <p:cNvGraphicFramePr>
            <a:graphicFrameLocks noChangeAspect="1"/>
          </p:cNvGraphicFramePr>
          <p:nvPr>
            <p:extLst>
              <p:ext uri="{D42A27DB-BD31-4B8C-83A1-F6EECF244321}">
                <p14:modId xmlns:p14="http://schemas.microsoft.com/office/powerpoint/2010/main" val="3010597965"/>
              </p:ext>
            </p:extLst>
          </p:nvPr>
        </p:nvGraphicFramePr>
        <p:xfrm>
          <a:off x="4326292" y="1755869"/>
          <a:ext cx="3253977" cy="976194"/>
        </p:xfrm>
        <a:graphic>
          <a:graphicData uri="http://schemas.openxmlformats.org/presentationml/2006/ole">
            <mc:AlternateContent xmlns:mc="http://schemas.openxmlformats.org/markup-compatibility/2006">
              <mc:Choice xmlns:v="urn:schemas-microsoft-com:vml" Requires="v">
                <p:oleObj name="Bitmap Image" r:id="rId3" imgW="2415749" imgH="1219306" progId="Paint.Picture">
                  <p:embed/>
                </p:oleObj>
              </mc:Choice>
              <mc:Fallback>
                <p:oleObj name="Bitmap Image" r:id="rId3" imgW="2415749" imgH="1219306" progId="Paint.Picture">
                  <p:embed/>
                  <p:pic>
                    <p:nvPicPr>
                      <p:cNvPr id="23" name="Object 22">
                        <a:extLst>
                          <a:ext uri="{FF2B5EF4-FFF2-40B4-BE49-F238E27FC236}">
                            <a16:creationId xmlns:a16="http://schemas.microsoft.com/office/drawing/2014/main" id="{7DA113AD-1E4E-4436-8122-47A68A299F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0836" r="6737" b="11424"/>
                      <a:stretch>
                        <a:fillRect/>
                      </a:stretch>
                    </p:blipFill>
                    <p:spPr bwMode="auto">
                      <a:xfrm>
                        <a:off x="4326292" y="1755869"/>
                        <a:ext cx="3253977" cy="976194"/>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F4CFFC29-025C-4195-8BCF-ADA9FEC57477}"/>
              </a:ext>
            </a:extLst>
          </p:cNvPr>
          <p:cNvGraphicFramePr>
            <a:graphicFrameLocks noChangeAspect="1"/>
          </p:cNvGraphicFramePr>
          <p:nvPr>
            <p:extLst>
              <p:ext uri="{D42A27DB-BD31-4B8C-83A1-F6EECF244321}">
                <p14:modId xmlns:p14="http://schemas.microsoft.com/office/powerpoint/2010/main" val="2785129724"/>
              </p:ext>
            </p:extLst>
          </p:nvPr>
        </p:nvGraphicFramePr>
        <p:xfrm>
          <a:off x="5257620" y="1446709"/>
          <a:ext cx="1391319" cy="298140"/>
        </p:xfrm>
        <a:graphic>
          <a:graphicData uri="http://schemas.openxmlformats.org/presentationml/2006/ole">
            <mc:AlternateContent xmlns:mc="http://schemas.openxmlformats.org/markup-compatibility/2006">
              <mc:Choice xmlns:v="urn:schemas-microsoft-com:vml" Requires="v">
                <p:oleObj name="Equation" r:id="rId5" imgW="1040948" imgH="228501" progId="Equation.DSMT4">
                  <p:embed/>
                </p:oleObj>
              </mc:Choice>
              <mc:Fallback>
                <p:oleObj name="Equation" r:id="rId5" imgW="1040948" imgH="228501" progId="Equation.DSMT4">
                  <p:embed/>
                  <p:pic>
                    <p:nvPicPr>
                      <p:cNvPr id="25" name="Object 24">
                        <a:extLst>
                          <a:ext uri="{FF2B5EF4-FFF2-40B4-BE49-F238E27FC236}">
                            <a16:creationId xmlns:a16="http://schemas.microsoft.com/office/drawing/2014/main" id="{F4CFFC29-025C-4195-8BCF-ADA9FEC5747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7620" y="1446709"/>
                        <a:ext cx="1391319" cy="298140"/>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5D015DF8-98AE-47C2-BBCF-DEEA310E15EF}"/>
              </a:ext>
            </a:extLst>
          </p:cNvPr>
          <p:cNvGraphicFramePr>
            <a:graphicFrameLocks noChangeAspect="1"/>
          </p:cNvGraphicFramePr>
          <p:nvPr>
            <p:extLst>
              <p:ext uri="{D42A27DB-BD31-4B8C-83A1-F6EECF244321}">
                <p14:modId xmlns:p14="http://schemas.microsoft.com/office/powerpoint/2010/main" val="2680856813"/>
              </p:ext>
            </p:extLst>
          </p:nvPr>
        </p:nvGraphicFramePr>
        <p:xfrm>
          <a:off x="195261" y="1755869"/>
          <a:ext cx="3282950" cy="984885"/>
        </p:xfrm>
        <a:graphic>
          <a:graphicData uri="http://schemas.openxmlformats.org/presentationml/2006/ole">
            <mc:AlternateContent xmlns:mc="http://schemas.openxmlformats.org/markup-compatibility/2006">
              <mc:Choice xmlns:v="urn:schemas-microsoft-com:vml" Requires="v">
                <p:oleObj name="Bitmap Image" r:id="rId7" imgW="2217612" imgH="1219306" progId="Paint.Picture">
                  <p:embed/>
                </p:oleObj>
              </mc:Choice>
              <mc:Fallback>
                <p:oleObj name="Bitmap Image" r:id="rId7" imgW="2217612" imgH="1219306" progId="Paint.Picture">
                  <p:embed/>
                  <p:pic>
                    <p:nvPicPr>
                      <p:cNvPr id="30" name="Object 29">
                        <a:extLst>
                          <a:ext uri="{FF2B5EF4-FFF2-40B4-BE49-F238E27FC236}">
                            <a16:creationId xmlns:a16="http://schemas.microsoft.com/office/drawing/2014/main" id="{5D015DF8-98AE-47C2-BBCF-DEEA310E15E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l="-2892" t="32285" r="-1768" b="11415"/>
                      <a:stretch>
                        <a:fillRect/>
                      </a:stretch>
                    </p:blipFill>
                    <p:spPr bwMode="auto">
                      <a:xfrm>
                        <a:off x="195261" y="1755869"/>
                        <a:ext cx="3282950" cy="984885"/>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282BF80F-21E3-47FA-84CA-94BB7F6D35AB}"/>
              </a:ext>
            </a:extLst>
          </p:cNvPr>
          <p:cNvGraphicFramePr>
            <a:graphicFrameLocks noChangeAspect="1"/>
          </p:cNvGraphicFramePr>
          <p:nvPr>
            <p:extLst>
              <p:ext uri="{D42A27DB-BD31-4B8C-83A1-F6EECF244321}">
                <p14:modId xmlns:p14="http://schemas.microsoft.com/office/powerpoint/2010/main" val="1383870056"/>
              </p:ext>
            </p:extLst>
          </p:nvPr>
        </p:nvGraphicFramePr>
        <p:xfrm>
          <a:off x="1230757" y="1445126"/>
          <a:ext cx="1398706" cy="299723"/>
        </p:xfrm>
        <a:graphic>
          <a:graphicData uri="http://schemas.openxmlformats.org/presentationml/2006/ole">
            <mc:AlternateContent xmlns:mc="http://schemas.openxmlformats.org/markup-compatibility/2006">
              <mc:Choice xmlns:v="urn:schemas-microsoft-com:vml" Requires="v">
                <p:oleObj name="Equation" r:id="rId9" imgW="1040948" imgH="228501" progId="Equation.DSMT4">
                  <p:embed/>
                </p:oleObj>
              </mc:Choice>
              <mc:Fallback>
                <p:oleObj name="Equation" r:id="rId9" imgW="1040948" imgH="228501" progId="Equation.DSMT4">
                  <p:embed/>
                  <p:pic>
                    <p:nvPicPr>
                      <p:cNvPr id="31" name="Object 30">
                        <a:extLst>
                          <a:ext uri="{FF2B5EF4-FFF2-40B4-BE49-F238E27FC236}">
                            <a16:creationId xmlns:a16="http://schemas.microsoft.com/office/drawing/2014/main" id="{282BF80F-21E3-47FA-84CA-94BB7F6D35AB}"/>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230757" y="1445126"/>
                        <a:ext cx="1398706" cy="299723"/>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61C321B7-E77F-4557-BA81-31CB48015A27}"/>
              </a:ext>
            </a:extLst>
          </p:cNvPr>
          <p:cNvSpPr>
            <a:spLocks noChangeArrowheads="1"/>
          </p:cNvSpPr>
          <p:nvPr/>
        </p:nvSpPr>
        <p:spPr bwMode="auto">
          <a:xfrm>
            <a:off x="195261" y="3041562"/>
            <a:ext cx="10796393"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altLang="en-US" sz="1400"/>
              <a:t>But technically, one would have to use the infinite dimensional version, which includes all open and closed channels, because there is nothing that prevents exponentials within the finite </a:t>
            </a:r>
            <a:r>
              <a:rPr lang="el-GR" altLang="en-US" sz="1400"/>
              <a:t>Δ</a:t>
            </a:r>
            <a:r>
              <a:rPr lang="en-US" altLang="en-US" sz="1400"/>
              <a:t>L regions.  </a:t>
            </a:r>
          </a:p>
        </p:txBody>
      </p:sp>
      <p:graphicFrame>
        <p:nvGraphicFramePr>
          <p:cNvPr id="24" name="Object 23">
            <a:extLst>
              <a:ext uri="{FF2B5EF4-FFF2-40B4-BE49-F238E27FC236}">
                <a16:creationId xmlns:a16="http://schemas.microsoft.com/office/drawing/2014/main" id="{438C30A2-C135-4B8E-942D-01F65ABEB408}"/>
              </a:ext>
            </a:extLst>
          </p:cNvPr>
          <p:cNvGraphicFramePr>
            <a:graphicFrameLocks noChangeAspect="1"/>
          </p:cNvGraphicFramePr>
          <p:nvPr>
            <p:extLst>
              <p:ext uri="{D42A27DB-BD31-4B8C-83A1-F6EECF244321}">
                <p14:modId xmlns:p14="http://schemas.microsoft.com/office/powerpoint/2010/main" val="892825805"/>
              </p:ext>
            </p:extLst>
          </p:nvPr>
        </p:nvGraphicFramePr>
        <p:xfrm>
          <a:off x="317533" y="3731002"/>
          <a:ext cx="5945188" cy="1752600"/>
        </p:xfrm>
        <a:graphic>
          <a:graphicData uri="http://schemas.openxmlformats.org/presentationml/2006/ole">
            <mc:AlternateContent xmlns:mc="http://schemas.openxmlformats.org/markup-compatibility/2006">
              <mc:Choice xmlns:v="urn:schemas-microsoft-com:vml" Requires="v">
                <p:oleObj name="Equation" r:id="rId11" imgW="4927320" imgH="1447560" progId="Equation.DSMT4">
                  <p:embed/>
                </p:oleObj>
              </mc:Choice>
              <mc:Fallback>
                <p:oleObj name="Equation" r:id="rId11" imgW="4927320" imgH="144756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12"/>
                      <a:srcRect/>
                      <a:stretch>
                        <a:fillRect/>
                      </a:stretch>
                    </p:blipFill>
                    <p:spPr bwMode="auto">
                      <a:xfrm>
                        <a:off x="317533" y="3731002"/>
                        <a:ext cx="5945188" cy="1752600"/>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B2DED07-6372-4501-81B5-339ABA696BC2}"/>
              </a:ext>
            </a:extLst>
          </p:cNvPr>
          <p:cNvGraphicFramePr>
            <a:graphicFrameLocks noChangeAspect="1"/>
          </p:cNvGraphicFramePr>
          <p:nvPr>
            <p:extLst>
              <p:ext uri="{D42A27DB-BD31-4B8C-83A1-F6EECF244321}">
                <p14:modId xmlns:p14="http://schemas.microsoft.com/office/powerpoint/2010/main" val="2920634226"/>
              </p:ext>
            </p:extLst>
          </p:nvPr>
        </p:nvGraphicFramePr>
        <p:xfrm>
          <a:off x="7580269" y="3564782"/>
          <a:ext cx="3841991" cy="2000846"/>
        </p:xfrm>
        <a:graphic>
          <a:graphicData uri="http://schemas.openxmlformats.org/presentationml/2006/ole">
            <mc:AlternateContent xmlns:mc="http://schemas.openxmlformats.org/markup-compatibility/2006">
              <mc:Choice xmlns:v="urn:schemas-microsoft-com:vml" Requires="v">
                <p:oleObj name="Bitmap Image" r:id="rId13" imgW="3322440" imgH="1729800" progId="Paint.Picture">
                  <p:embed/>
                </p:oleObj>
              </mc:Choice>
              <mc:Fallback>
                <p:oleObj name="Bitmap Image" r:id="rId13" imgW="3322440" imgH="1729800" progId="Paint.Picture">
                  <p:embed/>
                  <p:pic>
                    <p:nvPicPr>
                      <p:cNvPr id="0" name=""/>
                      <p:cNvPicPr/>
                      <p:nvPr/>
                    </p:nvPicPr>
                    <p:blipFill>
                      <a:blip r:embed="rId14"/>
                      <a:stretch>
                        <a:fillRect/>
                      </a:stretch>
                    </p:blipFill>
                    <p:spPr>
                      <a:xfrm>
                        <a:off x="7580269" y="3564782"/>
                        <a:ext cx="3841991" cy="2000846"/>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821B2BF7-5B5E-4330-8599-09C78E876E0D}"/>
              </a:ext>
            </a:extLst>
          </p:cNvPr>
          <p:cNvSpPr/>
          <p:nvPr/>
        </p:nvSpPr>
        <p:spPr>
          <a:xfrm>
            <a:off x="214112" y="5649822"/>
            <a:ext cx="10645565" cy="738664"/>
          </a:xfrm>
          <a:prstGeom prst="rect">
            <a:avLst/>
          </a:prstGeom>
        </p:spPr>
        <p:txBody>
          <a:bodyPr wrap="square">
            <a:spAutoFit/>
          </a:bodyPr>
          <a:lstStyle/>
          <a:p>
            <a:r>
              <a:rPr lang="en-US" altLang="en-US" sz="1400"/>
              <a:t>This is even so if there are free regions on both sides of the potential within that </a:t>
            </a:r>
            <a:r>
              <a:rPr lang="el-GR" altLang="en-US" sz="1400"/>
              <a:t>Δ</a:t>
            </a:r>
            <a:r>
              <a:rPr lang="en-US" altLang="en-US" sz="1400"/>
              <a:t>L region.  Still, in the limit of large open channels, Mello says that we may often neglect these evanescent modes, especially if in the S-matrix setup, the evanescent modes associated with the N open incoming/outgoing channels tend to exponentially decay on a length scale smaller than </a:t>
            </a:r>
            <a:r>
              <a:rPr lang="el-GR" altLang="en-US" sz="1400"/>
              <a:t>Δ</a:t>
            </a:r>
            <a:r>
              <a:rPr lang="en-US" altLang="en-US" sz="1400"/>
              <a:t>L. </a:t>
            </a:r>
            <a:endParaRPr lang="en-US" sz="1400"/>
          </a:p>
        </p:txBody>
      </p:sp>
    </p:spTree>
    <p:extLst>
      <p:ext uri="{BB962C8B-B14F-4D97-AF65-F5344CB8AC3E}">
        <p14:creationId xmlns:p14="http://schemas.microsoft.com/office/powerpoint/2010/main" val="17875696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3417708" y="191477"/>
            <a:ext cx="4685122" cy="584775"/>
          </a:xfrm>
          <a:prstGeom prst="rect">
            <a:avLst/>
          </a:prstGeom>
          <a:noFill/>
        </p:spPr>
        <p:txBody>
          <a:bodyPr wrap="square" rtlCol="0">
            <a:spAutoFit/>
          </a:bodyPr>
          <a:lstStyle/>
          <a:p>
            <a:r>
              <a:rPr lang="en-US" sz="3200" b="1" u="sng"/>
              <a:t>Q1D S and M Examples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14">
            <a:extLst>
              <a:ext uri="{FF2B5EF4-FFF2-40B4-BE49-F238E27FC236}">
                <a16:creationId xmlns:a16="http://schemas.microsoft.com/office/drawing/2014/main" id="{2AC67F78-F8EB-465C-88CC-AFA796DFC41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6187D643-9B40-48E6-B987-B7317040E9E4}"/>
              </a:ext>
            </a:extLst>
          </p:cNvPr>
          <p:cNvSpPr txBox="1"/>
          <p:nvPr/>
        </p:nvSpPr>
        <p:spPr>
          <a:xfrm>
            <a:off x="312070" y="1238626"/>
            <a:ext cx="10896399" cy="738664"/>
          </a:xfrm>
          <a:prstGeom prst="rect">
            <a:avLst/>
          </a:prstGeom>
          <a:noFill/>
        </p:spPr>
        <p:txBody>
          <a:bodyPr wrap="square" rtlCol="0">
            <a:spAutoFit/>
          </a:bodyPr>
          <a:lstStyle/>
          <a:p>
            <a:r>
              <a:rPr lang="en-US" sz="1400"/>
              <a:t>Now let’s consider a sheet potential…you’ll recall we get the following.  But I do believe this ignores evanescent channels.  For instance, when we solve the equations in general, there is no solution for all zero closed channels.  And even the GF approach on a single sheet evinces closed chanel contribution.  </a:t>
            </a:r>
          </a:p>
        </p:txBody>
      </p:sp>
      <p:graphicFrame>
        <p:nvGraphicFramePr>
          <p:cNvPr id="11" name="Object 10">
            <a:extLst>
              <a:ext uri="{FF2B5EF4-FFF2-40B4-BE49-F238E27FC236}">
                <a16:creationId xmlns:a16="http://schemas.microsoft.com/office/drawing/2014/main" id="{797AEFDA-E509-4F1B-BEFC-2C4DF4B1A5CB}"/>
              </a:ext>
            </a:extLst>
          </p:cNvPr>
          <p:cNvGraphicFramePr>
            <a:graphicFrameLocks noChangeAspect="1"/>
          </p:cNvGraphicFramePr>
          <p:nvPr>
            <p:extLst>
              <p:ext uri="{D42A27DB-BD31-4B8C-83A1-F6EECF244321}">
                <p14:modId xmlns:p14="http://schemas.microsoft.com/office/powerpoint/2010/main" val="843769517"/>
              </p:ext>
            </p:extLst>
          </p:nvPr>
        </p:nvGraphicFramePr>
        <p:xfrm>
          <a:off x="7836781" y="2139906"/>
          <a:ext cx="3374808" cy="1545969"/>
        </p:xfrm>
        <a:graphic>
          <a:graphicData uri="http://schemas.openxmlformats.org/presentationml/2006/ole">
            <mc:AlternateContent xmlns:mc="http://schemas.openxmlformats.org/markup-compatibility/2006">
              <mc:Choice xmlns:v="urn:schemas-microsoft-com:vml" Requires="v">
                <p:oleObj name="Bitmap Image" r:id="rId3" imgW="3552381" imgH="3543795" progId="Paint.Picture">
                  <p:embed/>
                </p:oleObj>
              </mc:Choice>
              <mc:Fallback>
                <p:oleObj name="Bitmap Image" r:id="rId3" imgW="3552381" imgH="3543795" progId="Paint.Picture">
                  <p:embed/>
                  <p:pic>
                    <p:nvPicPr>
                      <p:cNvPr id="0" name="Object 29"/>
                      <p:cNvPicPr>
                        <a:picLocks noChangeAspect="1" noChangeArrowheads="1"/>
                      </p:cNvPicPr>
                      <p:nvPr/>
                    </p:nvPicPr>
                    <p:blipFill>
                      <a:blip r:embed="rId4">
                        <a:extLst>
                          <a:ext uri="{28A0092B-C50C-407E-A947-70E740481C1C}">
                            <a14:useLocalDpi xmlns:a14="http://schemas.microsoft.com/office/drawing/2010/main" val="0"/>
                          </a:ext>
                        </a:extLst>
                      </a:blip>
                      <a:srcRect l="3862" t="45049" r="19199" b="19707"/>
                      <a:stretch>
                        <a:fillRect/>
                      </a:stretch>
                    </p:blipFill>
                    <p:spPr bwMode="auto">
                      <a:xfrm>
                        <a:off x="7836781" y="2139906"/>
                        <a:ext cx="3374808" cy="1545969"/>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DE77712-43B3-48C0-B6E6-BDE8B1F77297}"/>
              </a:ext>
            </a:extLst>
          </p:cNvPr>
          <p:cNvGraphicFramePr>
            <a:graphicFrameLocks noChangeAspect="1"/>
          </p:cNvGraphicFramePr>
          <p:nvPr>
            <p:extLst>
              <p:ext uri="{D42A27DB-BD31-4B8C-83A1-F6EECF244321}">
                <p14:modId xmlns:p14="http://schemas.microsoft.com/office/powerpoint/2010/main" val="3009473777"/>
              </p:ext>
            </p:extLst>
          </p:nvPr>
        </p:nvGraphicFramePr>
        <p:xfrm>
          <a:off x="399282" y="2229471"/>
          <a:ext cx="7091363" cy="1366838"/>
        </p:xfrm>
        <a:graphic>
          <a:graphicData uri="http://schemas.openxmlformats.org/presentationml/2006/ole">
            <mc:AlternateContent xmlns:mc="http://schemas.openxmlformats.org/markup-compatibility/2006">
              <mc:Choice xmlns:v="urn:schemas-microsoft-com:vml" Requires="v">
                <p:oleObj name="Equation" r:id="rId5" imgW="5562360" imgH="1066680" progId="Equation.DSMT4">
                  <p:embed/>
                </p:oleObj>
              </mc:Choice>
              <mc:Fallback>
                <p:oleObj name="Equation" r:id="rId5" imgW="5562360" imgH="1066680" progId="Equation.DSMT4">
                  <p:embed/>
                  <p:pic>
                    <p:nvPicPr>
                      <p:cNvPr id="0" name="Object 35"/>
                      <p:cNvPicPr>
                        <a:picLocks noChangeAspect="1" noChangeArrowheads="1"/>
                      </p:cNvPicPr>
                      <p:nvPr/>
                    </p:nvPicPr>
                    <p:blipFill>
                      <a:blip r:embed="rId6"/>
                      <a:srcRect/>
                      <a:stretch>
                        <a:fillRect/>
                      </a:stretch>
                    </p:blipFill>
                    <p:spPr bwMode="auto">
                      <a:xfrm>
                        <a:off x="399282" y="2229471"/>
                        <a:ext cx="7091363" cy="1366838"/>
                      </a:xfrm>
                      <a:prstGeom prst="rect">
                        <a:avLst/>
                      </a:prstGeom>
                      <a:solidFill>
                        <a:srgbClr val="0070C0">
                          <a:alpha val="28000"/>
                        </a:srgbClr>
                      </a:solidFill>
                    </p:spPr>
                  </p:pic>
                </p:oleObj>
              </mc:Fallback>
            </mc:AlternateContent>
          </a:graphicData>
        </a:graphic>
      </p:graphicFrame>
      <p:sp>
        <p:nvSpPr>
          <p:cNvPr id="36" name="TextBox 35">
            <a:extLst>
              <a:ext uri="{FF2B5EF4-FFF2-40B4-BE49-F238E27FC236}">
                <a16:creationId xmlns:a16="http://schemas.microsoft.com/office/drawing/2014/main" id="{5DAFD1AC-82B8-48F6-823C-0BFA2504947A}"/>
              </a:ext>
            </a:extLst>
          </p:cNvPr>
          <p:cNvSpPr txBox="1"/>
          <p:nvPr/>
        </p:nvSpPr>
        <p:spPr>
          <a:xfrm>
            <a:off x="318686" y="3912097"/>
            <a:ext cx="10748278" cy="738664"/>
          </a:xfrm>
          <a:prstGeom prst="rect">
            <a:avLst/>
          </a:prstGeom>
          <a:noFill/>
        </p:spPr>
        <p:txBody>
          <a:bodyPr wrap="square" rtlCol="0">
            <a:spAutoFit/>
          </a:bodyPr>
          <a:lstStyle/>
          <a:p>
            <a:r>
              <a:rPr lang="en-US" sz="1400"/>
              <a:t>If we spaced the exact same guy at regular intervals, and imposed periodic boundary conditions, then we ought to recover Bloch’s theorem…apropos the sheet spacing thing above, it looks like the minimum imaginary k would get smaller with size, and so the minimum spacing would strictly increase with size.  Hmmmm……</a:t>
            </a:r>
          </a:p>
        </p:txBody>
      </p:sp>
      <p:graphicFrame>
        <p:nvGraphicFramePr>
          <p:cNvPr id="5" name="Object 4">
            <a:extLst>
              <a:ext uri="{FF2B5EF4-FFF2-40B4-BE49-F238E27FC236}">
                <a16:creationId xmlns:a16="http://schemas.microsoft.com/office/drawing/2014/main" id="{178D0A19-8EF6-40B5-B310-6003BBB9A23D}"/>
              </a:ext>
            </a:extLst>
          </p:cNvPr>
          <p:cNvGraphicFramePr>
            <a:graphicFrameLocks noChangeAspect="1"/>
          </p:cNvGraphicFramePr>
          <p:nvPr>
            <p:extLst>
              <p:ext uri="{D42A27DB-BD31-4B8C-83A1-F6EECF244321}">
                <p14:modId xmlns:p14="http://schemas.microsoft.com/office/powerpoint/2010/main" val="1473277688"/>
              </p:ext>
            </p:extLst>
          </p:nvPr>
        </p:nvGraphicFramePr>
        <p:xfrm>
          <a:off x="409673" y="4815722"/>
          <a:ext cx="4511118" cy="1794584"/>
        </p:xfrm>
        <a:graphic>
          <a:graphicData uri="http://schemas.openxmlformats.org/presentationml/2006/ole">
            <mc:AlternateContent xmlns:mc="http://schemas.openxmlformats.org/markup-compatibility/2006">
              <mc:Choice xmlns:v="urn:schemas-microsoft-com:vml" Requires="v">
                <p:oleObj name="Equation" r:id="rId7" imgW="3606480" imgH="1434960" progId="Equation.DSMT4">
                  <p:embed/>
                </p:oleObj>
              </mc:Choice>
              <mc:Fallback>
                <p:oleObj name="Equation" r:id="rId7" imgW="3606480" imgH="1434960" progId="Equation.DSMT4">
                  <p:embed/>
                  <p:pic>
                    <p:nvPicPr>
                      <p:cNvPr id="0" name="Object 156"/>
                      <p:cNvPicPr>
                        <a:picLocks noChangeAspect="1" noChangeArrowheads="1"/>
                      </p:cNvPicPr>
                      <p:nvPr/>
                    </p:nvPicPr>
                    <p:blipFill>
                      <a:blip r:embed="rId8"/>
                      <a:srcRect/>
                      <a:stretch>
                        <a:fillRect/>
                      </a:stretch>
                    </p:blipFill>
                    <p:spPr bwMode="auto">
                      <a:xfrm>
                        <a:off x="409673" y="4815722"/>
                        <a:ext cx="4511118" cy="1794584"/>
                      </a:xfrm>
                      <a:prstGeom prst="rect">
                        <a:avLst/>
                      </a:prstGeom>
                      <a:noFill/>
                    </p:spPr>
                  </p:pic>
                </p:oleObj>
              </mc:Fallback>
            </mc:AlternateContent>
          </a:graphicData>
        </a:graphic>
      </p:graphicFrame>
    </p:spTree>
    <p:extLst>
      <p:ext uri="{BB962C8B-B14F-4D97-AF65-F5344CB8AC3E}">
        <p14:creationId xmlns:p14="http://schemas.microsoft.com/office/powerpoint/2010/main" val="13913181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3D Scattering</a:t>
            </a:r>
            <a:endParaRPr lang="en-US" b="1" u="sng"/>
          </a:p>
        </p:txBody>
      </p:sp>
      <p:sp>
        <p:nvSpPr>
          <p:cNvPr id="17" name="TextBox 16">
            <a:extLst>
              <a:ext uri="{FF2B5EF4-FFF2-40B4-BE49-F238E27FC236}">
                <a16:creationId xmlns:a16="http://schemas.microsoft.com/office/drawing/2014/main" id="{BA773AAA-D5DD-4000-8876-5D026948730C}"/>
              </a:ext>
            </a:extLst>
          </p:cNvPr>
          <p:cNvSpPr txBox="1"/>
          <p:nvPr/>
        </p:nvSpPr>
        <p:spPr>
          <a:xfrm>
            <a:off x="399247" y="2910125"/>
            <a:ext cx="11558877" cy="738664"/>
          </a:xfrm>
          <a:prstGeom prst="rect">
            <a:avLst/>
          </a:prstGeom>
          <a:noFill/>
        </p:spPr>
        <p:txBody>
          <a:bodyPr wrap="square" rtlCol="0">
            <a:spAutoFit/>
          </a:bodyPr>
          <a:lstStyle/>
          <a:p>
            <a:r>
              <a:rPr lang="en-US" sz="1400"/>
              <a:t>We don’t usually attempt to take finite cross-section Area of beam into account, and directly take the infinite limit.  This is OK if Area &gt;&gt; </a:t>
            </a:r>
            <a:r>
              <a:rPr lang="el-GR" sz="1400"/>
              <a:t>σ</a:t>
            </a:r>
            <a:r>
              <a:rPr lang="en-US" sz="1400" baseline="-25000"/>
              <a:t>T</a:t>
            </a:r>
            <a:r>
              <a:rPr lang="en-US" sz="1400"/>
              <a:t>, as the limit would exist.  But if </a:t>
            </a:r>
            <a:r>
              <a:rPr lang="el-GR" sz="1400"/>
              <a:t>σ</a:t>
            </a:r>
            <a:r>
              <a:rPr lang="en-US" sz="1400" baseline="-25000"/>
              <a:t>T</a:t>
            </a:r>
            <a:r>
              <a:rPr lang="en-US" sz="1400"/>
              <a:t> is inifinite, then the limit won’t exist, and there will be a small angle cutoff of some sort, which depends on A.  It can be roughly determined as the angle up to which d</a:t>
            </a:r>
            <a:r>
              <a:rPr lang="el-GR" sz="1400"/>
              <a:t>σ</a:t>
            </a:r>
            <a:r>
              <a:rPr lang="en-US" sz="1400"/>
              <a:t>/d</a:t>
            </a:r>
            <a:r>
              <a:rPr lang="el-GR" sz="1400"/>
              <a:t>Ω</a:t>
            </a:r>
            <a:r>
              <a:rPr lang="en-US" sz="1400"/>
              <a:t> can be integrated to get Area.  So the wavefunction will look like this:</a:t>
            </a:r>
            <a:endParaRPr lang="en-US" sz="1600"/>
          </a:p>
        </p:txBody>
      </p:sp>
      <p:graphicFrame>
        <p:nvGraphicFramePr>
          <p:cNvPr id="13" name="Object 12">
            <a:extLst>
              <a:ext uri="{FF2B5EF4-FFF2-40B4-BE49-F238E27FC236}">
                <a16:creationId xmlns:a16="http://schemas.microsoft.com/office/drawing/2014/main" id="{7FCA2ACC-5F9D-421B-B0C5-986CBE05D81E}"/>
              </a:ext>
            </a:extLst>
          </p:cNvPr>
          <p:cNvGraphicFramePr>
            <a:graphicFrameLocks noChangeAspect="1"/>
          </p:cNvGraphicFramePr>
          <p:nvPr>
            <p:extLst>
              <p:ext uri="{D42A27DB-BD31-4B8C-83A1-F6EECF244321}">
                <p14:modId xmlns:p14="http://schemas.microsoft.com/office/powerpoint/2010/main" val="668696272"/>
              </p:ext>
            </p:extLst>
          </p:nvPr>
        </p:nvGraphicFramePr>
        <p:xfrm>
          <a:off x="472105" y="3622709"/>
          <a:ext cx="2486025" cy="739775"/>
        </p:xfrm>
        <a:graphic>
          <a:graphicData uri="http://schemas.openxmlformats.org/presentationml/2006/ole">
            <mc:AlternateContent xmlns:mc="http://schemas.openxmlformats.org/markup-compatibility/2006">
              <mc:Choice xmlns:v="urn:schemas-microsoft-com:vml" Requires="v">
                <p:oleObj name="Equation" r:id="rId3" imgW="1739880" imgH="520560" progId="Equation.DSMT4">
                  <p:embed/>
                </p:oleObj>
              </mc:Choice>
              <mc:Fallback>
                <p:oleObj name="Equation" r:id="rId3" imgW="1739880" imgH="520560" progId="Equation.DSMT4">
                  <p:embed/>
                  <p:pic>
                    <p:nvPicPr>
                      <p:cNvPr id="13" name="Object 12">
                        <a:extLst>
                          <a:ext uri="{FF2B5EF4-FFF2-40B4-BE49-F238E27FC236}">
                            <a16:creationId xmlns:a16="http://schemas.microsoft.com/office/drawing/2014/main" id="{7FCA2ACC-5F9D-421B-B0C5-986CBE05D81E}"/>
                          </a:ext>
                        </a:extLst>
                      </p:cNvPr>
                      <p:cNvPicPr>
                        <a:picLocks noChangeAspect="1" noChangeArrowheads="1"/>
                      </p:cNvPicPr>
                      <p:nvPr/>
                    </p:nvPicPr>
                    <p:blipFill>
                      <a:blip r:embed="rId4"/>
                      <a:srcRect/>
                      <a:stretch>
                        <a:fillRect/>
                      </a:stretch>
                    </p:blipFill>
                    <p:spPr bwMode="auto">
                      <a:xfrm>
                        <a:off x="472105" y="3622709"/>
                        <a:ext cx="2486025" cy="739775"/>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9376D6FD-54E8-4D8C-927B-FF70C90BC887}"/>
              </a:ext>
            </a:extLst>
          </p:cNvPr>
          <p:cNvSpPr txBox="1"/>
          <p:nvPr/>
        </p:nvSpPr>
        <p:spPr>
          <a:xfrm>
            <a:off x="399247" y="981499"/>
            <a:ext cx="7845032" cy="1169551"/>
          </a:xfrm>
          <a:prstGeom prst="rect">
            <a:avLst/>
          </a:prstGeom>
          <a:noFill/>
        </p:spPr>
        <p:txBody>
          <a:bodyPr wrap="square" rtlCol="0">
            <a:spAutoFit/>
          </a:bodyPr>
          <a:lstStyle/>
          <a:p>
            <a:r>
              <a:rPr lang="en-US" sz="1400"/>
              <a:t>General setup is as follows.  We send a beam with an Area and momentum k into a target.  The cross section area that scatters is called </a:t>
            </a:r>
            <a:r>
              <a:rPr lang="el-GR" sz="1400"/>
              <a:t>σ</a:t>
            </a:r>
            <a:r>
              <a:rPr lang="en-US" sz="1400"/>
              <a:t>.  This is always ≤ Area.  If potential is finite ranged, then </a:t>
            </a:r>
            <a:r>
              <a:rPr lang="el-GR" sz="1400"/>
              <a:t>σ</a:t>
            </a:r>
            <a:r>
              <a:rPr lang="en-US" sz="1400"/>
              <a:t> will asymptote to constant, </a:t>
            </a:r>
            <a:r>
              <a:rPr lang="el-GR" sz="1400"/>
              <a:t>σ</a:t>
            </a:r>
            <a:r>
              <a:rPr lang="en-US" sz="1400" baseline="-25000"/>
              <a:t>T</a:t>
            </a:r>
            <a:r>
              <a:rPr lang="en-US" sz="1400"/>
              <a:t> ~ </a:t>
            </a:r>
            <a:r>
              <a:rPr lang="el-GR" sz="1400"/>
              <a:t>π</a:t>
            </a:r>
            <a:r>
              <a:rPr lang="en-US" sz="1400"/>
              <a:t>R</a:t>
            </a:r>
            <a:r>
              <a:rPr lang="en-US" sz="1400" baseline="30000"/>
              <a:t>2</a:t>
            </a:r>
            <a:r>
              <a:rPr lang="en-US" sz="1400"/>
              <a:t>, as Area grows.  Otherwise σ</a:t>
            </a:r>
            <a:r>
              <a:rPr lang="en-US" sz="1400" baseline="-25000"/>
              <a:t>T</a:t>
            </a:r>
            <a:r>
              <a:rPr lang="en-US" sz="1400"/>
              <a:t> will be ∞.  Anyway, can equate transmission coefficient with T = (Area – </a:t>
            </a:r>
            <a:r>
              <a:rPr lang="el-GR" sz="1400"/>
              <a:t>σ</a:t>
            </a:r>
            <a:r>
              <a:rPr lang="en-US" sz="1400"/>
              <a:t>)/Area, and reflection coefficient with R = </a:t>
            </a:r>
            <a:r>
              <a:rPr lang="el-GR" sz="1400"/>
              <a:t>σ</a:t>
            </a:r>
            <a:r>
              <a:rPr lang="en-US" sz="1400"/>
              <a:t>/Area.   We can construct a p.d.f. for the scattered part of the beam (can’t take account of forward scattering).  </a:t>
            </a:r>
          </a:p>
        </p:txBody>
      </p:sp>
      <p:graphicFrame>
        <p:nvGraphicFramePr>
          <p:cNvPr id="8" name="Object 7">
            <a:extLst>
              <a:ext uri="{FF2B5EF4-FFF2-40B4-BE49-F238E27FC236}">
                <a16:creationId xmlns:a16="http://schemas.microsoft.com/office/drawing/2014/main" id="{98140473-7306-426A-B1D5-782367FF65B9}"/>
              </a:ext>
            </a:extLst>
          </p:cNvPr>
          <p:cNvGraphicFramePr>
            <a:graphicFrameLocks noChangeAspect="1"/>
          </p:cNvGraphicFramePr>
          <p:nvPr>
            <p:extLst>
              <p:ext uri="{D42A27DB-BD31-4B8C-83A1-F6EECF244321}">
                <p14:modId xmlns:p14="http://schemas.microsoft.com/office/powerpoint/2010/main" val="3875302844"/>
              </p:ext>
            </p:extLst>
          </p:nvPr>
        </p:nvGraphicFramePr>
        <p:xfrm>
          <a:off x="472105" y="4881263"/>
          <a:ext cx="2528887" cy="1244600"/>
        </p:xfrm>
        <a:graphic>
          <a:graphicData uri="http://schemas.openxmlformats.org/presentationml/2006/ole">
            <mc:AlternateContent xmlns:mc="http://schemas.openxmlformats.org/markup-compatibility/2006">
              <mc:Choice xmlns:v="urn:schemas-microsoft-com:vml" Requires="v">
                <p:oleObj name="Equation" r:id="rId5" imgW="1955520" imgH="965160" progId="Equation.DSMT4">
                  <p:embed/>
                </p:oleObj>
              </mc:Choice>
              <mc:Fallback>
                <p:oleObj name="Equation" r:id="rId5" imgW="1955520" imgH="965160" progId="Equation.DSMT4">
                  <p:embed/>
                  <p:pic>
                    <p:nvPicPr>
                      <p:cNvPr id="8" name="Object 7">
                        <a:extLst>
                          <a:ext uri="{FF2B5EF4-FFF2-40B4-BE49-F238E27FC236}">
                            <a16:creationId xmlns:a16="http://schemas.microsoft.com/office/drawing/2014/main" id="{98140473-7306-426A-B1D5-782367FF65B9}"/>
                          </a:ext>
                        </a:extLst>
                      </p:cNvPr>
                      <p:cNvPicPr>
                        <a:picLocks noChangeAspect="1" noChangeArrowheads="1"/>
                      </p:cNvPicPr>
                      <p:nvPr/>
                    </p:nvPicPr>
                    <p:blipFill>
                      <a:blip r:embed="rId6"/>
                      <a:srcRect/>
                      <a:stretch>
                        <a:fillRect/>
                      </a:stretch>
                    </p:blipFill>
                    <p:spPr bwMode="auto">
                      <a:xfrm>
                        <a:off x="472105" y="4881263"/>
                        <a:ext cx="2528887" cy="124460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24E964A-CBB6-445D-94DC-4E5517FEC504}"/>
              </a:ext>
            </a:extLst>
          </p:cNvPr>
          <p:cNvGraphicFramePr>
            <a:graphicFrameLocks noChangeAspect="1"/>
          </p:cNvGraphicFramePr>
          <p:nvPr>
            <p:extLst>
              <p:ext uri="{D42A27DB-BD31-4B8C-83A1-F6EECF244321}">
                <p14:modId xmlns:p14="http://schemas.microsoft.com/office/powerpoint/2010/main" val="631746095"/>
              </p:ext>
            </p:extLst>
          </p:nvPr>
        </p:nvGraphicFramePr>
        <p:xfrm>
          <a:off x="4306888" y="4869960"/>
          <a:ext cx="5526087" cy="1500188"/>
        </p:xfrm>
        <a:graphic>
          <a:graphicData uri="http://schemas.openxmlformats.org/presentationml/2006/ole">
            <mc:AlternateContent xmlns:mc="http://schemas.openxmlformats.org/markup-compatibility/2006">
              <mc:Choice xmlns:v="urn:schemas-microsoft-com:vml" Requires="v">
                <p:oleObj name="Equation" r:id="rId7" imgW="4457520" imgH="1206360" progId="Equation.DSMT4">
                  <p:embed/>
                </p:oleObj>
              </mc:Choice>
              <mc:Fallback>
                <p:oleObj name="Equation" r:id="rId7" imgW="4457520" imgH="1206360" progId="Equation.DSMT4">
                  <p:embed/>
                  <p:pic>
                    <p:nvPicPr>
                      <p:cNvPr id="11" name="Object 10">
                        <a:extLst>
                          <a:ext uri="{FF2B5EF4-FFF2-40B4-BE49-F238E27FC236}">
                            <a16:creationId xmlns:a16="http://schemas.microsoft.com/office/drawing/2014/main" id="{724E964A-CBB6-445D-94DC-4E5517FEC504}"/>
                          </a:ext>
                        </a:extLst>
                      </p:cNvPr>
                      <p:cNvPicPr>
                        <a:picLocks noChangeAspect="1" noChangeArrowheads="1"/>
                      </p:cNvPicPr>
                      <p:nvPr/>
                    </p:nvPicPr>
                    <p:blipFill>
                      <a:blip r:embed="rId8"/>
                      <a:srcRect/>
                      <a:stretch>
                        <a:fillRect/>
                      </a:stretch>
                    </p:blipFill>
                    <p:spPr bwMode="auto">
                      <a:xfrm>
                        <a:off x="4306888" y="4869960"/>
                        <a:ext cx="5526087" cy="1500188"/>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E61F1E0C-7A32-4E4E-91A8-8A41DA68E18B}"/>
              </a:ext>
            </a:extLst>
          </p:cNvPr>
          <p:cNvGraphicFramePr>
            <a:graphicFrameLocks noChangeAspect="1"/>
          </p:cNvGraphicFramePr>
          <p:nvPr>
            <p:extLst>
              <p:ext uri="{D42A27DB-BD31-4B8C-83A1-F6EECF244321}">
                <p14:modId xmlns:p14="http://schemas.microsoft.com/office/powerpoint/2010/main" val="435584410"/>
              </p:ext>
            </p:extLst>
          </p:nvPr>
        </p:nvGraphicFramePr>
        <p:xfrm>
          <a:off x="1462513" y="6236219"/>
          <a:ext cx="1222375" cy="576263"/>
        </p:xfrm>
        <a:graphic>
          <a:graphicData uri="http://schemas.openxmlformats.org/presentationml/2006/ole">
            <mc:AlternateContent xmlns:mc="http://schemas.openxmlformats.org/markup-compatibility/2006">
              <mc:Choice xmlns:v="urn:schemas-microsoft-com:vml" Requires="v">
                <p:oleObj name="Equation" r:id="rId9" imgW="1002960" imgH="469800" progId="Equation.DSMT4">
                  <p:embed/>
                </p:oleObj>
              </mc:Choice>
              <mc:Fallback>
                <p:oleObj name="Equation" r:id="rId9" imgW="1002960" imgH="469800" progId="Equation.DSMT4">
                  <p:embed/>
                  <p:pic>
                    <p:nvPicPr>
                      <p:cNvPr id="21" name="Object 20">
                        <a:extLst>
                          <a:ext uri="{FF2B5EF4-FFF2-40B4-BE49-F238E27FC236}">
                            <a16:creationId xmlns:a16="http://schemas.microsoft.com/office/drawing/2014/main" id="{E61F1E0C-7A32-4E4E-91A8-8A41DA68E18B}"/>
                          </a:ext>
                        </a:extLst>
                      </p:cNvPr>
                      <p:cNvPicPr>
                        <a:picLocks noChangeAspect="1" noChangeArrowheads="1"/>
                      </p:cNvPicPr>
                      <p:nvPr/>
                    </p:nvPicPr>
                    <p:blipFill>
                      <a:blip r:embed="rId10"/>
                      <a:srcRect/>
                      <a:stretch>
                        <a:fillRect/>
                      </a:stretch>
                    </p:blipFill>
                    <p:spPr bwMode="auto">
                      <a:xfrm>
                        <a:off x="1462513" y="6236219"/>
                        <a:ext cx="1222375" cy="576263"/>
                      </a:xfrm>
                      <a:prstGeom prst="rect">
                        <a:avLst/>
                      </a:prstGeom>
                      <a:solidFill>
                        <a:srgbClr val="CCFFCC"/>
                      </a:solidFill>
                    </p:spPr>
                  </p:pic>
                </p:oleObj>
              </mc:Fallback>
            </mc:AlternateContent>
          </a:graphicData>
        </a:graphic>
      </p:graphicFrame>
      <p:sp>
        <p:nvSpPr>
          <p:cNvPr id="3" name="Rectangle 2">
            <a:extLst>
              <a:ext uri="{FF2B5EF4-FFF2-40B4-BE49-F238E27FC236}">
                <a16:creationId xmlns:a16="http://schemas.microsoft.com/office/drawing/2014/main" id="{EBC6020D-CB86-4462-B73F-2CF1FC96526F}"/>
              </a:ext>
            </a:extLst>
          </p:cNvPr>
          <p:cNvSpPr/>
          <p:nvPr/>
        </p:nvSpPr>
        <p:spPr>
          <a:xfrm>
            <a:off x="399247" y="4402690"/>
            <a:ext cx="9984918" cy="307777"/>
          </a:xfrm>
          <a:prstGeom prst="rect">
            <a:avLst/>
          </a:prstGeom>
        </p:spPr>
        <p:txBody>
          <a:bodyPr wrap="square">
            <a:spAutoFit/>
          </a:bodyPr>
          <a:lstStyle/>
          <a:p>
            <a:r>
              <a:rPr lang="en-US" sz="1400"/>
              <a:t>We will neglect terms of order 1/r</a:t>
            </a:r>
            <a:r>
              <a:rPr lang="en-US" sz="1400" baseline="30000"/>
              <a:t>2</a:t>
            </a:r>
            <a:r>
              <a:rPr lang="en-US" sz="1400"/>
              <a:t> which don’t matter for the current.  And the current densities will be: </a:t>
            </a:r>
          </a:p>
        </p:txBody>
      </p:sp>
      <p:graphicFrame>
        <p:nvGraphicFramePr>
          <p:cNvPr id="7" name="Object 6">
            <a:extLst>
              <a:ext uri="{FF2B5EF4-FFF2-40B4-BE49-F238E27FC236}">
                <a16:creationId xmlns:a16="http://schemas.microsoft.com/office/drawing/2014/main" id="{C49D9F20-8697-4033-BEFD-908D320A3629}"/>
              </a:ext>
            </a:extLst>
          </p:cNvPr>
          <p:cNvGraphicFramePr>
            <a:graphicFrameLocks noChangeAspect="1"/>
          </p:cNvGraphicFramePr>
          <p:nvPr>
            <p:extLst>
              <p:ext uri="{D42A27DB-BD31-4B8C-83A1-F6EECF244321}">
                <p14:modId xmlns:p14="http://schemas.microsoft.com/office/powerpoint/2010/main" val="53864333"/>
              </p:ext>
            </p:extLst>
          </p:nvPr>
        </p:nvGraphicFramePr>
        <p:xfrm>
          <a:off x="8365263" y="183799"/>
          <a:ext cx="3592861" cy="2371081"/>
        </p:xfrm>
        <a:graphic>
          <a:graphicData uri="http://schemas.openxmlformats.org/presentationml/2006/ole">
            <mc:AlternateContent xmlns:mc="http://schemas.openxmlformats.org/markup-compatibility/2006">
              <mc:Choice xmlns:v="urn:schemas-microsoft-com:vml" Requires="v">
                <p:oleObj name="Bitmap Image" r:id="rId11" imgW="3269263" imgH="2377646" progId="Paint.Picture">
                  <p:embed/>
                </p:oleObj>
              </mc:Choice>
              <mc:Fallback>
                <p:oleObj name="Bitmap Image" r:id="rId11" imgW="3269263" imgH="2377646" progId="Paint.Picture">
                  <p:embed/>
                  <p:pic>
                    <p:nvPicPr>
                      <p:cNvPr id="0" name="Object 653"/>
                      <p:cNvPicPr>
                        <a:picLocks noChangeAspect="1" noChangeArrowheads="1"/>
                      </p:cNvPicPr>
                      <p:nvPr/>
                    </p:nvPicPr>
                    <p:blipFill>
                      <a:blip r:embed="rId12">
                        <a:extLst>
                          <a:ext uri="{28A0092B-C50C-407E-A947-70E740481C1C}">
                            <a14:useLocalDpi xmlns:a14="http://schemas.microsoft.com/office/drawing/2010/main" val="0"/>
                          </a:ext>
                        </a:extLst>
                      </a:blip>
                      <a:srcRect l="-1712" t="2197" r="581" b="6046"/>
                      <a:stretch>
                        <a:fillRect/>
                      </a:stretch>
                    </p:blipFill>
                    <p:spPr bwMode="auto">
                      <a:xfrm>
                        <a:off x="8365263" y="183799"/>
                        <a:ext cx="3592861" cy="2371081"/>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F706FA4D-5A4B-4E09-9996-A064A069989B}"/>
              </a:ext>
            </a:extLst>
          </p:cNvPr>
          <p:cNvGraphicFramePr>
            <a:graphicFrameLocks noChangeAspect="1"/>
          </p:cNvGraphicFramePr>
          <p:nvPr>
            <p:extLst>
              <p:ext uri="{D42A27DB-BD31-4B8C-83A1-F6EECF244321}">
                <p14:modId xmlns:p14="http://schemas.microsoft.com/office/powerpoint/2010/main" val="3811218158"/>
              </p:ext>
            </p:extLst>
          </p:nvPr>
        </p:nvGraphicFramePr>
        <p:xfrm>
          <a:off x="445362" y="2307900"/>
          <a:ext cx="5111260" cy="543791"/>
        </p:xfrm>
        <a:graphic>
          <a:graphicData uri="http://schemas.openxmlformats.org/presentationml/2006/ole">
            <mc:AlternateContent xmlns:mc="http://schemas.openxmlformats.org/markup-compatibility/2006">
              <mc:Choice xmlns:v="urn:schemas-microsoft-com:vml" Requires="v">
                <p:oleObj name="Equation" r:id="rId13" imgW="4292600" imgH="457200" progId="Equation.DSMT4">
                  <p:embed/>
                </p:oleObj>
              </mc:Choice>
              <mc:Fallback>
                <p:oleObj name="Equation" r:id="rId13" imgW="4292600" imgH="457200" progId="Equation.DSMT4">
                  <p:embed/>
                  <p:pic>
                    <p:nvPicPr>
                      <p:cNvPr id="0" name="Object 65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45362" y="2307900"/>
                        <a:ext cx="5111260" cy="543791"/>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61129B4E-B9CC-4D84-B439-1F09D6191A7B}"/>
              </a:ext>
            </a:extLst>
          </p:cNvPr>
          <p:cNvSpPr txBox="1"/>
          <p:nvPr/>
        </p:nvSpPr>
        <p:spPr>
          <a:xfrm flipH="1">
            <a:off x="485522" y="6423647"/>
            <a:ext cx="598560" cy="307777"/>
          </a:xfrm>
          <a:prstGeom prst="rect">
            <a:avLst/>
          </a:prstGeom>
          <a:noFill/>
        </p:spPr>
        <p:txBody>
          <a:bodyPr wrap="square" rtlCol="0">
            <a:spAutoFit/>
          </a:bodyPr>
          <a:lstStyle/>
          <a:p>
            <a:r>
              <a:rPr lang="en-US" sz="1400"/>
              <a:t>So…</a:t>
            </a:r>
            <a:endParaRPr lang="en-US"/>
          </a:p>
        </p:txBody>
      </p:sp>
    </p:spTree>
    <p:extLst>
      <p:ext uri="{BB962C8B-B14F-4D97-AF65-F5344CB8AC3E}">
        <p14:creationId xmlns:p14="http://schemas.microsoft.com/office/powerpoint/2010/main" val="21937105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3D Scattering</a:t>
            </a:r>
            <a:endParaRPr lang="en-US" b="1" u="sng"/>
          </a:p>
        </p:txBody>
      </p:sp>
      <p:sp>
        <p:nvSpPr>
          <p:cNvPr id="6" name="TextBox 5">
            <a:extLst>
              <a:ext uri="{FF2B5EF4-FFF2-40B4-BE49-F238E27FC236}">
                <a16:creationId xmlns:a16="http://schemas.microsoft.com/office/drawing/2014/main" id="{238E2E76-D2BE-4C23-8D24-F10A4E554995}"/>
              </a:ext>
            </a:extLst>
          </p:cNvPr>
          <p:cNvSpPr txBox="1"/>
          <p:nvPr/>
        </p:nvSpPr>
        <p:spPr>
          <a:xfrm>
            <a:off x="247619" y="828243"/>
            <a:ext cx="6766023" cy="523220"/>
          </a:xfrm>
          <a:prstGeom prst="rect">
            <a:avLst/>
          </a:prstGeom>
          <a:noFill/>
        </p:spPr>
        <p:txBody>
          <a:bodyPr wrap="square" rtlCol="0">
            <a:spAutoFit/>
          </a:bodyPr>
          <a:lstStyle/>
          <a:p>
            <a:r>
              <a:rPr lang="en-US" sz="1400"/>
              <a:t>Still worthwhile to do a little more work, to figure out how to extract that general 3D form from our solution of the Schrodinger equation.    So we start with the 3D equation. </a:t>
            </a:r>
            <a:endParaRPr lang="en-US"/>
          </a:p>
        </p:txBody>
      </p:sp>
      <p:graphicFrame>
        <p:nvGraphicFramePr>
          <p:cNvPr id="9" name="Object 8">
            <a:extLst>
              <a:ext uri="{FF2B5EF4-FFF2-40B4-BE49-F238E27FC236}">
                <a16:creationId xmlns:a16="http://schemas.microsoft.com/office/drawing/2014/main" id="{5566F257-E695-4AB4-A600-412EC7155F1E}"/>
              </a:ext>
            </a:extLst>
          </p:cNvPr>
          <p:cNvGraphicFramePr>
            <a:graphicFrameLocks noChangeAspect="1"/>
          </p:cNvGraphicFramePr>
          <p:nvPr>
            <p:extLst>
              <p:ext uri="{D42A27DB-BD31-4B8C-83A1-F6EECF244321}">
                <p14:modId xmlns:p14="http://schemas.microsoft.com/office/powerpoint/2010/main" val="1968497171"/>
              </p:ext>
            </p:extLst>
          </p:nvPr>
        </p:nvGraphicFramePr>
        <p:xfrm>
          <a:off x="303212" y="1447460"/>
          <a:ext cx="5792788" cy="592137"/>
        </p:xfrm>
        <a:graphic>
          <a:graphicData uri="http://schemas.openxmlformats.org/presentationml/2006/ole">
            <mc:AlternateContent xmlns:mc="http://schemas.openxmlformats.org/markup-compatibility/2006">
              <mc:Choice xmlns:v="urn:schemas-microsoft-com:vml" Requires="v">
                <p:oleObj name="Equation" r:id="rId2" imgW="4444920" imgH="457200" progId="Equation.DSMT4">
                  <p:embed/>
                </p:oleObj>
              </mc:Choice>
              <mc:Fallback>
                <p:oleObj name="Equation" r:id="rId2" imgW="4444920" imgH="457200" progId="Equation.DSMT4">
                  <p:embed/>
                  <p:pic>
                    <p:nvPicPr>
                      <p:cNvPr id="0" name="Object 8"/>
                      <p:cNvPicPr>
                        <a:picLocks noChangeAspect="1" noChangeArrowheads="1"/>
                      </p:cNvPicPr>
                      <p:nvPr/>
                    </p:nvPicPr>
                    <p:blipFill>
                      <a:blip r:embed="rId3"/>
                      <a:srcRect/>
                      <a:stretch>
                        <a:fillRect/>
                      </a:stretch>
                    </p:blipFill>
                    <p:spPr bwMode="auto">
                      <a:xfrm>
                        <a:off x="303212" y="1447460"/>
                        <a:ext cx="5792788" cy="59213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A3F1954A-3F9D-450F-B1BD-044BDA6CAF43}"/>
              </a:ext>
            </a:extLst>
          </p:cNvPr>
          <p:cNvSpPr txBox="1"/>
          <p:nvPr/>
        </p:nvSpPr>
        <p:spPr>
          <a:xfrm>
            <a:off x="247619" y="2316187"/>
            <a:ext cx="3030602" cy="307777"/>
          </a:xfrm>
          <a:prstGeom prst="rect">
            <a:avLst/>
          </a:prstGeom>
          <a:noFill/>
        </p:spPr>
        <p:txBody>
          <a:bodyPr wrap="square" rtlCol="0">
            <a:spAutoFit/>
          </a:bodyPr>
          <a:lstStyle/>
          <a:p>
            <a:r>
              <a:rPr lang="en-US" sz="1400"/>
              <a:t>Filling in that summand term, we have:</a:t>
            </a:r>
            <a:endParaRPr lang="en-US"/>
          </a:p>
        </p:txBody>
      </p:sp>
      <p:graphicFrame>
        <p:nvGraphicFramePr>
          <p:cNvPr id="18" name="Object 17">
            <a:extLst>
              <a:ext uri="{FF2B5EF4-FFF2-40B4-BE49-F238E27FC236}">
                <a16:creationId xmlns:a16="http://schemas.microsoft.com/office/drawing/2014/main" id="{C035AE18-A137-45EA-A5FC-3E4791C8995B}"/>
              </a:ext>
            </a:extLst>
          </p:cNvPr>
          <p:cNvGraphicFramePr>
            <a:graphicFrameLocks noChangeAspect="1"/>
          </p:cNvGraphicFramePr>
          <p:nvPr>
            <p:extLst>
              <p:ext uri="{D42A27DB-BD31-4B8C-83A1-F6EECF244321}">
                <p14:modId xmlns:p14="http://schemas.microsoft.com/office/powerpoint/2010/main" val="779114322"/>
              </p:ext>
            </p:extLst>
          </p:nvPr>
        </p:nvGraphicFramePr>
        <p:xfrm>
          <a:off x="3398178" y="2218647"/>
          <a:ext cx="4120396" cy="528905"/>
        </p:xfrm>
        <a:graphic>
          <a:graphicData uri="http://schemas.openxmlformats.org/presentationml/2006/ole">
            <mc:AlternateContent xmlns:mc="http://schemas.openxmlformats.org/markup-compatibility/2006">
              <mc:Choice xmlns:v="urn:schemas-microsoft-com:vml" Requires="v">
                <p:oleObj name="Equation" r:id="rId4" imgW="3365280" imgH="431640" progId="Equation.DSMT4">
                  <p:embed/>
                </p:oleObj>
              </mc:Choice>
              <mc:Fallback>
                <p:oleObj name="Equation" r:id="rId4" imgW="3365280" imgH="431640" progId="Equation.DSMT4">
                  <p:embed/>
                  <p:pic>
                    <p:nvPicPr>
                      <p:cNvPr id="0" name="Object 10"/>
                      <p:cNvPicPr>
                        <a:picLocks noChangeAspect="1" noChangeArrowheads="1"/>
                      </p:cNvPicPr>
                      <p:nvPr/>
                    </p:nvPicPr>
                    <p:blipFill>
                      <a:blip r:embed="rId5"/>
                      <a:srcRect/>
                      <a:stretch>
                        <a:fillRect/>
                      </a:stretch>
                    </p:blipFill>
                    <p:spPr bwMode="auto">
                      <a:xfrm>
                        <a:off x="3398178" y="2218647"/>
                        <a:ext cx="4120396" cy="528905"/>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9D26ED68-21C7-496D-8713-B0FA5B2FE045}"/>
              </a:ext>
            </a:extLst>
          </p:cNvPr>
          <p:cNvSpPr txBox="1"/>
          <p:nvPr/>
        </p:nvSpPr>
        <p:spPr>
          <a:xfrm>
            <a:off x="237223" y="2904992"/>
            <a:ext cx="2777683" cy="1169551"/>
          </a:xfrm>
          <a:prstGeom prst="rect">
            <a:avLst/>
          </a:prstGeom>
          <a:noFill/>
        </p:spPr>
        <p:txBody>
          <a:bodyPr wrap="square" rtlCol="0">
            <a:spAutoFit/>
          </a:bodyPr>
          <a:lstStyle/>
          <a:p>
            <a:r>
              <a:rPr lang="en-US" sz="1400"/>
              <a:t>We’ll assume the potential drops off faster than 1/r</a:t>
            </a:r>
            <a:r>
              <a:rPr lang="en-US" sz="1400" baseline="30000"/>
              <a:t>2</a:t>
            </a:r>
            <a:r>
              <a:rPr lang="en-US" sz="1400"/>
              <a:t> and so can be ignored, asymptotically, in which case we’ll have spherical Bessel/Neumann radial solutions.</a:t>
            </a:r>
            <a:endParaRPr lang="en-US"/>
          </a:p>
        </p:txBody>
      </p:sp>
      <p:graphicFrame>
        <p:nvGraphicFramePr>
          <p:cNvPr id="26" name="Object 25">
            <a:extLst>
              <a:ext uri="{FF2B5EF4-FFF2-40B4-BE49-F238E27FC236}">
                <a16:creationId xmlns:a16="http://schemas.microsoft.com/office/drawing/2014/main" id="{52BA4D34-5F3E-4089-AB96-712ADBF82AC0}"/>
              </a:ext>
            </a:extLst>
          </p:cNvPr>
          <p:cNvGraphicFramePr>
            <a:graphicFrameLocks noChangeAspect="1"/>
          </p:cNvGraphicFramePr>
          <p:nvPr>
            <p:extLst>
              <p:ext uri="{D42A27DB-BD31-4B8C-83A1-F6EECF244321}">
                <p14:modId xmlns:p14="http://schemas.microsoft.com/office/powerpoint/2010/main" val="2363129209"/>
              </p:ext>
            </p:extLst>
          </p:nvPr>
        </p:nvGraphicFramePr>
        <p:xfrm>
          <a:off x="3406775" y="2905125"/>
          <a:ext cx="4573588" cy="1285875"/>
        </p:xfrm>
        <a:graphic>
          <a:graphicData uri="http://schemas.openxmlformats.org/presentationml/2006/ole">
            <mc:AlternateContent xmlns:mc="http://schemas.openxmlformats.org/markup-compatibility/2006">
              <mc:Choice xmlns:v="urn:schemas-microsoft-com:vml" Requires="v">
                <p:oleObj name="Equation" r:id="rId6" imgW="3797280" imgH="1066680" progId="Equation.DSMT4">
                  <p:embed/>
                </p:oleObj>
              </mc:Choice>
              <mc:Fallback>
                <p:oleObj name="Equation" r:id="rId6" imgW="3797280" imgH="1066680" progId="Equation.DSMT4">
                  <p:embed/>
                  <p:pic>
                    <p:nvPicPr>
                      <p:cNvPr id="0" name="Object 15"/>
                      <p:cNvPicPr>
                        <a:picLocks noChangeAspect="1" noChangeArrowheads="1"/>
                      </p:cNvPicPr>
                      <p:nvPr/>
                    </p:nvPicPr>
                    <p:blipFill>
                      <a:blip r:embed="rId7"/>
                      <a:srcRect/>
                      <a:stretch>
                        <a:fillRect/>
                      </a:stretch>
                    </p:blipFill>
                    <p:spPr bwMode="auto">
                      <a:xfrm>
                        <a:off x="3406775" y="2905125"/>
                        <a:ext cx="4573588" cy="1285875"/>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517C3355-1D12-4719-BB26-09444DEF22C1}"/>
              </a:ext>
            </a:extLst>
          </p:cNvPr>
          <p:cNvGraphicFramePr>
            <a:graphicFrameLocks noChangeAspect="1"/>
          </p:cNvGraphicFramePr>
          <p:nvPr>
            <p:extLst>
              <p:ext uri="{D42A27DB-BD31-4B8C-83A1-F6EECF244321}">
                <p14:modId xmlns:p14="http://schemas.microsoft.com/office/powerpoint/2010/main" val="129131176"/>
              </p:ext>
            </p:extLst>
          </p:nvPr>
        </p:nvGraphicFramePr>
        <p:xfrm>
          <a:off x="3454400" y="4322763"/>
          <a:ext cx="5351463" cy="549275"/>
        </p:xfrm>
        <a:graphic>
          <a:graphicData uri="http://schemas.openxmlformats.org/presentationml/2006/ole">
            <mc:AlternateContent xmlns:mc="http://schemas.openxmlformats.org/markup-compatibility/2006">
              <mc:Choice xmlns:v="urn:schemas-microsoft-com:vml" Requires="v">
                <p:oleObj name="Equation" r:id="rId8" imgW="4241520" imgH="431640" progId="Equation.DSMT4">
                  <p:embed/>
                </p:oleObj>
              </mc:Choice>
              <mc:Fallback>
                <p:oleObj name="Equation" r:id="rId8" imgW="4241520" imgH="431640" progId="Equation.DSMT4">
                  <p:embed/>
                  <p:pic>
                    <p:nvPicPr>
                      <p:cNvPr id="0" name="Object 17"/>
                      <p:cNvPicPr>
                        <a:picLocks noChangeAspect="1" noChangeArrowheads="1"/>
                      </p:cNvPicPr>
                      <p:nvPr/>
                    </p:nvPicPr>
                    <p:blipFill>
                      <a:blip r:embed="rId9"/>
                      <a:srcRect/>
                      <a:stretch>
                        <a:fillRect/>
                      </a:stretch>
                    </p:blipFill>
                    <p:spPr bwMode="auto">
                      <a:xfrm>
                        <a:off x="3454400" y="4322763"/>
                        <a:ext cx="5351463" cy="549275"/>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23872786-B6E2-430F-A185-7D1E08C5763C}"/>
              </a:ext>
            </a:extLst>
          </p:cNvPr>
          <p:cNvSpPr txBox="1"/>
          <p:nvPr/>
        </p:nvSpPr>
        <p:spPr>
          <a:xfrm>
            <a:off x="237222" y="4408496"/>
            <a:ext cx="2777683" cy="1815882"/>
          </a:xfrm>
          <a:prstGeom prst="rect">
            <a:avLst/>
          </a:prstGeom>
          <a:noFill/>
        </p:spPr>
        <p:txBody>
          <a:bodyPr wrap="square" rtlCol="0">
            <a:spAutoFit/>
          </a:bodyPr>
          <a:lstStyle/>
          <a:p>
            <a:r>
              <a:rPr lang="en-US" sz="1400"/>
              <a:t>So then we’ll have this asymptotic form, that we still have to match up to the scattering form.  Turns out the bare sin(kr - ℓ</a:t>
            </a:r>
            <a:r>
              <a:rPr lang="el-GR" sz="1400"/>
              <a:t>π</a:t>
            </a:r>
            <a:r>
              <a:rPr lang="en-US" sz="1400"/>
              <a:t>/2) terms can be related to the incoming beam, and the phase shift part of the argument (no surprise?) to the scattering beam.  </a:t>
            </a:r>
            <a:endParaRPr lang="en-US"/>
          </a:p>
        </p:txBody>
      </p:sp>
      <p:graphicFrame>
        <p:nvGraphicFramePr>
          <p:cNvPr id="31" name="Object 30">
            <a:extLst>
              <a:ext uri="{FF2B5EF4-FFF2-40B4-BE49-F238E27FC236}">
                <a16:creationId xmlns:a16="http://schemas.microsoft.com/office/drawing/2014/main" id="{6215B85C-6D9D-441C-B254-B1FA31D99108}"/>
              </a:ext>
            </a:extLst>
          </p:cNvPr>
          <p:cNvGraphicFramePr>
            <a:graphicFrameLocks noChangeAspect="1"/>
          </p:cNvGraphicFramePr>
          <p:nvPr>
            <p:extLst>
              <p:ext uri="{D42A27DB-BD31-4B8C-83A1-F6EECF244321}">
                <p14:modId xmlns:p14="http://schemas.microsoft.com/office/powerpoint/2010/main" val="1707769564"/>
              </p:ext>
            </p:extLst>
          </p:nvPr>
        </p:nvGraphicFramePr>
        <p:xfrm>
          <a:off x="3445692" y="5072225"/>
          <a:ext cx="4203407" cy="585676"/>
        </p:xfrm>
        <a:graphic>
          <a:graphicData uri="http://schemas.openxmlformats.org/presentationml/2006/ole">
            <mc:AlternateContent xmlns:mc="http://schemas.openxmlformats.org/markup-compatibility/2006">
              <mc:Choice xmlns:v="urn:schemas-microsoft-com:vml" Requires="v">
                <p:oleObj name="Equation" r:id="rId10" imgW="3390840" imgH="469800" progId="Equation.DSMT4">
                  <p:embed/>
                </p:oleObj>
              </mc:Choice>
              <mc:Fallback>
                <p:oleObj name="Equation" r:id="rId10" imgW="3390840" imgH="469800" progId="Equation.DSMT4">
                  <p:embed/>
                  <p:pic>
                    <p:nvPicPr>
                      <p:cNvPr id="0" name="Object 24"/>
                      <p:cNvPicPr>
                        <a:picLocks noChangeAspect="1" noChangeArrowheads="1"/>
                      </p:cNvPicPr>
                      <p:nvPr/>
                    </p:nvPicPr>
                    <p:blipFill>
                      <a:blip r:embed="rId11"/>
                      <a:srcRect/>
                      <a:stretch>
                        <a:fillRect/>
                      </a:stretch>
                    </p:blipFill>
                    <p:spPr bwMode="auto">
                      <a:xfrm>
                        <a:off x="3445692" y="5072225"/>
                        <a:ext cx="4203407" cy="585676"/>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FE42A2F4-9C56-4C37-ABB4-DAEDDD738187}"/>
              </a:ext>
            </a:extLst>
          </p:cNvPr>
          <p:cNvSpPr txBox="1"/>
          <p:nvPr/>
        </p:nvSpPr>
        <p:spPr>
          <a:xfrm>
            <a:off x="8815363" y="4161812"/>
            <a:ext cx="3299380" cy="1384995"/>
          </a:xfrm>
          <a:prstGeom prst="rect">
            <a:avLst/>
          </a:prstGeom>
          <a:noFill/>
        </p:spPr>
        <p:txBody>
          <a:bodyPr wrap="square" rtlCol="0">
            <a:spAutoFit/>
          </a:bodyPr>
          <a:lstStyle/>
          <a:p>
            <a:r>
              <a:rPr lang="en-US" sz="1400"/>
              <a:t>Assume no azimuthal dependence, and put trig in complex form to extract the phase shift.  Then we use the identity above, along with the asymptotic form of j</a:t>
            </a:r>
            <a:r>
              <a:rPr lang="en-US" sz="1400" baseline="-25000"/>
              <a:t>l</a:t>
            </a:r>
            <a:r>
              <a:rPr lang="en-US" sz="1400"/>
              <a:t>(kr) to turn the sins into the plane wave. And we end up with final form.  So: </a:t>
            </a:r>
          </a:p>
        </p:txBody>
      </p:sp>
      <p:sp>
        <p:nvSpPr>
          <p:cNvPr id="33" name="Rectangle 27">
            <a:extLst>
              <a:ext uri="{FF2B5EF4-FFF2-40B4-BE49-F238E27FC236}">
                <a16:creationId xmlns:a16="http://schemas.microsoft.com/office/drawing/2014/main" id="{AB69F7C3-5AC2-4985-B73B-BBA96D17AA33}"/>
              </a:ext>
            </a:extLst>
          </p:cNvPr>
          <p:cNvSpPr>
            <a:spLocks noChangeArrowheads="1"/>
          </p:cNvSpPr>
          <p:nvPr/>
        </p:nvSpPr>
        <p:spPr bwMode="auto">
          <a:xfrm>
            <a:off x="2215820" y="32003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 name="Object 33">
            <a:extLst>
              <a:ext uri="{FF2B5EF4-FFF2-40B4-BE49-F238E27FC236}">
                <a16:creationId xmlns:a16="http://schemas.microsoft.com/office/drawing/2014/main" id="{0DFC23A6-F2CC-48B6-BAA2-36773B6A24A9}"/>
              </a:ext>
            </a:extLst>
          </p:cNvPr>
          <p:cNvGraphicFramePr>
            <a:graphicFrameLocks noChangeAspect="1"/>
          </p:cNvGraphicFramePr>
          <p:nvPr>
            <p:extLst>
              <p:ext uri="{D42A27DB-BD31-4B8C-83A1-F6EECF244321}">
                <p14:modId xmlns:p14="http://schemas.microsoft.com/office/powerpoint/2010/main" val="490231063"/>
              </p:ext>
            </p:extLst>
          </p:nvPr>
        </p:nvGraphicFramePr>
        <p:xfrm>
          <a:off x="8892620" y="3615707"/>
          <a:ext cx="1944019" cy="574823"/>
        </p:xfrm>
        <a:graphic>
          <a:graphicData uri="http://schemas.openxmlformats.org/presentationml/2006/ole">
            <mc:AlternateContent xmlns:mc="http://schemas.openxmlformats.org/markup-compatibility/2006">
              <mc:Choice xmlns:v="urn:schemas-microsoft-com:vml" Requires="v">
                <p:oleObj name="Equation" r:id="rId12" imgW="1549400" imgH="457200" progId="Equation.DSMT4">
                  <p:embed/>
                </p:oleObj>
              </mc:Choice>
              <mc:Fallback>
                <p:oleObj name="Equation" r:id="rId12" imgW="1549400" imgH="457200" progId="Equation.DSMT4">
                  <p:embed/>
                  <p:pic>
                    <p:nvPicPr>
                      <p:cNvPr id="0" name="Object 2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892620" y="3615707"/>
                        <a:ext cx="1944019" cy="574823"/>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7CE1EB87-EE41-44AC-AA85-1CF6031E285E}"/>
              </a:ext>
            </a:extLst>
          </p:cNvPr>
          <p:cNvGraphicFramePr>
            <a:graphicFrameLocks noChangeAspect="1"/>
          </p:cNvGraphicFramePr>
          <p:nvPr>
            <p:extLst>
              <p:ext uri="{D42A27DB-BD31-4B8C-83A1-F6EECF244321}">
                <p14:modId xmlns:p14="http://schemas.microsoft.com/office/powerpoint/2010/main" val="1855288569"/>
              </p:ext>
            </p:extLst>
          </p:nvPr>
        </p:nvGraphicFramePr>
        <p:xfrm>
          <a:off x="3445692" y="5920478"/>
          <a:ext cx="3384550" cy="536575"/>
        </p:xfrm>
        <a:graphic>
          <a:graphicData uri="http://schemas.openxmlformats.org/presentationml/2006/ole">
            <mc:AlternateContent xmlns:mc="http://schemas.openxmlformats.org/markup-compatibility/2006">
              <mc:Choice xmlns:v="urn:schemas-microsoft-com:vml" Requires="v">
                <p:oleObj name="Equation" r:id="rId14" imgW="2806560" imgH="444240" progId="Equation.DSMT4">
                  <p:embed/>
                </p:oleObj>
              </mc:Choice>
              <mc:Fallback>
                <p:oleObj name="Equation" r:id="rId14" imgW="2806560" imgH="444240" progId="Equation.DSMT4">
                  <p:embed/>
                  <p:pic>
                    <p:nvPicPr>
                      <p:cNvPr id="0" name="Object 28"/>
                      <p:cNvPicPr>
                        <a:picLocks noChangeAspect="1" noChangeArrowheads="1"/>
                      </p:cNvPicPr>
                      <p:nvPr/>
                    </p:nvPicPr>
                    <p:blipFill>
                      <a:blip r:embed="rId15"/>
                      <a:srcRect/>
                      <a:stretch>
                        <a:fillRect/>
                      </a:stretch>
                    </p:blipFill>
                    <p:spPr bwMode="auto">
                      <a:xfrm>
                        <a:off x="3445692" y="5920478"/>
                        <a:ext cx="3384550" cy="536575"/>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88D9430F-DE5A-4056-9B37-A418C7981F7F}"/>
              </a:ext>
            </a:extLst>
          </p:cNvPr>
          <p:cNvGraphicFramePr>
            <a:graphicFrameLocks noChangeAspect="1"/>
          </p:cNvGraphicFramePr>
          <p:nvPr>
            <p:extLst>
              <p:ext uri="{D42A27DB-BD31-4B8C-83A1-F6EECF244321}">
                <p14:modId xmlns:p14="http://schemas.microsoft.com/office/powerpoint/2010/main" val="883838840"/>
              </p:ext>
            </p:extLst>
          </p:nvPr>
        </p:nvGraphicFramePr>
        <p:xfrm>
          <a:off x="8815363" y="5546807"/>
          <a:ext cx="3205162" cy="1193800"/>
        </p:xfrm>
        <a:graphic>
          <a:graphicData uri="http://schemas.openxmlformats.org/presentationml/2006/ole">
            <mc:AlternateContent xmlns:mc="http://schemas.openxmlformats.org/markup-compatibility/2006">
              <mc:Choice xmlns:v="urn:schemas-microsoft-com:vml" Requires="v">
                <p:oleObj name="Equation" r:id="rId16" imgW="2527200" imgH="939600" progId="Equation.DSMT4">
                  <p:embed/>
                </p:oleObj>
              </mc:Choice>
              <mc:Fallback>
                <p:oleObj name="Equation" r:id="rId16" imgW="2527200" imgH="939600" progId="Equation.DSMT4">
                  <p:embed/>
                  <p:pic>
                    <p:nvPicPr>
                      <p:cNvPr id="0" name="Object 38"/>
                      <p:cNvPicPr>
                        <a:picLocks noChangeAspect="1" noChangeArrowheads="1"/>
                      </p:cNvPicPr>
                      <p:nvPr/>
                    </p:nvPicPr>
                    <p:blipFill>
                      <a:blip r:embed="rId17"/>
                      <a:srcRect/>
                      <a:stretch>
                        <a:fillRect/>
                      </a:stretch>
                    </p:blipFill>
                    <p:spPr bwMode="auto">
                      <a:xfrm>
                        <a:off x="8815363" y="5546807"/>
                        <a:ext cx="3205162" cy="1193800"/>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D7C887A5-E6FB-4830-9802-1F89AF896377}"/>
              </a:ext>
            </a:extLst>
          </p:cNvPr>
          <p:cNvGraphicFramePr>
            <a:graphicFrameLocks noChangeAspect="1"/>
          </p:cNvGraphicFramePr>
          <p:nvPr>
            <p:extLst>
              <p:ext uri="{D42A27DB-BD31-4B8C-83A1-F6EECF244321}">
                <p14:modId xmlns:p14="http://schemas.microsoft.com/office/powerpoint/2010/main" val="1060262836"/>
              </p:ext>
            </p:extLst>
          </p:nvPr>
        </p:nvGraphicFramePr>
        <p:xfrm>
          <a:off x="8351520" y="252883"/>
          <a:ext cx="3592861" cy="2371081"/>
        </p:xfrm>
        <a:graphic>
          <a:graphicData uri="http://schemas.openxmlformats.org/presentationml/2006/ole">
            <mc:AlternateContent xmlns:mc="http://schemas.openxmlformats.org/markup-compatibility/2006">
              <mc:Choice xmlns:v="urn:schemas-microsoft-com:vml" Requires="v">
                <p:oleObj name="Bitmap Image" r:id="rId18" imgW="3269263" imgH="2377646" progId="Paint.Picture">
                  <p:embed/>
                </p:oleObj>
              </mc:Choice>
              <mc:Fallback>
                <p:oleObj name="Bitmap Image" r:id="rId18" imgW="3269263" imgH="2377646" progId="Paint.Picture">
                  <p:embed/>
                  <p:pic>
                    <p:nvPicPr>
                      <p:cNvPr id="7" name="Object 6">
                        <a:extLst>
                          <a:ext uri="{FF2B5EF4-FFF2-40B4-BE49-F238E27FC236}">
                            <a16:creationId xmlns:a16="http://schemas.microsoft.com/office/drawing/2014/main" id="{C49D9F20-8697-4033-BEFD-908D320A3629}"/>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l="-1712" t="2197" r="581" b="6046"/>
                      <a:stretch>
                        <a:fillRect/>
                      </a:stretch>
                    </p:blipFill>
                    <p:spPr bwMode="auto">
                      <a:xfrm>
                        <a:off x="8351520" y="252883"/>
                        <a:ext cx="3592861" cy="2371081"/>
                      </a:xfrm>
                      <a:prstGeom prst="rect">
                        <a:avLst/>
                      </a:prstGeom>
                      <a:noFill/>
                    </p:spPr>
                  </p:pic>
                </p:oleObj>
              </mc:Fallback>
            </mc:AlternateContent>
          </a:graphicData>
        </a:graphic>
      </p:graphicFrame>
    </p:spTree>
    <p:extLst>
      <p:ext uri="{BB962C8B-B14F-4D97-AF65-F5344CB8AC3E}">
        <p14:creationId xmlns:p14="http://schemas.microsoft.com/office/powerpoint/2010/main" val="9885525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68299" y="669643"/>
            <a:ext cx="11206115" cy="769441"/>
          </a:xfrm>
          <a:prstGeom prst="rect">
            <a:avLst/>
          </a:prstGeom>
          <a:noFill/>
        </p:spPr>
        <p:txBody>
          <a:bodyPr wrap="square" rtlCol="0">
            <a:spAutoFit/>
          </a:bodyPr>
          <a:lstStyle/>
          <a:p>
            <a:r>
              <a:rPr lang="en-US" sz="1600" b="1"/>
              <a:t>The S-matrix</a:t>
            </a:r>
            <a:endParaRPr lang="en-US" sz="1400" b="1"/>
          </a:p>
          <a:p>
            <a:r>
              <a:rPr lang="en-US" sz="1400"/>
              <a:t>We’re kind of introducing from the back end, but the S-matrix, in the Legendre polynomial/Spherical harmonic basis is as follows, much like its form in the 1D Parity basis.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38814" y="180911"/>
            <a:ext cx="2936450" cy="523220"/>
          </a:xfrm>
          <a:prstGeom prst="rect">
            <a:avLst/>
          </a:prstGeom>
          <a:noFill/>
        </p:spPr>
        <p:txBody>
          <a:bodyPr wrap="square" rtlCol="0">
            <a:spAutoFit/>
          </a:bodyPr>
          <a:lstStyle/>
          <a:p>
            <a:r>
              <a:rPr lang="en-US" sz="2800" b="1" u="sng"/>
              <a:t>3D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FF828479-C1F0-41B6-ACB7-042CB154D306}"/>
              </a:ext>
            </a:extLst>
          </p:cNvPr>
          <p:cNvSpPr txBox="1"/>
          <p:nvPr/>
        </p:nvSpPr>
        <p:spPr>
          <a:xfrm>
            <a:off x="268299" y="1958508"/>
            <a:ext cx="2274341" cy="369332"/>
          </a:xfrm>
          <a:prstGeom prst="rect">
            <a:avLst/>
          </a:prstGeom>
          <a:noFill/>
        </p:spPr>
        <p:txBody>
          <a:bodyPr wrap="none" rtlCol="0">
            <a:spAutoFit/>
          </a:bodyPr>
          <a:lstStyle/>
          <a:p>
            <a:r>
              <a:rPr lang="en-US" b="1"/>
              <a:t>Levinson’s theorem(s)</a:t>
            </a:r>
          </a:p>
        </p:txBody>
      </p:sp>
      <p:sp>
        <p:nvSpPr>
          <p:cNvPr id="12" name="TextBox 11">
            <a:extLst>
              <a:ext uri="{FF2B5EF4-FFF2-40B4-BE49-F238E27FC236}">
                <a16:creationId xmlns:a16="http://schemas.microsoft.com/office/drawing/2014/main" id="{0D32F046-142C-4BA7-AB51-EE37627D6527}"/>
              </a:ext>
            </a:extLst>
          </p:cNvPr>
          <p:cNvSpPr txBox="1"/>
          <p:nvPr/>
        </p:nvSpPr>
        <p:spPr>
          <a:xfrm>
            <a:off x="268546" y="2224739"/>
            <a:ext cx="5501529" cy="523220"/>
          </a:xfrm>
          <a:prstGeom prst="rect">
            <a:avLst/>
          </a:prstGeom>
          <a:noFill/>
        </p:spPr>
        <p:txBody>
          <a:bodyPr wrap="square" rtlCol="0">
            <a:spAutoFit/>
          </a:bodyPr>
          <a:lstStyle/>
          <a:p>
            <a:r>
              <a:rPr lang="en-US" sz="1400"/>
              <a:t>Provides a way to get the bound state energies from the </a:t>
            </a:r>
            <a:r>
              <a:rPr lang="en-US" sz="1400" i="1"/>
              <a:t>free</a:t>
            </a:r>
            <a:r>
              <a:rPr lang="en-US" sz="1400"/>
              <a:t> state phase shifts themselves.  This applies to any potential.  </a:t>
            </a:r>
          </a:p>
        </p:txBody>
      </p:sp>
      <p:sp>
        <p:nvSpPr>
          <p:cNvPr id="13" name="TextBox 12">
            <a:extLst>
              <a:ext uri="{FF2B5EF4-FFF2-40B4-BE49-F238E27FC236}">
                <a16:creationId xmlns:a16="http://schemas.microsoft.com/office/drawing/2014/main" id="{AAB402EF-7869-4C92-AAF3-0AD808680018}"/>
              </a:ext>
            </a:extLst>
          </p:cNvPr>
          <p:cNvSpPr txBox="1"/>
          <p:nvPr/>
        </p:nvSpPr>
        <p:spPr>
          <a:xfrm>
            <a:off x="277726" y="4419320"/>
            <a:ext cx="7395446" cy="523220"/>
          </a:xfrm>
          <a:prstGeom prst="rect">
            <a:avLst/>
          </a:prstGeom>
          <a:noFill/>
        </p:spPr>
        <p:txBody>
          <a:bodyPr wrap="square" rtlCol="0">
            <a:spAutoFit/>
          </a:bodyPr>
          <a:lstStyle/>
          <a:p>
            <a:r>
              <a:rPr lang="en-US" sz="1400"/>
              <a:t>Note that poles of the phase shift(s) are poles of the S-matrix itself.  And resonance of S shows up as peaks in the partial cross-section </a:t>
            </a:r>
            <a:r>
              <a:rPr lang="el-GR" sz="1400"/>
              <a:t>σ</a:t>
            </a:r>
            <a:r>
              <a:rPr lang="en-US" sz="1400" baseline="-25000"/>
              <a:t>l</a:t>
            </a:r>
            <a:r>
              <a:rPr lang="en-US" sz="1400"/>
              <a:t>.  General form of S matrix, near pole, is:</a:t>
            </a:r>
          </a:p>
        </p:txBody>
      </p:sp>
      <p:graphicFrame>
        <p:nvGraphicFramePr>
          <p:cNvPr id="14" name="Object 13">
            <a:extLst>
              <a:ext uri="{FF2B5EF4-FFF2-40B4-BE49-F238E27FC236}">
                <a16:creationId xmlns:a16="http://schemas.microsoft.com/office/drawing/2014/main" id="{71C2DB3C-90EA-465C-9E63-C115E48B2EB4}"/>
              </a:ext>
            </a:extLst>
          </p:cNvPr>
          <p:cNvGraphicFramePr>
            <a:graphicFrameLocks noChangeAspect="1"/>
          </p:cNvGraphicFramePr>
          <p:nvPr>
            <p:extLst>
              <p:ext uri="{D42A27DB-BD31-4B8C-83A1-F6EECF244321}">
                <p14:modId xmlns:p14="http://schemas.microsoft.com/office/powerpoint/2010/main" val="2521752397"/>
              </p:ext>
            </p:extLst>
          </p:nvPr>
        </p:nvGraphicFramePr>
        <p:xfrm>
          <a:off x="7663745" y="4738061"/>
          <a:ext cx="4340619" cy="1994338"/>
        </p:xfrm>
        <a:graphic>
          <a:graphicData uri="http://schemas.openxmlformats.org/presentationml/2006/ole">
            <mc:AlternateContent xmlns:mc="http://schemas.openxmlformats.org/markup-compatibility/2006">
              <mc:Choice xmlns:v="urn:schemas-microsoft-com:vml" Requires="v">
                <p:oleObj name="Bitmap Image" r:id="rId3" imgW="4334480" imgH="2266667" progId="Paint.Picture">
                  <p:embed/>
                </p:oleObj>
              </mc:Choice>
              <mc:Fallback>
                <p:oleObj name="Bitmap Image" r:id="rId3" imgW="4334480" imgH="2266667" progId="Paint.Picture">
                  <p:embed/>
                  <p:pic>
                    <p:nvPicPr>
                      <p:cNvPr id="26" name="Object 25">
                        <a:extLst>
                          <a:ext uri="{FF2B5EF4-FFF2-40B4-BE49-F238E27FC236}">
                            <a16:creationId xmlns:a16="http://schemas.microsoft.com/office/drawing/2014/main" id="{CFF53B23-8C7F-46F9-9139-BFD8FB9907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2417" b="14285"/>
                      <a:stretch>
                        <a:fillRect/>
                      </a:stretch>
                    </p:blipFill>
                    <p:spPr bwMode="auto">
                      <a:xfrm>
                        <a:off x="7663745" y="4738061"/>
                        <a:ext cx="4340619" cy="199433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CAE3D498-F339-498C-BFCE-15C233D4368A}"/>
              </a:ext>
            </a:extLst>
          </p:cNvPr>
          <p:cNvGraphicFramePr>
            <a:graphicFrameLocks noChangeAspect="1"/>
          </p:cNvGraphicFramePr>
          <p:nvPr>
            <p:extLst>
              <p:ext uri="{D42A27DB-BD31-4B8C-83A1-F6EECF244321}">
                <p14:modId xmlns:p14="http://schemas.microsoft.com/office/powerpoint/2010/main" val="745671391"/>
              </p:ext>
            </p:extLst>
          </p:nvPr>
        </p:nvGraphicFramePr>
        <p:xfrm>
          <a:off x="346471" y="3779298"/>
          <a:ext cx="7564438" cy="492125"/>
        </p:xfrm>
        <a:graphic>
          <a:graphicData uri="http://schemas.openxmlformats.org/presentationml/2006/ole">
            <mc:AlternateContent xmlns:mc="http://schemas.openxmlformats.org/markup-compatibility/2006">
              <mc:Choice xmlns:v="urn:schemas-microsoft-com:vml" Requires="v">
                <p:oleObj name="Equation" r:id="rId5" imgW="5994360" imgH="393480" progId="Equation.DSMT4">
                  <p:embed/>
                </p:oleObj>
              </mc:Choice>
              <mc:Fallback>
                <p:oleObj name="Equation" r:id="rId5" imgW="5994360" imgH="393480" progId="Equation.DSMT4">
                  <p:embed/>
                  <p:pic>
                    <p:nvPicPr>
                      <p:cNvPr id="10" name="Object 9">
                        <a:extLst>
                          <a:ext uri="{FF2B5EF4-FFF2-40B4-BE49-F238E27FC236}">
                            <a16:creationId xmlns:a16="http://schemas.microsoft.com/office/drawing/2014/main" id="{C400E85A-8ACC-457F-B8E0-594D6E482A12}"/>
                          </a:ext>
                        </a:extLst>
                      </p:cNvPr>
                      <p:cNvPicPr>
                        <a:picLocks noChangeAspect="1" noChangeArrowheads="1"/>
                      </p:cNvPicPr>
                      <p:nvPr/>
                    </p:nvPicPr>
                    <p:blipFill>
                      <a:blip r:embed="rId6"/>
                      <a:srcRect/>
                      <a:stretch>
                        <a:fillRect/>
                      </a:stretch>
                    </p:blipFill>
                    <p:spPr bwMode="auto">
                      <a:xfrm>
                        <a:off x="346471" y="3779298"/>
                        <a:ext cx="7564438" cy="492125"/>
                      </a:xfrm>
                      <a:prstGeom prst="rect">
                        <a:avLst/>
                      </a:prstGeom>
                      <a:solidFill>
                        <a:srgbClr val="CCFFCC"/>
                      </a:solidFill>
                    </p:spPr>
                  </p:pic>
                </p:oleObj>
              </mc:Fallback>
            </mc:AlternateContent>
          </a:graphicData>
        </a:graphic>
      </p:graphicFrame>
      <p:graphicFrame>
        <p:nvGraphicFramePr>
          <p:cNvPr id="17" name="Object 16">
            <a:extLst>
              <a:ext uri="{FF2B5EF4-FFF2-40B4-BE49-F238E27FC236}">
                <a16:creationId xmlns:a16="http://schemas.microsoft.com/office/drawing/2014/main" id="{91BA2692-44EF-4000-BEAF-0C14026A818F}"/>
              </a:ext>
            </a:extLst>
          </p:cNvPr>
          <p:cNvGraphicFramePr>
            <a:graphicFrameLocks noChangeAspect="1"/>
          </p:cNvGraphicFramePr>
          <p:nvPr>
            <p:extLst>
              <p:ext uri="{D42A27DB-BD31-4B8C-83A1-F6EECF244321}">
                <p14:modId xmlns:p14="http://schemas.microsoft.com/office/powerpoint/2010/main" val="404891255"/>
              </p:ext>
            </p:extLst>
          </p:nvPr>
        </p:nvGraphicFramePr>
        <p:xfrm>
          <a:off x="346471" y="2781320"/>
          <a:ext cx="5275263" cy="871537"/>
        </p:xfrm>
        <a:graphic>
          <a:graphicData uri="http://schemas.openxmlformats.org/presentationml/2006/ole">
            <mc:AlternateContent xmlns:mc="http://schemas.openxmlformats.org/markup-compatibility/2006">
              <mc:Choice xmlns:v="urn:schemas-microsoft-com:vml" Requires="v">
                <p:oleObj name="Equation" r:id="rId7" imgW="4241520" imgH="698400" progId="Equation.DSMT4">
                  <p:embed/>
                </p:oleObj>
              </mc:Choice>
              <mc:Fallback>
                <p:oleObj name="Equation" r:id="rId7" imgW="4241520" imgH="698400" progId="Equation.DSMT4">
                  <p:embed/>
                  <p:pic>
                    <p:nvPicPr>
                      <p:cNvPr id="13" name="Object 12">
                        <a:extLst>
                          <a:ext uri="{FF2B5EF4-FFF2-40B4-BE49-F238E27FC236}">
                            <a16:creationId xmlns:a16="http://schemas.microsoft.com/office/drawing/2014/main" id="{0F440085-B388-431B-B62E-2CC819DE7F5B}"/>
                          </a:ext>
                        </a:extLst>
                      </p:cNvPr>
                      <p:cNvPicPr>
                        <a:picLocks noChangeAspect="1" noChangeArrowheads="1"/>
                      </p:cNvPicPr>
                      <p:nvPr/>
                    </p:nvPicPr>
                    <p:blipFill>
                      <a:blip r:embed="rId8"/>
                      <a:srcRect/>
                      <a:stretch>
                        <a:fillRect/>
                      </a:stretch>
                    </p:blipFill>
                    <p:spPr bwMode="auto">
                      <a:xfrm>
                        <a:off x="346471" y="2781320"/>
                        <a:ext cx="5275263" cy="871537"/>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333F263C-4D21-4C5B-8538-16C392F5A254}"/>
              </a:ext>
            </a:extLst>
          </p:cNvPr>
          <p:cNvGraphicFramePr>
            <a:graphicFrameLocks noChangeAspect="1"/>
          </p:cNvGraphicFramePr>
          <p:nvPr>
            <p:extLst>
              <p:ext uri="{D42A27DB-BD31-4B8C-83A1-F6EECF244321}">
                <p14:modId xmlns:p14="http://schemas.microsoft.com/office/powerpoint/2010/main" val="3417597730"/>
              </p:ext>
            </p:extLst>
          </p:nvPr>
        </p:nvGraphicFramePr>
        <p:xfrm>
          <a:off x="346471" y="1554217"/>
          <a:ext cx="1185186" cy="333672"/>
        </p:xfrm>
        <a:graphic>
          <a:graphicData uri="http://schemas.openxmlformats.org/presentationml/2006/ole">
            <mc:AlternateContent xmlns:mc="http://schemas.openxmlformats.org/markup-compatibility/2006">
              <mc:Choice xmlns:v="urn:schemas-microsoft-com:vml" Requires="v">
                <p:oleObj name="Equation" r:id="rId9" imgW="863225" imgH="241195" progId="Equation.DSMT4">
                  <p:embed/>
                </p:oleObj>
              </mc:Choice>
              <mc:Fallback>
                <p:oleObj name="Equation" r:id="rId9" imgW="863225" imgH="241195" progId="Equation.DSMT4">
                  <p:embed/>
                  <p:pic>
                    <p:nvPicPr>
                      <p:cNvPr id="0" name="Object 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6471" y="1554217"/>
                        <a:ext cx="1185186" cy="333672"/>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8B81F193-DD48-40B5-A908-03EF84709FC2}"/>
              </a:ext>
            </a:extLst>
          </p:cNvPr>
          <p:cNvGraphicFramePr>
            <a:graphicFrameLocks noChangeAspect="1"/>
          </p:cNvGraphicFramePr>
          <p:nvPr>
            <p:extLst>
              <p:ext uri="{D42A27DB-BD31-4B8C-83A1-F6EECF244321}">
                <p14:modId xmlns:p14="http://schemas.microsoft.com/office/powerpoint/2010/main" val="3686431065"/>
              </p:ext>
            </p:extLst>
          </p:nvPr>
        </p:nvGraphicFramePr>
        <p:xfrm>
          <a:off x="5116513" y="5438775"/>
          <a:ext cx="2378075" cy="1065213"/>
        </p:xfrm>
        <a:graphic>
          <a:graphicData uri="http://schemas.openxmlformats.org/presentationml/2006/ole">
            <mc:AlternateContent xmlns:mc="http://schemas.openxmlformats.org/markup-compatibility/2006">
              <mc:Choice xmlns:v="urn:schemas-microsoft-com:vml" Requires="v">
                <p:oleObj name="Equation" r:id="rId11" imgW="1981080" imgH="888840" progId="Equation.DSMT4">
                  <p:embed/>
                </p:oleObj>
              </mc:Choice>
              <mc:Fallback>
                <p:oleObj name="Equation" r:id="rId11" imgW="1981080" imgH="888840" progId="Equation.DSMT4">
                  <p:embed/>
                  <p:pic>
                    <p:nvPicPr>
                      <p:cNvPr id="0" name="Object 3"/>
                      <p:cNvPicPr>
                        <a:picLocks noChangeAspect="1" noChangeArrowheads="1"/>
                      </p:cNvPicPr>
                      <p:nvPr/>
                    </p:nvPicPr>
                    <p:blipFill>
                      <a:blip r:embed="rId12"/>
                      <a:srcRect/>
                      <a:stretch>
                        <a:fillRect/>
                      </a:stretch>
                    </p:blipFill>
                    <p:spPr bwMode="auto">
                      <a:xfrm>
                        <a:off x="5116513" y="5438775"/>
                        <a:ext cx="2378075" cy="10652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3">
            <p14:nvContentPartPr>
              <p14:cNvPr id="15" name="Ink 14">
                <a:extLst>
                  <a:ext uri="{FF2B5EF4-FFF2-40B4-BE49-F238E27FC236}">
                    <a16:creationId xmlns:a16="http://schemas.microsoft.com/office/drawing/2014/main" id="{7ABA2AEC-64D3-4387-B295-6AB0FFB2308B}"/>
                  </a:ext>
                </a:extLst>
              </p14:cNvPr>
              <p14:cNvContentPartPr/>
              <p14:nvPr/>
            </p14:nvContentPartPr>
            <p14:xfrm>
              <a:off x="5957317" y="2584163"/>
              <a:ext cx="955080" cy="437040"/>
            </p14:xfrm>
          </p:contentPart>
        </mc:Choice>
        <mc:Fallback xmlns="">
          <p:pic>
            <p:nvPicPr>
              <p:cNvPr id="15" name="Ink 14">
                <a:extLst>
                  <a:ext uri="{FF2B5EF4-FFF2-40B4-BE49-F238E27FC236}">
                    <a16:creationId xmlns:a16="http://schemas.microsoft.com/office/drawing/2014/main" id="{7ABA2AEC-64D3-4387-B295-6AB0FFB2308B}"/>
                  </a:ext>
                </a:extLst>
              </p:cNvPr>
              <p:cNvPicPr/>
              <p:nvPr/>
            </p:nvPicPr>
            <p:blipFill>
              <a:blip r:embed="rId15"/>
              <a:stretch>
                <a:fillRect/>
              </a:stretch>
            </p:blipFill>
            <p:spPr>
              <a:xfrm>
                <a:off x="5948317" y="2575163"/>
                <a:ext cx="972720" cy="454680"/>
              </a:xfrm>
              <a:prstGeom prst="rect">
                <a:avLst/>
              </a:prstGeom>
            </p:spPr>
          </p:pic>
        </mc:Fallback>
      </mc:AlternateContent>
      <p:graphicFrame>
        <p:nvGraphicFramePr>
          <p:cNvPr id="19" name="Object 18">
            <a:extLst>
              <a:ext uri="{FF2B5EF4-FFF2-40B4-BE49-F238E27FC236}">
                <a16:creationId xmlns:a16="http://schemas.microsoft.com/office/drawing/2014/main" id="{92067A14-EF50-477C-A9E9-118D64316933}"/>
              </a:ext>
            </a:extLst>
          </p:cNvPr>
          <p:cNvGraphicFramePr>
            <a:graphicFrameLocks noChangeAspect="1"/>
          </p:cNvGraphicFramePr>
          <p:nvPr>
            <p:extLst>
              <p:ext uri="{D42A27DB-BD31-4B8C-83A1-F6EECF244321}">
                <p14:modId xmlns:p14="http://schemas.microsoft.com/office/powerpoint/2010/main" val="515911365"/>
              </p:ext>
            </p:extLst>
          </p:nvPr>
        </p:nvGraphicFramePr>
        <p:xfrm>
          <a:off x="7145816" y="2290139"/>
          <a:ext cx="1764808" cy="566227"/>
        </p:xfrm>
        <a:graphic>
          <a:graphicData uri="http://schemas.openxmlformats.org/presentationml/2006/ole">
            <mc:AlternateContent xmlns:mc="http://schemas.openxmlformats.org/markup-compatibility/2006">
              <mc:Choice xmlns:v="urn:schemas-microsoft-com:vml" Requires="v">
                <p:oleObj name="Equation" r:id="rId16" imgW="1358310" imgH="431613" progId="Equation.DSMT4">
                  <p:embed/>
                </p:oleObj>
              </mc:Choice>
              <mc:Fallback>
                <p:oleObj name="Equation" r:id="rId16" imgW="1358310" imgH="431613" progId="Equation.DSMT4">
                  <p:embed/>
                  <p:pic>
                    <p:nvPicPr>
                      <p:cNvPr id="7" name="Object 6">
                        <a:extLst>
                          <a:ext uri="{FF2B5EF4-FFF2-40B4-BE49-F238E27FC236}">
                            <a16:creationId xmlns:a16="http://schemas.microsoft.com/office/drawing/2014/main" id="{435C5F09-71B8-450D-BE46-DD671C96020B}"/>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145816" y="2290139"/>
                        <a:ext cx="1764808" cy="566227"/>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BC09C65D-74C9-4C90-BEE3-7635D12AFE49}"/>
              </a:ext>
            </a:extLst>
          </p:cNvPr>
          <p:cNvGraphicFramePr>
            <a:graphicFrameLocks noChangeAspect="1"/>
          </p:cNvGraphicFramePr>
          <p:nvPr>
            <p:extLst>
              <p:ext uri="{D42A27DB-BD31-4B8C-83A1-F6EECF244321}">
                <p14:modId xmlns:p14="http://schemas.microsoft.com/office/powerpoint/2010/main" val="2643989809"/>
              </p:ext>
            </p:extLst>
          </p:nvPr>
        </p:nvGraphicFramePr>
        <p:xfrm>
          <a:off x="2414389" y="6288747"/>
          <a:ext cx="1664260" cy="584324"/>
        </p:xfrm>
        <a:graphic>
          <a:graphicData uri="http://schemas.openxmlformats.org/presentationml/2006/ole">
            <mc:AlternateContent xmlns:mc="http://schemas.openxmlformats.org/markup-compatibility/2006">
              <mc:Choice xmlns:v="urn:schemas-microsoft-com:vml" Requires="v">
                <p:oleObj name="Equation" r:id="rId18" imgW="1371600" imgH="482400" progId="Equation.DSMT4">
                  <p:embed/>
                </p:oleObj>
              </mc:Choice>
              <mc:Fallback>
                <p:oleObj name="Equation" r:id="rId18" imgW="1371600" imgH="482400" progId="Equation.DSMT4">
                  <p:embed/>
                  <p:pic>
                    <p:nvPicPr>
                      <p:cNvPr id="0" name="Object 80"/>
                      <p:cNvPicPr>
                        <a:picLocks noChangeAspect="1" noChangeArrowheads="1"/>
                      </p:cNvPicPr>
                      <p:nvPr/>
                    </p:nvPicPr>
                    <p:blipFill>
                      <a:blip r:embed="rId19"/>
                      <a:srcRect/>
                      <a:stretch>
                        <a:fillRect/>
                      </a:stretch>
                    </p:blipFill>
                    <p:spPr bwMode="auto">
                      <a:xfrm>
                        <a:off x="2414389" y="6288747"/>
                        <a:ext cx="1664260" cy="584324"/>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6B81A8D5-C745-4312-9559-4899AD5391F4}"/>
              </a:ext>
            </a:extLst>
          </p:cNvPr>
          <p:cNvGraphicFramePr>
            <a:graphicFrameLocks noChangeAspect="1"/>
          </p:cNvGraphicFramePr>
          <p:nvPr>
            <p:extLst>
              <p:ext uri="{D42A27DB-BD31-4B8C-83A1-F6EECF244321}">
                <p14:modId xmlns:p14="http://schemas.microsoft.com/office/powerpoint/2010/main" val="1790728343"/>
              </p:ext>
            </p:extLst>
          </p:nvPr>
        </p:nvGraphicFramePr>
        <p:xfrm>
          <a:off x="346471" y="5279910"/>
          <a:ext cx="1649858" cy="584325"/>
        </p:xfrm>
        <a:graphic>
          <a:graphicData uri="http://schemas.openxmlformats.org/presentationml/2006/ole">
            <mc:AlternateContent xmlns:mc="http://schemas.openxmlformats.org/markup-compatibility/2006">
              <mc:Choice xmlns:v="urn:schemas-microsoft-com:vml" Requires="v">
                <p:oleObj name="Equation" r:id="rId20" imgW="1218960" imgH="431640" progId="Equation.DSMT4">
                  <p:embed/>
                </p:oleObj>
              </mc:Choice>
              <mc:Fallback>
                <p:oleObj name="Equation" r:id="rId20" imgW="1218960" imgH="431640" progId="Equation.DSMT4">
                  <p:embed/>
                  <p:pic>
                    <p:nvPicPr>
                      <p:cNvPr id="0" name=""/>
                      <p:cNvPicPr/>
                      <p:nvPr/>
                    </p:nvPicPr>
                    <p:blipFill>
                      <a:blip r:embed="rId21"/>
                      <a:stretch>
                        <a:fillRect/>
                      </a:stretch>
                    </p:blipFill>
                    <p:spPr>
                      <a:xfrm>
                        <a:off x="346471" y="5279910"/>
                        <a:ext cx="1649858" cy="584325"/>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2">
            <p14:nvContentPartPr>
              <p14:cNvPr id="10" name="Ink 9">
                <a:extLst>
                  <a:ext uri="{FF2B5EF4-FFF2-40B4-BE49-F238E27FC236}">
                    <a16:creationId xmlns:a16="http://schemas.microsoft.com/office/drawing/2014/main" id="{522DA8C5-BB6A-4CE8-9994-56FFC0C7B063}"/>
                  </a:ext>
                </a:extLst>
              </p14:cNvPr>
              <p14:cNvContentPartPr/>
              <p14:nvPr/>
            </p14:nvContentPartPr>
            <p14:xfrm>
              <a:off x="1244153" y="6051452"/>
              <a:ext cx="817920" cy="529200"/>
            </p14:xfrm>
          </p:contentPart>
        </mc:Choice>
        <mc:Fallback xmlns="">
          <p:pic>
            <p:nvPicPr>
              <p:cNvPr id="10" name="Ink 9">
                <a:extLst>
                  <a:ext uri="{FF2B5EF4-FFF2-40B4-BE49-F238E27FC236}">
                    <a16:creationId xmlns:a16="http://schemas.microsoft.com/office/drawing/2014/main" id="{522DA8C5-BB6A-4CE8-9994-56FFC0C7B063}"/>
                  </a:ext>
                </a:extLst>
              </p:cNvPr>
              <p:cNvPicPr/>
              <p:nvPr/>
            </p:nvPicPr>
            <p:blipFill>
              <a:blip r:embed="rId23"/>
              <a:stretch>
                <a:fillRect/>
              </a:stretch>
            </p:blipFill>
            <p:spPr>
              <a:xfrm>
                <a:off x="1235513" y="6042812"/>
                <a:ext cx="835560" cy="546840"/>
              </a:xfrm>
              <a:prstGeom prst="rect">
                <a:avLst/>
              </a:prstGeom>
            </p:spPr>
          </p:pic>
        </mc:Fallback>
      </mc:AlternateContent>
      <p:sp>
        <p:nvSpPr>
          <p:cNvPr id="20" name="TextBox 19">
            <a:extLst>
              <a:ext uri="{FF2B5EF4-FFF2-40B4-BE49-F238E27FC236}">
                <a16:creationId xmlns:a16="http://schemas.microsoft.com/office/drawing/2014/main" id="{564A2240-C455-4EC1-89A9-8577FDCA2595}"/>
              </a:ext>
            </a:extLst>
          </p:cNvPr>
          <p:cNvSpPr txBox="1"/>
          <p:nvPr/>
        </p:nvSpPr>
        <p:spPr>
          <a:xfrm>
            <a:off x="1664253" y="5918131"/>
            <a:ext cx="2639697" cy="307777"/>
          </a:xfrm>
          <a:prstGeom prst="rect">
            <a:avLst/>
          </a:prstGeom>
          <a:noFill/>
        </p:spPr>
        <p:txBody>
          <a:bodyPr wrap="none" rtlCol="0">
            <a:spAutoFit/>
          </a:bodyPr>
          <a:lstStyle/>
          <a:p>
            <a:r>
              <a:rPr lang="en-US" sz="1400"/>
              <a:t>which corresponds to phase shift:</a:t>
            </a:r>
          </a:p>
        </p:txBody>
      </p:sp>
      <mc:AlternateContent xmlns:mc="http://schemas.openxmlformats.org/markup-compatibility/2006" xmlns:p14="http://schemas.microsoft.com/office/powerpoint/2010/main">
        <mc:Choice Requires="p14">
          <p:contentPart p14:bwMode="auto" r:id="rId24">
            <p14:nvContentPartPr>
              <p14:cNvPr id="21" name="Ink 20">
                <a:extLst>
                  <a:ext uri="{FF2B5EF4-FFF2-40B4-BE49-F238E27FC236}">
                    <a16:creationId xmlns:a16="http://schemas.microsoft.com/office/drawing/2014/main" id="{0B218DC1-5562-4EC9-9B86-98BC7C73EF19}"/>
                  </a:ext>
                </a:extLst>
              </p14:cNvPr>
              <p14:cNvContentPartPr/>
              <p14:nvPr/>
            </p14:nvContentPartPr>
            <p14:xfrm>
              <a:off x="2150537" y="5528849"/>
              <a:ext cx="2749320" cy="173520"/>
            </p14:xfrm>
          </p:contentPart>
        </mc:Choice>
        <mc:Fallback xmlns="">
          <p:pic>
            <p:nvPicPr>
              <p:cNvPr id="21" name="Ink 20">
                <a:extLst>
                  <a:ext uri="{FF2B5EF4-FFF2-40B4-BE49-F238E27FC236}">
                    <a16:creationId xmlns:a16="http://schemas.microsoft.com/office/drawing/2014/main" id="{0B218DC1-5562-4EC9-9B86-98BC7C73EF19}"/>
                  </a:ext>
                </a:extLst>
              </p:cNvPr>
              <p:cNvPicPr/>
              <p:nvPr/>
            </p:nvPicPr>
            <p:blipFill>
              <a:blip r:embed="rId25"/>
              <a:stretch>
                <a:fillRect/>
              </a:stretch>
            </p:blipFill>
            <p:spPr>
              <a:xfrm>
                <a:off x="2132537" y="5511209"/>
                <a:ext cx="2784960" cy="209160"/>
              </a:xfrm>
              <a:prstGeom prst="rect">
                <a:avLst/>
              </a:prstGeom>
            </p:spPr>
          </p:pic>
        </mc:Fallback>
      </mc:AlternateContent>
      <p:sp>
        <p:nvSpPr>
          <p:cNvPr id="22" name="TextBox 21">
            <a:extLst>
              <a:ext uri="{FF2B5EF4-FFF2-40B4-BE49-F238E27FC236}">
                <a16:creationId xmlns:a16="http://schemas.microsoft.com/office/drawing/2014/main" id="{51B63A34-1C8C-4510-A07F-B5A4F5FA5953}"/>
              </a:ext>
            </a:extLst>
          </p:cNvPr>
          <p:cNvSpPr txBox="1"/>
          <p:nvPr/>
        </p:nvSpPr>
        <p:spPr>
          <a:xfrm>
            <a:off x="2141426" y="5133998"/>
            <a:ext cx="2846895" cy="307777"/>
          </a:xfrm>
          <a:prstGeom prst="rect">
            <a:avLst/>
          </a:prstGeom>
          <a:noFill/>
        </p:spPr>
        <p:txBody>
          <a:bodyPr wrap="square" rtlCol="0">
            <a:spAutoFit/>
          </a:bodyPr>
          <a:lstStyle/>
          <a:p>
            <a:r>
              <a:rPr lang="en-US" sz="1400"/>
              <a:t>And scattering cross-section (partial)</a:t>
            </a:r>
          </a:p>
        </p:txBody>
      </p:sp>
    </p:spTree>
    <p:extLst>
      <p:ext uri="{BB962C8B-B14F-4D97-AF65-F5344CB8AC3E}">
        <p14:creationId xmlns:p14="http://schemas.microsoft.com/office/powerpoint/2010/main" val="13189179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3723586" y="90486"/>
            <a:ext cx="4150495" cy="584775"/>
          </a:xfrm>
          <a:prstGeom prst="rect">
            <a:avLst/>
          </a:prstGeom>
          <a:noFill/>
        </p:spPr>
        <p:txBody>
          <a:bodyPr wrap="none" rtlCol="0">
            <a:spAutoFit/>
          </a:bodyPr>
          <a:lstStyle/>
          <a:p>
            <a:r>
              <a:rPr lang="en-US" sz="3200" b="1" u="sng"/>
              <a:t>3D Scattering Examples</a:t>
            </a:r>
            <a:endParaRPr lang="en-US" b="1" u="sng"/>
          </a:p>
        </p:txBody>
      </p:sp>
      <p:sp>
        <p:nvSpPr>
          <p:cNvPr id="18" name="TextBox 17">
            <a:extLst>
              <a:ext uri="{FF2B5EF4-FFF2-40B4-BE49-F238E27FC236}">
                <a16:creationId xmlns:a16="http://schemas.microsoft.com/office/drawing/2014/main" id="{4E182BBE-2085-4BDD-A646-926436BD81D2}"/>
              </a:ext>
            </a:extLst>
          </p:cNvPr>
          <p:cNvSpPr txBox="1"/>
          <p:nvPr/>
        </p:nvSpPr>
        <p:spPr>
          <a:xfrm>
            <a:off x="433633" y="800172"/>
            <a:ext cx="10286248" cy="861774"/>
          </a:xfrm>
          <a:prstGeom prst="rect">
            <a:avLst/>
          </a:prstGeom>
          <a:noFill/>
        </p:spPr>
        <p:txBody>
          <a:bodyPr wrap="square" rtlCol="0">
            <a:spAutoFit/>
          </a:bodyPr>
          <a:lstStyle/>
          <a:p>
            <a:r>
              <a:rPr lang="en-US" b="1"/>
              <a:t>Infinitely hard Sphere</a:t>
            </a:r>
          </a:p>
          <a:p>
            <a:r>
              <a:rPr lang="en-US" sz="1600"/>
              <a:t>So we got, and all we have to do is stitch up the radial parts of the solution to the Schrodinger equation below.  We already did this basically, in the eigenfunctions part.  So we get the solutions below:</a:t>
            </a:r>
          </a:p>
        </p:txBody>
      </p:sp>
      <p:graphicFrame>
        <p:nvGraphicFramePr>
          <p:cNvPr id="16" name="Object 15">
            <a:extLst>
              <a:ext uri="{FF2B5EF4-FFF2-40B4-BE49-F238E27FC236}">
                <a16:creationId xmlns:a16="http://schemas.microsoft.com/office/drawing/2014/main" id="{485C4174-7727-43B5-8FB1-585B1793C276}"/>
              </a:ext>
            </a:extLst>
          </p:cNvPr>
          <p:cNvGraphicFramePr>
            <a:graphicFrameLocks noChangeAspect="1"/>
          </p:cNvGraphicFramePr>
          <p:nvPr>
            <p:extLst>
              <p:ext uri="{D42A27DB-BD31-4B8C-83A1-F6EECF244321}">
                <p14:modId xmlns:p14="http://schemas.microsoft.com/office/powerpoint/2010/main" val="1850058992"/>
              </p:ext>
            </p:extLst>
          </p:nvPr>
        </p:nvGraphicFramePr>
        <p:xfrm>
          <a:off x="428352" y="1739247"/>
          <a:ext cx="3140603" cy="2542393"/>
        </p:xfrm>
        <a:graphic>
          <a:graphicData uri="http://schemas.openxmlformats.org/presentationml/2006/ole">
            <mc:AlternateContent xmlns:mc="http://schemas.openxmlformats.org/markup-compatibility/2006">
              <mc:Choice xmlns:v="urn:schemas-microsoft-com:vml" Requires="v">
                <p:oleObj name="Bitmap Image" r:id="rId2" imgW="2790476" imgH="2190476" progId="Paint.Picture">
                  <p:embed/>
                </p:oleObj>
              </mc:Choice>
              <mc:Fallback>
                <p:oleObj name="Bitmap Image" r:id="rId2" imgW="2790476" imgH="2190476" progId="Paint.Picture">
                  <p:embed/>
                  <p:pic>
                    <p:nvPicPr>
                      <p:cNvPr id="0" name="Object 16"/>
                      <p:cNvPicPr>
                        <a:picLocks noChangeAspect="1" noChangeArrowheads="1"/>
                      </p:cNvPicPr>
                      <p:nvPr/>
                    </p:nvPicPr>
                    <p:blipFill>
                      <a:blip r:embed="rId3">
                        <a:extLst>
                          <a:ext uri="{28A0092B-C50C-407E-A947-70E740481C1C}">
                            <a14:useLocalDpi xmlns:a14="http://schemas.microsoft.com/office/drawing/2010/main" val="0"/>
                          </a:ext>
                        </a:extLst>
                      </a:blip>
                      <a:srcRect l="4095" t="5217" r="9897" b="6087"/>
                      <a:stretch>
                        <a:fillRect/>
                      </a:stretch>
                    </p:blipFill>
                    <p:spPr bwMode="auto">
                      <a:xfrm>
                        <a:off x="428352" y="1739247"/>
                        <a:ext cx="3140603" cy="2542393"/>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85DABD7F-8321-44A4-BFA2-B7DCB6A8DDD3}"/>
              </a:ext>
            </a:extLst>
          </p:cNvPr>
          <p:cNvGraphicFramePr>
            <a:graphicFrameLocks noChangeAspect="1"/>
          </p:cNvGraphicFramePr>
          <p:nvPr>
            <p:extLst>
              <p:ext uri="{D42A27DB-BD31-4B8C-83A1-F6EECF244321}">
                <p14:modId xmlns:p14="http://schemas.microsoft.com/office/powerpoint/2010/main" val="2028651243"/>
              </p:ext>
            </p:extLst>
          </p:nvPr>
        </p:nvGraphicFramePr>
        <p:xfrm>
          <a:off x="3942031" y="1931026"/>
          <a:ext cx="4530725" cy="582612"/>
        </p:xfrm>
        <a:graphic>
          <a:graphicData uri="http://schemas.openxmlformats.org/presentationml/2006/ole">
            <mc:AlternateContent xmlns:mc="http://schemas.openxmlformats.org/markup-compatibility/2006">
              <mc:Choice xmlns:v="urn:schemas-microsoft-com:vml" Requires="v">
                <p:oleObj name="Equation" r:id="rId4" imgW="3365280" imgH="431640" progId="Equation.DSMT4">
                  <p:embed/>
                </p:oleObj>
              </mc:Choice>
              <mc:Fallback>
                <p:oleObj name="Equation" r:id="rId4" imgW="3365280" imgH="431640" progId="Equation.DSMT4">
                  <p:embed/>
                  <p:pic>
                    <p:nvPicPr>
                      <p:cNvPr id="0" name="Object 18"/>
                      <p:cNvPicPr>
                        <a:picLocks noChangeAspect="1" noChangeArrowheads="1"/>
                      </p:cNvPicPr>
                      <p:nvPr/>
                    </p:nvPicPr>
                    <p:blipFill>
                      <a:blip r:embed="rId5"/>
                      <a:srcRect/>
                      <a:stretch>
                        <a:fillRect/>
                      </a:stretch>
                    </p:blipFill>
                    <p:spPr bwMode="auto">
                      <a:xfrm>
                        <a:off x="3942031" y="1931026"/>
                        <a:ext cx="4530725" cy="5826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09894A12-2DAD-4EAE-9C54-FEE916C174FB}"/>
              </a:ext>
            </a:extLst>
          </p:cNvPr>
          <p:cNvSpPr txBox="1"/>
          <p:nvPr/>
        </p:nvSpPr>
        <p:spPr>
          <a:xfrm>
            <a:off x="10148256" y="4358941"/>
            <a:ext cx="1610111" cy="1815882"/>
          </a:xfrm>
          <a:prstGeom prst="rect">
            <a:avLst/>
          </a:prstGeom>
          <a:noFill/>
        </p:spPr>
        <p:txBody>
          <a:bodyPr wrap="square" rtlCol="0">
            <a:spAutoFit/>
          </a:bodyPr>
          <a:lstStyle/>
          <a:p>
            <a:r>
              <a:rPr lang="en-US" sz="1600"/>
              <a:t>So can see that when k is larger (more energy) the overall probability of backscattering decreases.  </a:t>
            </a:r>
            <a:endParaRPr lang="en-US" sz="1600">
              <a:solidFill>
                <a:srgbClr val="0070C0"/>
              </a:solidFill>
            </a:endParaRPr>
          </a:p>
        </p:txBody>
      </p:sp>
      <p:graphicFrame>
        <p:nvGraphicFramePr>
          <p:cNvPr id="4" name="Object 3">
            <a:extLst>
              <a:ext uri="{FF2B5EF4-FFF2-40B4-BE49-F238E27FC236}">
                <a16:creationId xmlns:a16="http://schemas.microsoft.com/office/drawing/2014/main" id="{41997DAF-DD08-45C1-AB45-98927C3F4B5D}"/>
              </a:ext>
            </a:extLst>
          </p:cNvPr>
          <p:cNvGraphicFramePr>
            <a:graphicFrameLocks noChangeAspect="1"/>
          </p:cNvGraphicFramePr>
          <p:nvPr>
            <p:extLst>
              <p:ext uri="{D42A27DB-BD31-4B8C-83A1-F6EECF244321}">
                <p14:modId xmlns:p14="http://schemas.microsoft.com/office/powerpoint/2010/main" val="1318478366"/>
              </p:ext>
            </p:extLst>
          </p:nvPr>
        </p:nvGraphicFramePr>
        <p:xfrm>
          <a:off x="3942031" y="3285949"/>
          <a:ext cx="5191795" cy="582611"/>
        </p:xfrm>
        <a:graphic>
          <a:graphicData uri="http://schemas.openxmlformats.org/presentationml/2006/ole">
            <mc:AlternateContent xmlns:mc="http://schemas.openxmlformats.org/markup-compatibility/2006">
              <mc:Choice xmlns:v="urn:schemas-microsoft-com:vml" Requires="v">
                <p:oleObj name="Equation" r:id="rId6" imgW="4140200" imgH="469900" progId="Equation.DSMT4">
                  <p:embed/>
                </p:oleObj>
              </mc:Choice>
              <mc:Fallback>
                <p:oleObj name="Equation" r:id="rId6" imgW="4140200" imgH="469900" progId="Equation.DSMT4">
                  <p:embed/>
                  <p:pic>
                    <p:nvPicPr>
                      <p:cNvPr id="0" name="Object 53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42031" y="3285949"/>
                        <a:ext cx="5191795" cy="582611"/>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1585E343-1BC0-4927-98B5-1D9A215BBBCD}"/>
              </a:ext>
            </a:extLst>
          </p:cNvPr>
          <p:cNvSpPr txBox="1"/>
          <p:nvPr/>
        </p:nvSpPr>
        <p:spPr>
          <a:xfrm>
            <a:off x="3884813" y="2749191"/>
            <a:ext cx="3140603" cy="338554"/>
          </a:xfrm>
          <a:prstGeom prst="rect">
            <a:avLst/>
          </a:prstGeom>
          <a:noFill/>
        </p:spPr>
        <p:txBody>
          <a:bodyPr wrap="none" rtlCol="0">
            <a:spAutoFit/>
          </a:bodyPr>
          <a:lstStyle/>
          <a:p>
            <a:r>
              <a:rPr lang="en-US" sz="1600"/>
              <a:t>The asymptotic solution is given by:</a:t>
            </a:r>
          </a:p>
        </p:txBody>
      </p:sp>
      <p:pic>
        <p:nvPicPr>
          <p:cNvPr id="58932" name="Picture 1">
            <a:extLst>
              <a:ext uri="{FF2B5EF4-FFF2-40B4-BE49-F238E27FC236}">
                <a16:creationId xmlns:a16="http://schemas.microsoft.com/office/drawing/2014/main" id="{DF0EB6D6-6F8B-3EA6-A53E-C9D274045C4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28662" y="4306361"/>
            <a:ext cx="3194050"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933" name="Picture 1">
            <a:extLst>
              <a:ext uri="{FF2B5EF4-FFF2-40B4-BE49-F238E27FC236}">
                <a16:creationId xmlns:a16="http://schemas.microsoft.com/office/drawing/2014/main" id="{93AC4355-EE69-53D2-749C-37646940046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68864" y="4247073"/>
            <a:ext cx="3247867" cy="233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5385BD13-B582-EF79-6788-5B327536B770}"/>
              </a:ext>
            </a:extLst>
          </p:cNvPr>
          <p:cNvSpPr txBox="1"/>
          <p:nvPr/>
        </p:nvSpPr>
        <p:spPr>
          <a:xfrm>
            <a:off x="665158" y="4851384"/>
            <a:ext cx="1831979" cy="1323439"/>
          </a:xfrm>
          <a:prstGeom prst="rect">
            <a:avLst/>
          </a:prstGeom>
          <a:noFill/>
        </p:spPr>
        <p:txBody>
          <a:bodyPr wrap="square" rtlCol="0">
            <a:spAutoFit/>
          </a:bodyPr>
          <a:lstStyle/>
          <a:p>
            <a:r>
              <a:rPr lang="en-US" sz="1600"/>
              <a:t>The k = 0 cross section is </a:t>
            </a:r>
            <a:r>
              <a:rPr lang="el-GR" sz="1600">
                <a:sym typeface="Wingdings" panose="05000000000000000000" pitchFamily="2" charset="2"/>
              </a:rPr>
              <a:t>σ</a:t>
            </a:r>
            <a:r>
              <a:rPr lang="en-US" sz="1600">
                <a:sym typeface="Wingdings" panose="05000000000000000000" pitchFamily="2" charset="2"/>
              </a:rPr>
              <a:t> =</a:t>
            </a:r>
            <a:r>
              <a:rPr lang="en-US" sz="1600"/>
              <a:t> 4</a:t>
            </a:r>
            <a:r>
              <a:rPr lang="el-GR" sz="1600"/>
              <a:t>π</a:t>
            </a:r>
            <a:r>
              <a:rPr lang="en-US" sz="1600"/>
              <a:t>R</a:t>
            </a:r>
            <a:r>
              <a:rPr lang="en-US" sz="1600" baseline="30000"/>
              <a:t>2</a:t>
            </a:r>
            <a:r>
              <a:rPr lang="en-US" sz="1600"/>
              <a:t>, while the k </a:t>
            </a:r>
            <a:r>
              <a:rPr lang="en-US" sz="1600">
                <a:sym typeface="Wingdings" panose="05000000000000000000" pitchFamily="2" charset="2"/>
              </a:rPr>
              <a:t> ∞ cross section is </a:t>
            </a:r>
            <a:r>
              <a:rPr lang="el-GR" sz="1600">
                <a:sym typeface="Wingdings" panose="05000000000000000000" pitchFamily="2" charset="2"/>
              </a:rPr>
              <a:t>σ</a:t>
            </a:r>
            <a:r>
              <a:rPr lang="en-US" sz="1600">
                <a:sym typeface="Wingdings" panose="05000000000000000000" pitchFamily="2" charset="2"/>
              </a:rPr>
              <a:t> = 2</a:t>
            </a:r>
            <a:r>
              <a:rPr lang="el-GR" sz="1600"/>
              <a:t>π</a:t>
            </a:r>
            <a:r>
              <a:rPr lang="en-US" sz="1600"/>
              <a:t>R</a:t>
            </a:r>
            <a:r>
              <a:rPr lang="en-US" sz="1600" baseline="30000"/>
              <a:t>2</a:t>
            </a:r>
            <a:r>
              <a:rPr lang="en-US" sz="1600">
                <a:sym typeface="Wingdings" panose="05000000000000000000" pitchFamily="2" charset="2"/>
              </a:rPr>
              <a:t> </a:t>
            </a:r>
            <a:endParaRPr lang="en-US" sz="1600">
              <a:solidFill>
                <a:srgbClr val="0070C0"/>
              </a:solidFill>
            </a:endParaRPr>
          </a:p>
        </p:txBody>
      </p:sp>
    </p:spTree>
    <p:extLst>
      <p:ext uri="{BB962C8B-B14F-4D97-AF65-F5344CB8AC3E}">
        <p14:creationId xmlns:p14="http://schemas.microsoft.com/office/powerpoint/2010/main" val="35005077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020752" y="129549"/>
            <a:ext cx="4150495" cy="584775"/>
          </a:xfrm>
          <a:prstGeom prst="rect">
            <a:avLst/>
          </a:prstGeom>
          <a:noFill/>
        </p:spPr>
        <p:txBody>
          <a:bodyPr wrap="none" rtlCol="0">
            <a:spAutoFit/>
          </a:bodyPr>
          <a:lstStyle/>
          <a:p>
            <a:r>
              <a:rPr lang="en-US" sz="3200" b="1" u="sng"/>
              <a:t>3D Scattering Examples</a:t>
            </a:r>
            <a:endParaRPr lang="en-US" b="1" u="sng"/>
          </a:p>
        </p:txBody>
      </p:sp>
      <p:sp>
        <p:nvSpPr>
          <p:cNvPr id="18" name="TextBox 17">
            <a:extLst>
              <a:ext uri="{FF2B5EF4-FFF2-40B4-BE49-F238E27FC236}">
                <a16:creationId xmlns:a16="http://schemas.microsoft.com/office/drawing/2014/main" id="{4E182BBE-2085-4BDD-A646-926436BD81D2}"/>
              </a:ext>
            </a:extLst>
          </p:cNvPr>
          <p:cNvSpPr txBox="1"/>
          <p:nvPr/>
        </p:nvSpPr>
        <p:spPr>
          <a:xfrm>
            <a:off x="414178" y="754863"/>
            <a:ext cx="10286248" cy="861774"/>
          </a:xfrm>
          <a:prstGeom prst="rect">
            <a:avLst/>
          </a:prstGeom>
          <a:noFill/>
        </p:spPr>
        <p:txBody>
          <a:bodyPr wrap="square" rtlCol="0">
            <a:spAutoFit/>
          </a:bodyPr>
          <a:lstStyle/>
          <a:p>
            <a:r>
              <a:rPr lang="en-US" b="1"/>
              <a:t>Finitely hard Sphere (repulsive/attractive)</a:t>
            </a:r>
          </a:p>
          <a:p>
            <a:r>
              <a:rPr lang="en-US" sz="1600"/>
              <a:t>So we got, and all we have to do is stitch up the radial parts of the solution to the Schrodinger equation below.  We already did this basically, in the eigenfunctions part.  So we get the solutions below:</a:t>
            </a:r>
          </a:p>
        </p:txBody>
      </p:sp>
      <p:graphicFrame>
        <p:nvGraphicFramePr>
          <p:cNvPr id="19" name="Object 18">
            <a:extLst>
              <a:ext uri="{FF2B5EF4-FFF2-40B4-BE49-F238E27FC236}">
                <a16:creationId xmlns:a16="http://schemas.microsoft.com/office/drawing/2014/main" id="{85DABD7F-8321-44A4-BFA2-B7DCB6A8DDD3}"/>
              </a:ext>
            </a:extLst>
          </p:cNvPr>
          <p:cNvGraphicFramePr>
            <a:graphicFrameLocks noChangeAspect="1"/>
          </p:cNvGraphicFramePr>
          <p:nvPr>
            <p:extLst>
              <p:ext uri="{D42A27DB-BD31-4B8C-83A1-F6EECF244321}">
                <p14:modId xmlns:p14="http://schemas.microsoft.com/office/powerpoint/2010/main" val="1019603729"/>
              </p:ext>
            </p:extLst>
          </p:nvPr>
        </p:nvGraphicFramePr>
        <p:xfrm>
          <a:off x="3065708" y="1767760"/>
          <a:ext cx="4530725" cy="582612"/>
        </p:xfrm>
        <a:graphic>
          <a:graphicData uri="http://schemas.openxmlformats.org/presentationml/2006/ole">
            <mc:AlternateContent xmlns:mc="http://schemas.openxmlformats.org/markup-compatibility/2006">
              <mc:Choice xmlns:v="urn:schemas-microsoft-com:vml" Requires="v">
                <p:oleObj name="Equation" r:id="rId2" imgW="3365280" imgH="431640" progId="Equation.DSMT4">
                  <p:embed/>
                </p:oleObj>
              </mc:Choice>
              <mc:Fallback>
                <p:oleObj name="Equation" r:id="rId2" imgW="3365280" imgH="431640" progId="Equation.DSMT4">
                  <p:embed/>
                  <p:pic>
                    <p:nvPicPr>
                      <p:cNvPr id="19" name="Object 18">
                        <a:extLst>
                          <a:ext uri="{FF2B5EF4-FFF2-40B4-BE49-F238E27FC236}">
                            <a16:creationId xmlns:a16="http://schemas.microsoft.com/office/drawing/2014/main" id="{85DABD7F-8321-44A4-BFA2-B7DCB6A8DDD3}"/>
                          </a:ext>
                        </a:extLst>
                      </p:cNvPr>
                      <p:cNvPicPr>
                        <a:picLocks noChangeAspect="1" noChangeArrowheads="1"/>
                      </p:cNvPicPr>
                      <p:nvPr/>
                    </p:nvPicPr>
                    <p:blipFill>
                      <a:blip r:embed="rId3"/>
                      <a:srcRect/>
                      <a:stretch>
                        <a:fillRect/>
                      </a:stretch>
                    </p:blipFill>
                    <p:spPr bwMode="auto">
                      <a:xfrm>
                        <a:off x="3065708" y="1767760"/>
                        <a:ext cx="4530725" cy="5826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09894A12-2DAD-4EAE-9C54-FEE916C174FB}"/>
              </a:ext>
            </a:extLst>
          </p:cNvPr>
          <p:cNvSpPr txBox="1"/>
          <p:nvPr/>
        </p:nvSpPr>
        <p:spPr>
          <a:xfrm>
            <a:off x="8896552" y="2908379"/>
            <a:ext cx="2461098" cy="338554"/>
          </a:xfrm>
          <a:prstGeom prst="rect">
            <a:avLst/>
          </a:prstGeom>
          <a:noFill/>
        </p:spPr>
        <p:txBody>
          <a:bodyPr wrap="square" rtlCol="0">
            <a:spAutoFit/>
          </a:bodyPr>
          <a:lstStyle/>
          <a:p>
            <a:r>
              <a:rPr lang="en-US" sz="1600">
                <a:solidFill>
                  <a:srgbClr val="0070C0"/>
                </a:solidFill>
              </a:rPr>
              <a:t>Some plots below.  </a:t>
            </a:r>
          </a:p>
        </p:txBody>
      </p:sp>
      <p:graphicFrame>
        <p:nvGraphicFramePr>
          <p:cNvPr id="4" name="Object 3">
            <a:extLst>
              <a:ext uri="{FF2B5EF4-FFF2-40B4-BE49-F238E27FC236}">
                <a16:creationId xmlns:a16="http://schemas.microsoft.com/office/drawing/2014/main" id="{B7CF009C-A9C5-4A35-8080-832D544B969A}"/>
              </a:ext>
            </a:extLst>
          </p:cNvPr>
          <p:cNvGraphicFramePr>
            <a:graphicFrameLocks noChangeAspect="1"/>
          </p:cNvGraphicFramePr>
          <p:nvPr>
            <p:extLst>
              <p:ext uri="{D42A27DB-BD31-4B8C-83A1-F6EECF244321}">
                <p14:modId xmlns:p14="http://schemas.microsoft.com/office/powerpoint/2010/main" val="2430886801"/>
              </p:ext>
            </p:extLst>
          </p:nvPr>
        </p:nvGraphicFramePr>
        <p:xfrm>
          <a:off x="311285" y="1938012"/>
          <a:ext cx="2400300" cy="1943100"/>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311285" y="1938012"/>
                        <a:ext cx="24003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a:extLst>
              <a:ext uri="{FF2B5EF4-FFF2-40B4-BE49-F238E27FC236}">
                <a16:creationId xmlns:a16="http://schemas.microsoft.com/office/drawing/2014/main" id="{0F3F89F8-B3DE-456F-9AD5-3A34B4969150}"/>
              </a:ext>
            </a:extLst>
          </p:cNvPr>
          <p:cNvGraphicFramePr>
            <a:graphicFrameLocks noChangeAspect="1"/>
          </p:cNvGraphicFramePr>
          <p:nvPr>
            <p:extLst>
              <p:ext uri="{D42A27DB-BD31-4B8C-83A1-F6EECF244321}">
                <p14:modId xmlns:p14="http://schemas.microsoft.com/office/powerpoint/2010/main" val="699339002"/>
              </p:ext>
            </p:extLst>
          </p:nvPr>
        </p:nvGraphicFramePr>
        <p:xfrm>
          <a:off x="3059526" y="2932382"/>
          <a:ext cx="5479331" cy="1177278"/>
        </p:xfrm>
        <a:graphic>
          <a:graphicData uri="http://schemas.openxmlformats.org/presentationml/2006/ole">
            <mc:AlternateContent xmlns:mc="http://schemas.openxmlformats.org/markup-compatibility/2006">
              <mc:Choice xmlns:v="urn:schemas-microsoft-com:vml" Requires="v">
                <p:oleObj name="Equation" r:id="rId6" imgW="4356100" imgH="939800" progId="Equation.DSMT4">
                  <p:embed/>
                </p:oleObj>
              </mc:Choice>
              <mc:Fallback>
                <p:oleObj name="Equation" r:id="rId6" imgW="4356100" imgH="939800" progId="Equation.DSMT4">
                  <p:embed/>
                  <p:pic>
                    <p:nvPicPr>
                      <p:cNvPr id="0" name="Object 52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526" y="2932382"/>
                        <a:ext cx="5479331" cy="1177278"/>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64F97ECC-5DAD-4CDF-A72D-C09B9EB43319}"/>
              </a:ext>
            </a:extLst>
          </p:cNvPr>
          <p:cNvSpPr txBox="1"/>
          <p:nvPr/>
        </p:nvSpPr>
        <p:spPr>
          <a:xfrm>
            <a:off x="2996369" y="2472100"/>
            <a:ext cx="2048766" cy="338554"/>
          </a:xfrm>
          <a:prstGeom prst="rect">
            <a:avLst/>
          </a:prstGeom>
          <a:noFill/>
        </p:spPr>
        <p:txBody>
          <a:bodyPr wrap="none" rtlCol="0">
            <a:spAutoFit/>
          </a:bodyPr>
          <a:lstStyle/>
          <a:p>
            <a:r>
              <a:rPr lang="en-US" sz="1600"/>
              <a:t>asymptotic solution is:</a:t>
            </a:r>
            <a:endParaRPr lang="en-US"/>
          </a:p>
        </p:txBody>
      </p:sp>
      <p:pic>
        <p:nvPicPr>
          <p:cNvPr id="61994" name="Picture 1">
            <a:extLst>
              <a:ext uri="{FF2B5EF4-FFF2-40B4-BE49-F238E27FC236}">
                <a16:creationId xmlns:a16="http://schemas.microsoft.com/office/drawing/2014/main" id="{FA5211C9-E185-0580-D266-3F5CE87E61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74233" y="4401470"/>
            <a:ext cx="2907133" cy="2070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995" name="Picture 1">
            <a:extLst>
              <a:ext uri="{FF2B5EF4-FFF2-40B4-BE49-F238E27FC236}">
                <a16:creationId xmlns:a16="http://schemas.microsoft.com/office/drawing/2014/main" id="{C61A66F9-5844-D463-0463-E4E627C7322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17072" y="4401470"/>
            <a:ext cx="2907133" cy="211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00853FF6-4748-8108-9B35-C84942C6BF92}"/>
              </a:ext>
            </a:extLst>
          </p:cNvPr>
          <p:cNvSpPr txBox="1"/>
          <p:nvPr/>
        </p:nvSpPr>
        <p:spPr>
          <a:xfrm>
            <a:off x="595445" y="4517087"/>
            <a:ext cx="1831979" cy="2031325"/>
          </a:xfrm>
          <a:prstGeom prst="rect">
            <a:avLst/>
          </a:prstGeom>
          <a:noFill/>
        </p:spPr>
        <p:txBody>
          <a:bodyPr wrap="square" rtlCol="0">
            <a:spAutoFit/>
          </a:bodyPr>
          <a:lstStyle/>
          <a:p>
            <a:r>
              <a:rPr lang="en-US" sz="1400"/>
              <a:t>The k = 0 cross section is </a:t>
            </a:r>
            <a:r>
              <a:rPr lang="el-GR" sz="1400">
                <a:sym typeface="Wingdings" panose="05000000000000000000" pitchFamily="2" charset="2"/>
              </a:rPr>
              <a:t>σ</a:t>
            </a:r>
            <a:r>
              <a:rPr lang="en-US" sz="1400">
                <a:sym typeface="Wingdings" panose="05000000000000000000" pitchFamily="2" charset="2"/>
              </a:rPr>
              <a:t> &lt;</a:t>
            </a:r>
            <a:r>
              <a:rPr lang="en-US" sz="1400"/>
              <a:t> 4</a:t>
            </a:r>
            <a:r>
              <a:rPr lang="el-GR" sz="1400"/>
              <a:t>π</a:t>
            </a:r>
            <a:r>
              <a:rPr lang="en-US" sz="1400"/>
              <a:t>R</a:t>
            </a:r>
            <a:r>
              <a:rPr lang="en-US" sz="1400" baseline="30000"/>
              <a:t>2</a:t>
            </a:r>
            <a:r>
              <a:rPr lang="en-US" sz="1400"/>
              <a:t>, as befits a finite potential, while the k </a:t>
            </a:r>
            <a:r>
              <a:rPr lang="en-US" sz="1400">
                <a:sym typeface="Wingdings" panose="05000000000000000000" pitchFamily="2" charset="2"/>
              </a:rPr>
              <a:t> ∞ cross section is </a:t>
            </a:r>
            <a:r>
              <a:rPr lang="el-GR" sz="1400">
                <a:sym typeface="Wingdings" panose="05000000000000000000" pitchFamily="2" charset="2"/>
              </a:rPr>
              <a:t>σ</a:t>
            </a:r>
            <a:r>
              <a:rPr lang="en-US" sz="1400">
                <a:sym typeface="Wingdings" panose="05000000000000000000" pitchFamily="2" charset="2"/>
              </a:rPr>
              <a:t> = 0.  When the incoming beam energy surpasses the potential, we can get Ramsauer oscillations.</a:t>
            </a:r>
            <a:endParaRPr lang="en-US" sz="1400">
              <a:solidFill>
                <a:srgbClr val="0070C0"/>
              </a:solidFill>
            </a:endParaRPr>
          </a:p>
        </p:txBody>
      </p:sp>
      <p:sp>
        <p:nvSpPr>
          <p:cNvPr id="9" name="TextBox 8">
            <a:extLst>
              <a:ext uri="{FF2B5EF4-FFF2-40B4-BE49-F238E27FC236}">
                <a16:creationId xmlns:a16="http://schemas.microsoft.com/office/drawing/2014/main" id="{5F884317-2311-7DEF-4067-0AC1FC509208}"/>
              </a:ext>
            </a:extLst>
          </p:cNvPr>
          <p:cNvSpPr txBox="1"/>
          <p:nvPr/>
        </p:nvSpPr>
        <p:spPr>
          <a:xfrm>
            <a:off x="9525671" y="4401470"/>
            <a:ext cx="1831979" cy="954107"/>
          </a:xfrm>
          <a:prstGeom prst="rect">
            <a:avLst/>
          </a:prstGeom>
          <a:noFill/>
        </p:spPr>
        <p:txBody>
          <a:bodyPr wrap="square" rtlCol="0">
            <a:spAutoFit/>
          </a:bodyPr>
          <a:lstStyle/>
          <a:p>
            <a:r>
              <a:rPr lang="en-US" sz="1400"/>
              <a:t>Again, forward scattering predominates the higher k is.</a:t>
            </a:r>
            <a:endParaRPr lang="en-US" sz="1400">
              <a:solidFill>
                <a:srgbClr val="0070C0"/>
              </a:solidFill>
            </a:endParaRPr>
          </a:p>
        </p:txBody>
      </p:sp>
    </p:spTree>
    <p:extLst>
      <p:ext uri="{BB962C8B-B14F-4D97-AF65-F5344CB8AC3E}">
        <p14:creationId xmlns:p14="http://schemas.microsoft.com/office/powerpoint/2010/main" val="25036385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graphicFrame>
        <p:nvGraphicFramePr>
          <p:cNvPr id="10" name="Object 9">
            <a:extLst>
              <a:ext uri="{FF2B5EF4-FFF2-40B4-BE49-F238E27FC236}">
                <a16:creationId xmlns:a16="http://schemas.microsoft.com/office/drawing/2014/main" id="{F0D19316-43DB-4A6D-97EE-D251BB617532}"/>
              </a:ext>
            </a:extLst>
          </p:cNvPr>
          <p:cNvGraphicFramePr>
            <a:graphicFrameLocks noChangeAspect="1"/>
          </p:cNvGraphicFramePr>
          <p:nvPr>
            <p:extLst>
              <p:ext uri="{D42A27DB-BD31-4B8C-83A1-F6EECF244321}">
                <p14:modId xmlns:p14="http://schemas.microsoft.com/office/powerpoint/2010/main" val="4203275179"/>
              </p:ext>
            </p:extLst>
          </p:nvPr>
        </p:nvGraphicFramePr>
        <p:xfrm>
          <a:off x="650875" y="2998788"/>
          <a:ext cx="4013200" cy="625475"/>
        </p:xfrm>
        <a:graphic>
          <a:graphicData uri="http://schemas.openxmlformats.org/presentationml/2006/ole">
            <mc:AlternateContent xmlns:mc="http://schemas.openxmlformats.org/markup-compatibility/2006">
              <mc:Choice xmlns:v="urn:schemas-microsoft-com:vml" Requires="v">
                <p:oleObj name="Equation" r:id="rId2" imgW="3251160" imgH="507960" progId="Equation.DSMT4">
                  <p:embed/>
                </p:oleObj>
              </mc:Choice>
              <mc:Fallback>
                <p:oleObj name="Equation" r:id="rId2" imgW="3251160" imgH="507960" progId="Equation.DSMT4">
                  <p:embed/>
                  <p:pic>
                    <p:nvPicPr>
                      <p:cNvPr id="10" name="Object 9">
                        <a:extLst>
                          <a:ext uri="{FF2B5EF4-FFF2-40B4-BE49-F238E27FC236}">
                            <a16:creationId xmlns:a16="http://schemas.microsoft.com/office/drawing/2014/main" id="{F0D19316-43DB-4A6D-97EE-D251BB617532}"/>
                          </a:ext>
                        </a:extLst>
                      </p:cNvPr>
                      <p:cNvPicPr>
                        <a:picLocks noChangeAspect="1" noChangeArrowheads="1"/>
                      </p:cNvPicPr>
                      <p:nvPr/>
                    </p:nvPicPr>
                    <p:blipFill>
                      <a:blip r:embed="rId3"/>
                      <a:srcRect/>
                      <a:stretch>
                        <a:fillRect/>
                      </a:stretch>
                    </p:blipFill>
                    <p:spPr bwMode="auto">
                      <a:xfrm>
                        <a:off x="650875" y="2998788"/>
                        <a:ext cx="4013200" cy="625475"/>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8569D9DF-25E8-4F67-92E0-54B329258F83}"/>
              </a:ext>
            </a:extLst>
          </p:cNvPr>
          <p:cNvSpPr txBox="1"/>
          <p:nvPr/>
        </p:nvSpPr>
        <p:spPr>
          <a:xfrm>
            <a:off x="315200" y="1887925"/>
            <a:ext cx="11656840" cy="523220"/>
          </a:xfrm>
          <a:prstGeom prst="rect">
            <a:avLst/>
          </a:prstGeom>
          <a:noFill/>
        </p:spPr>
        <p:txBody>
          <a:bodyPr wrap="square" rtlCol="0">
            <a:spAutoFit/>
          </a:bodyPr>
          <a:lstStyle/>
          <a:p>
            <a:r>
              <a:rPr lang="en-US" sz="1400" dirty="0"/>
              <a:t>General setup is as follows.  We solve a time-independent Schrodinger equation, which implicitly disallows any energy changes.  I guess this makes sense in sense that if incoming/outgoing particles would have same energy.  </a:t>
            </a:r>
          </a:p>
        </p:txBody>
      </p:sp>
      <p:sp>
        <p:nvSpPr>
          <p:cNvPr id="14" name="TextBox 13">
            <a:extLst>
              <a:ext uri="{FF2B5EF4-FFF2-40B4-BE49-F238E27FC236}">
                <a16:creationId xmlns:a16="http://schemas.microsoft.com/office/drawing/2014/main" id="{B9683A86-73F1-4763-BDB8-CDEE54B0C6EB}"/>
              </a:ext>
            </a:extLst>
          </p:cNvPr>
          <p:cNvSpPr txBox="1"/>
          <p:nvPr/>
        </p:nvSpPr>
        <p:spPr>
          <a:xfrm>
            <a:off x="315199" y="3856790"/>
            <a:ext cx="11656841" cy="1169551"/>
          </a:xfrm>
          <a:prstGeom prst="rect">
            <a:avLst/>
          </a:prstGeom>
          <a:noFill/>
        </p:spPr>
        <p:txBody>
          <a:bodyPr wrap="square" rtlCol="0">
            <a:spAutoFit/>
          </a:bodyPr>
          <a:lstStyle/>
          <a:p>
            <a:r>
              <a:rPr lang="en-US" sz="1400" dirty="0"/>
              <a:t>Have to stitch solutions together by solving Schrodinger equation in V(x) region as well, and using continuity, differentiability, etc.  For instance, in the situation above, we’d have, generically, the stuff below.  Now we’d know A</a:t>
            </a:r>
            <a:r>
              <a:rPr lang="en-US" sz="1400" baseline="30000" dirty="0"/>
              <a:t>+</a:t>
            </a:r>
            <a:r>
              <a:rPr lang="en-US" sz="1400" dirty="0"/>
              <a:t>, and k = √(2mE), k(x) = √(2m(E-V(x)) , k’, as well as the eigenfunctions </a:t>
            </a:r>
            <a:r>
              <a:rPr lang="el-GR" sz="1400" dirty="0"/>
              <a:t>Ψ</a:t>
            </a:r>
            <a:r>
              <a:rPr lang="el-GR" sz="1400" baseline="30000" dirty="0"/>
              <a:t>±</a:t>
            </a:r>
            <a:r>
              <a:rPr lang="en-US" sz="1400" dirty="0"/>
              <a:t>(x), which will be rightward/leftward propagating if k(x) is real, or rightward/leftward decaying if it’s imaginary.  But we wouldn’t know the coefficients A</a:t>
            </a:r>
            <a:r>
              <a:rPr lang="en-US" sz="1400" baseline="30000" dirty="0"/>
              <a:t>-</a:t>
            </a:r>
            <a:r>
              <a:rPr lang="en-US" sz="1400" dirty="0"/>
              <a:t>, c</a:t>
            </a:r>
            <a:r>
              <a:rPr lang="en-US" sz="1400" baseline="30000" dirty="0"/>
              <a:t>±</a:t>
            </a:r>
            <a:r>
              <a:rPr lang="en-US" sz="1400" dirty="0"/>
              <a:t>, B</a:t>
            </a:r>
            <a:r>
              <a:rPr lang="en-US" sz="1400" baseline="30000" dirty="0"/>
              <a:t>+</a:t>
            </a:r>
            <a:r>
              <a:rPr lang="en-US" sz="1400" dirty="0"/>
              <a:t>.  But the continuity/differentiability conditions at x</a:t>
            </a:r>
            <a:r>
              <a:rPr lang="en-US" sz="1400" baseline="-25000" dirty="0"/>
              <a:t>1</a:t>
            </a:r>
            <a:r>
              <a:rPr lang="en-US" sz="1400" dirty="0"/>
              <a:t>, and x</a:t>
            </a:r>
            <a:r>
              <a:rPr lang="en-US" sz="1400" baseline="-25000" dirty="0"/>
              <a:t>2</a:t>
            </a:r>
            <a:r>
              <a:rPr lang="en-US" sz="1400" dirty="0"/>
              <a:t> would give us the four equations for these 4 unknowns.  Note if we knew A</a:t>
            </a:r>
            <a:r>
              <a:rPr lang="en-US" sz="1400" baseline="30000" dirty="0"/>
              <a:t>+</a:t>
            </a:r>
            <a:r>
              <a:rPr lang="en-US" sz="1400" dirty="0"/>
              <a:t>, and A</a:t>
            </a:r>
            <a:r>
              <a:rPr lang="en-US" sz="1400" baseline="30000" dirty="0"/>
              <a:t>-</a:t>
            </a:r>
            <a:r>
              <a:rPr lang="en-US" sz="1400" dirty="0"/>
              <a:t>, we could get c</a:t>
            </a:r>
            <a:r>
              <a:rPr lang="en-US" sz="1400" baseline="30000" dirty="0"/>
              <a:t>+</a:t>
            </a:r>
            <a:r>
              <a:rPr lang="en-US" sz="1400" dirty="0"/>
              <a:t>, c</a:t>
            </a:r>
            <a:r>
              <a:rPr lang="en-US" sz="1400" baseline="30000" dirty="0"/>
              <a:t>-</a:t>
            </a:r>
            <a:r>
              <a:rPr lang="en-US" sz="1400" dirty="0"/>
              <a:t>, and then B</a:t>
            </a:r>
            <a:r>
              <a:rPr lang="en-US" sz="1400" baseline="30000" dirty="0"/>
              <a:t>+</a:t>
            </a:r>
            <a:r>
              <a:rPr lang="en-US" sz="1400" dirty="0"/>
              <a:t>.  But the whole point is, we don’t know A</a:t>
            </a:r>
            <a:r>
              <a:rPr lang="en-US" sz="1400" baseline="30000" dirty="0"/>
              <a:t>-</a:t>
            </a:r>
            <a:r>
              <a:rPr lang="en-US" sz="1400" dirty="0"/>
              <a:t> </a:t>
            </a:r>
            <a:r>
              <a:rPr lang="en-US" sz="1400" dirty="0" err="1"/>
              <a:t>apriori</a:t>
            </a:r>
            <a:r>
              <a:rPr lang="en-US" sz="1400" dirty="0"/>
              <a:t>.  </a:t>
            </a:r>
            <a:endParaRPr lang="en-US" sz="1600" dirty="0"/>
          </a:p>
        </p:txBody>
      </p:sp>
      <p:graphicFrame>
        <p:nvGraphicFramePr>
          <p:cNvPr id="20" name="Object 19">
            <a:extLst>
              <a:ext uri="{FF2B5EF4-FFF2-40B4-BE49-F238E27FC236}">
                <a16:creationId xmlns:a16="http://schemas.microsoft.com/office/drawing/2014/main" id="{93C131ED-D81E-46EE-9540-299C7F10260B}"/>
              </a:ext>
            </a:extLst>
          </p:cNvPr>
          <p:cNvGraphicFramePr>
            <a:graphicFrameLocks noChangeAspect="1"/>
          </p:cNvGraphicFramePr>
          <p:nvPr>
            <p:extLst>
              <p:ext uri="{D42A27DB-BD31-4B8C-83A1-F6EECF244321}">
                <p14:modId xmlns:p14="http://schemas.microsoft.com/office/powerpoint/2010/main" val="1113095355"/>
              </p:ext>
            </p:extLst>
          </p:nvPr>
        </p:nvGraphicFramePr>
        <p:xfrm>
          <a:off x="626161" y="5374080"/>
          <a:ext cx="3048000" cy="920750"/>
        </p:xfrm>
        <a:graphic>
          <a:graphicData uri="http://schemas.openxmlformats.org/presentationml/2006/ole">
            <mc:AlternateContent xmlns:mc="http://schemas.openxmlformats.org/markup-compatibility/2006">
              <mc:Choice xmlns:v="urn:schemas-microsoft-com:vml" Requires="v">
                <p:oleObj name="Equation" r:id="rId4" imgW="2590560" imgH="787320" progId="Equation.DSMT4">
                  <p:embed/>
                </p:oleObj>
              </mc:Choice>
              <mc:Fallback>
                <p:oleObj name="Equation" r:id="rId4" imgW="2590560" imgH="787320" progId="Equation.DSMT4">
                  <p:embed/>
                  <p:pic>
                    <p:nvPicPr>
                      <p:cNvPr id="12" name="Object 11">
                        <a:extLst>
                          <a:ext uri="{FF2B5EF4-FFF2-40B4-BE49-F238E27FC236}">
                            <a16:creationId xmlns:a16="http://schemas.microsoft.com/office/drawing/2014/main" id="{5F52FA96-DCB1-4830-94DB-CA77093C14A8}"/>
                          </a:ext>
                        </a:extLst>
                      </p:cNvPr>
                      <p:cNvPicPr>
                        <a:picLocks noChangeAspect="1" noChangeArrowheads="1"/>
                      </p:cNvPicPr>
                      <p:nvPr/>
                    </p:nvPicPr>
                    <p:blipFill>
                      <a:blip r:embed="rId5"/>
                      <a:srcRect/>
                      <a:stretch>
                        <a:fillRect/>
                      </a:stretch>
                    </p:blipFill>
                    <p:spPr bwMode="auto">
                      <a:xfrm>
                        <a:off x="626161" y="5374080"/>
                        <a:ext cx="3048000" cy="920750"/>
                      </a:xfrm>
                      <a:prstGeom prst="rect">
                        <a:avLst/>
                      </a:prstGeom>
                      <a:noFill/>
                    </p:spPr>
                  </p:pic>
                </p:oleObj>
              </mc:Fallback>
            </mc:AlternateContent>
          </a:graphicData>
        </a:graphic>
      </p:graphicFrame>
      <p:sp>
        <p:nvSpPr>
          <p:cNvPr id="3" name="Freeform: Shape 2">
            <a:extLst>
              <a:ext uri="{FF2B5EF4-FFF2-40B4-BE49-F238E27FC236}">
                <a16:creationId xmlns:a16="http://schemas.microsoft.com/office/drawing/2014/main" id="{7483A33B-1E3A-4E83-9DD7-8044F592699E}"/>
              </a:ext>
            </a:extLst>
          </p:cNvPr>
          <p:cNvSpPr/>
          <p:nvPr/>
        </p:nvSpPr>
        <p:spPr>
          <a:xfrm>
            <a:off x="4119513" y="5627794"/>
            <a:ext cx="1121790" cy="245105"/>
          </a:xfrm>
          <a:custGeom>
            <a:avLst/>
            <a:gdLst>
              <a:gd name="connsiteX0" fmla="*/ 0 w 1121790"/>
              <a:gd name="connsiteY0" fmla="*/ 245105 h 245105"/>
              <a:gd name="connsiteX1" fmla="*/ 235671 w 1121790"/>
              <a:gd name="connsiteY1" fmla="*/ 235678 h 245105"/>
              <a:gd name="connsiteX2" fmla="*/ 263951 w 1121790"/>
              <a:gd name="connsiteY2" fmla="*/ 226251 h 245105"/>
              <a:gd name="connsiteX3" fmla="*/ 311085 w 1121790"/>
              <a:gd name="connsiteY3" fmla="*/ 216825 h 245105"/>
              <a:gd name="connsiteX4" fmla="*/ 452487 w 1121790"/>
              <a:gd name="connsiteY4" fmla="*/ 197971 h 245105"/>
              <a:gd name="connsiteX5" fmla="*/ 480767 w 1121790"/>
              <a:gd name="connsiteY5" fmla="*/ 188544 h 245105"/>
              <a:gd name="connsiteX6" fmla="*/ 518475 w 1121790"/>
              <a:gd name="connsiteY6" fmla="*/ 179117 h 245105"/>
              <a:gd name="connsiteX7" fmla="*/ 612743 w 1121790"/>
              <a:gd name="connsiteY7" fmla="*/ 150837 h 245105"/>
              <a:gd name="connsiteX8" fmla="*/ 659877 w 1121790"/>
              <a:gd name="connsiteY8" fmla="*/ 122557 h 245105"/>
              <a:gd name="connsiteX9" fmla="*/ 688157 w 1121790"/>
              <a:gd name="connsiteY9" fmla="*/ 113130 h 245105"/>
              <a:gd name="connsiteX10" fmla="*/ 725864 w 1121790"/>
              <a:gd name="connsiteY10" fmla="*/ 94276 h 245105"/>
              <a:gd name="connsiteX11" fmla="*/ 829559 w 1121790"/>
              <a:gd name="connsiteY11" fmla="*/ 65996 h 245105"/>
              <a:gd name="connsiteX12" fmla="*/ 867266 w 1121790"/>
              <a:gd name="connsiteY12" fmla="*/ 47142 h 245105"/>
              <a:gd name="connsiteX13" fmla="*/ 1055802 w 1121790"/>
              <a:gd name="connsiteY13" fmla="*/ 18862 h 245105"/>
              <a:gd name="connsiteX14" fmla="*/ 1121790 w 1121790"/>
              <a:gd name="connsiteY14" fmla="*/ 8 h 245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21790" h="245105">
                <a:moveTo>
                  <a:pt x="0" y="245105"/>
                </a:moveTo>
                <a:cubicBezTo>
                  <a:pt x="78557" y="241963"/>
                  <a:pt x="157251" y="241280"/>
                  <a:pt x="235671" y="235678"/>
                </a:cubicBezTo>
                <a:cubicBezTo>
                  <a:pt x="245582" y="234970"/>
                  <a:pt x="254311" y="228661"/>
                  <a:pt x="263951" y="226251"/>
                </a:cubicBezTo>
                <a:cubicBezTo>
                  <a:pt x="279495" y="222365"/>
                  <a:pt x="295203" y="218943"/>
                  <a:pt x="311085" y="216825"/>
                </a:cubicBezTo>
                <a:cubicBezTo>
                  <a:pt x="386809" y="206729"/>
                  <a:pt x="391885" y="213122"/>
                  <a:pt x="452487" y="197971"/>
                </a:cubicBezTo>
                <a:cubicBezTo>
                  <a:pt x="462127" y="195561"/>
                  <a:pt x="471213" y="191274"/>
                  <a:pt x="480767" y="188544"/>
                </a:cubicBezTo>
                <a:cubicBezTo>
                  <a:pt x="493225" y="184985"/>
                  <a:pt x="506065" y="182840"/>
                  <a:pt x="518475" y="179117"/>
                </a:cubicBezTo>
                <a:cubicBezTo>
                  <a:pt x="633229" y="144691"/>
                  <a:pt x="525829" y="172565"/>
                  <a:pt x="612743" y="150837"/>
                </a:cubicBezTo>
                <a:cubicBezTo>
                  <a:pt x="628454" y="141410"/>
                  <a:pt x="643489" y="130751"/>
                  <a:pt x="659877" y="122557"/>
                </a:cubicBezTo>
                <a:cubicBezTo>
                  <a:pt x="668765" y="118113"/>
                  <a:pt x="679024" y="117044"/>
                  <a:pt x="688157" y="113130"/>
                </a:cubicBezTo>
                <a:cubicBezTo>
                  <a:pt x="701073" y="107594"/>
                  <a:pt x="712816" y="99495"/>
                  <a:pt x="725864" y="94276"/>
                </a:cubicBezTo>
                <a:cubicBezTo>
                  <a:pt x="773707" y="75138"/>
                  <a:pt x="782221" y="75463"/>
                  <a:pt x="829559" y="65996"/>
                </a:cubicBezTo>
                <a:cubicBezTo>
                  <a:pt x="842128" y="59711"/>
                  <a:pt x="853633" y="50550"/>
                  <a:pt x="867266" y="47142"/>
                </a:cubicBezTo>
                <a:cubicBezTo>
                  <a:pt x="913312" y="35630"/>
                  <a:pt x="1003468" y="25403"/>
                  <a:pt x="1055802" y="18862"/>
                </a:cubicBezTo>
                <a:cubicBezTo>
                  <a:pt x="1115344" y="-986"/>
                  <a:pt x="1092489" y="8"/>
                  <a:pt x="1121790" y="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bject 3">
            <a:extLst>
              <a:ext uri="{FF2B5EF4-FFF2-40B4-BE49-F238E27FC236}">
                <a16:creationId xmlns:a16="http://schemas.microsoft.com/office/drawing/2014/main" id="{F1FA4455-AC00-433E-97B1-CC4E594FC260}"/>
              </a:ext>
            </a:extLst>
          </p:cNvPr>
          <p:cNvGraphicFramePr>
            <a:graphicFrameLocks noChangeAspect="1"/>
          </p:cNvGraphicFramePr>
          <p:nvPr>
            <p:extLst>
              <p:ext uri="{D42A27DB-BD31-4B8C-83A1-F6EECF244321}">
                <p14:modId xmlns:p14="http://schemas.microsoft.com/office/powerpoint/2010/main" val="2204820861"/>
              </p:ext>
            </p:extLst>
          </p:nvPr>
        </p:nvGraphicFramePr>
        <p:xfrm>
          <a:off x="5402868" y="5364646"/>
          <a:ext cx="2717800" cy="623887"/>
        </p:xfrm>
        <a:graphic>
          <a:graphicData uri="http://schemas.openxmlformats.org/presentationml/2006/ole">
            <mc:AlternateContent xmlns:mc="http://schemas.openxmlformats.org/markup-compatibility/2006">
              <mc:Choice xmlns:v="urn:schemas-microsoft-com:vml" Requires="v">
                <p:oleObj name="Equation" r:id="rId6" imgW="2323800" imgH="533160" progId="Equation.DSMT4">
                  <p:embed/>
                </p:oleObj>
              </mc:Choice>
              <mc:Fallback>
                <p:oleObj name="Equation" r:id="rId6" imgW="2323800" imgH="533160" progId="Equation.DSMT4">
                  <p:embed/>
                  <p:pic>
                    <p:nvPicPr>
                      <p:cNvPr id="0" name=""/>
                      <p:cNvPicPr/>
                      <p:nvPr/>
                    </p:nvPicPr>
                    <p:blipFill>
                      <a:blip r:embed="rId7"/>
                      <a:stretch>
                        <a:fillRect/>
                      </a:stretch>
                    </p:blipFill>
                    <p:spPr>
                      <a:xfrm>
                        <a:off x="5402868" y="5364646"/>
                        <a:ext cx="2717800" cy="623887"/>
                      </a:xfrm>
                      <a:prstGeom prst="rect">
                        <a:avLst/>
                      </a:prstGeom>
                    </p:spPr>
                  </p:pic>
                </p:oleObj>
              </mc:Fallback>
            </mc:AlternateContent>
          </a:graphicData>
        </a:graphic>
      </p:graphicFrame>
      <p:pic>
        <p:nvPicPr>
          <p:cNvPr id="5" name="Picture 4">
            <a:extLst>
              <a:ext uri="{FF2B5EF4-FFF2-40B4-BE49-F238E27FC236}">
                <a16:creationId xmlns:a16="http://schemas.microsoft.com/office/drawing/2014/main" id="{3529BF07-1181-4C29-8B75-F6463FC12796}"/>
              </a:ext>
            </a:extLst>
          </p:cNvPr>
          <p:cNvPicPr>
            <a:picLocks noChangeAspect="1"/>
          </p:cNvPicPr>
          <p:nvPr/>
        </p:nvPicPr>
        <p:blipFill>
          <a:blip r:embed="rId8"/>
          <a:stretch>
            <a:fillRect/>
          </a:stretch>
        </p:blipFill>
        <p:spPr>
          <a:xfrm>
            <a:off x="315199" y="278991"/>
            <a:ext cx="3581400" cy="1485900"/>
          </a:xfrm>
          <a:prstGeom prst="rect">
            <a:avLst/>
          </a:prstGeom>
        </p:spPr>
      </p:pic>
    </p:spTree>
    <p:extLst>
      <p:ext uri="{BB962C8B-B14F-4D97-AF65-F5344CB8AC3E}">
        <p14:creationId xmlns:p14="http://schemas.microsoft.com/office/powerpoint/2010/main" val="134091702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6202D2-C2D5-0233-1815-2D2BCEAB963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FE76211-AB52-E4CD-F212-CC06CC904461}"/>
              </a:ext>
            </a:extLst>
          </p:cNvPr>
          <p:cNvSpPr txBox="1"/>
          <p:nvPr/>
        </p:nvSpPr>
        <p:spPr>
          <a:xfrm>
            <a:off x="4020752" y="129549"/>
            <a:ext cx="4150495" cy="584775"/>
          </a:xfrm>
          <a:prstGeom prst="rect">
            <a:avLst/>
          </a:prstGeom>
          <a:noFill/>
        </p:spPr>
        <p:txBody>
          <a:bodyPr wrap="none" rtlCol="0">
            <a:spAutoFit/>
          </a:bodyPr>
          <a:lstStyle/>
          <a:p>
            <a:r>
              <a:rPr lang="en-US" sz="3200" b="1" u="sng"/>
              <a:t>3D Scattering Examples</a:t>
            </a:r>
            <a:endParaRPr lang="en-US" b="1" u="sng"/>
          </a:p>
        </p:txBody>
      </p:sp>
      <p:sp>
        <p:nvSpPr>
          <p:cNvPr id="18" name="TextBox 17">
            <a:extLst>
              <a:ext uri="{FF2B5EF4-FFF2-40B4-BE49-F238E27FC236}">
                <a16:creationId xmlns:a16="http://schemas.microsoft.com/office/drawing/2014/main" id="{01247054-B633-AFA2-FEEC-D6345877F720}"/>
              </a:ext>
            </a:extLst>
          </p:cNvPr>
          <p:cNvSpPr txBox="1"/>
          <p:nvPr/>
        </p:nvSpPr>
        <p:spPr>
          <a:xfrm>
            <a:off x="414178" y="754863"/>
            <a:ext cx="10286248" cy="861774"/>
          </a:xfrm>
          <a:prstGeom prst="rect">
            <a:avLst/>
          </a:prstGeom>
          <a:noFill/>
        </p:spPr>
        <p:txBody>
          <a:bodyPr wrap="square" rtlCol="0">
            <a:spAutoFit/>
          </a:bodyPr>
          <a:lstStyle/>
          <a:p>
            <a:r>
              <a:rPr lang="en-US" b="1"/>
              <a:t>Finitely hard Sphere (attractive)</a:t>
            </a:r>
          </a:p>
          <a:p>
            <a:r>
              <a:rPr lang="en-US" sz="1600"/>
              <a:t>So we got, and all we have to do is stitch up the radial parts of the solution to the Schrodinger equation below.  We already did this basically, in the eigenfunctions part.  So we get the solutions below:</a:t>
            </a:r>
          </a:p>
        </p:txBody>
      </p:sp>
      <p:graphicFrame>
        <p:nvGraphicFramePr>
          <p:cNvPr id="19" name="Object 18">
            <a:extLst>
              <a:ext uri="{FF2B5EF4-FFF2-40B4-BE49-F238E27FC236}">
                <a16:creationId xmlns:a16="http://schemas.microsoft.com/office/drawing/2014/main" id="{78D38B01-6B26-975D-322A-64FA34A7B185}"/>
              </a:ext>
            </a:extLst>
          </p:cNvPr>
          <p:cNvGraphicFramePr>
            <a:graphicFrameLocks noChangeAspect="1"/>
          </p:cNvGraphicFramePr>
          <p:nvPr/>
        </p:nvGraphicFramePr>
        <p:xfrm>
          <a:off x="3065708" y="1767760"/>
          <a:ext cx="4530725" cy="582612"/>
        </p:xfrm>
        <a:graphic>
          <a:graphicData uri="http://schemas.openxmlformats.org/presentationml/2006/ole">
            <mc:AlternateContent xmlns:mc="http://schemas.openxmlformats.org/markup-compatibility/2006">
              <mc:Choice xmlns:v="urn:schemas-microsoft-com:vml" Requires="v">
                <p:oleObj name="Equation" r:id="rId2" imgW="3365280" imgH="431640" progId="Equation.DSMT4">
                  <p:embed/>
                </p:oleObj>
              </mc:Choice>
              <mc:Fallback>
                <p:oleObj name="Equation" r:id="rId2" imgW="3365280" imgH="431640" progId="Equation.DSMT4">
                  <p:embed/>
                  <p:pic>
                    <p:nvPicPr>
                      <p:cNvPr id="19" name="Object 18">
                        <a:extLst>
                          <a:ext uri="{FF2B5EF4-FFF2-40B4-BE49-F238E27FC236}">
                            <a16:creationId xmlns:a16="http://schemas.microsoft.com/office/drawing/2014/main" id="{85DABD7F-8321-44A4-BFA2-B7DCB6A8DDD3}"/>
                          </a:ext>
                        </a:extLst>
                      </p:cNvPr>
                      <p:cNvPicPr>
                        <a:picLocks noChangeAspect="1" noChangeArrowheads="1"/>
                      </p:cNvPicPr>
                      <p:nvPr/>
                    </p:nvPicPr>
                    <p:blipFill>
                      <a:blip r:embed="rId3"/>
                      <a:srcRect/>
                      <a:stretch>
                        <a:fillRect/>
                      </a:stretch>
                    </p:blipFill>
                    <p:spPr bwMode="auto">
                      <a:xfrm>
                        <a:off x="3065708" y="1767760"/>
                        <a:ext cx="4530725" cy="582612"/>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A1A51A43-B0C1-E919-1551-A7118869B024}"/>
              </a:ext>
            </a:extLst>
          </p:cNvPr>
          <p:cNvSpPr txBox="1"/>
          <p:nvPr/>
        </p:nvSpPr>
        <p:spPr>
          <a:xfrm>
            <a:off x="8896552" y="2908379"/>
            <a:ext cx="2461098" cy="338554"/>
          </a:xfrm>
          <a:prstGeom prst="rect">
            <a:avLst/>
          </a:prstGeom>
          <a:noFill/>
        </p:spPr>
        <p:txBody>
          <a:bodyPr wrap="square" rtlCol="0">
            <a:spAutoFit/>
          </a:bodyPr>
          <a:lstStyle/>
          <a:p>
            <a:r>
              <a:rPr lang="en-US" sz="1600">
                <a:solidFill>
                  <a:srgbClr val="0070C0"/>
                </a:solidFill>
              </a:rPr>
              <a:t>Some plots below.  </a:t>
            </a:r>
          </a:p>
        </p:txBody>
      </p:sp>
      <p:graphicFrame>
        <p:nvGraphicFramePr>
          <p:cNvPr id="4" name="Object 3">
            <a:extLst>
              <a:ext uri="{FF2B5EF4-FFF2-40B4-BE49-F238E27FC236}">
                <a16:creationId xmlns:a16="http://schemas.microsoft.com/office/drawing/2014/main" id="{F6607ACA-F40B-7D12-E6CC-D370CBECFED7}"/>
              </a:ext>
            </a:extLst>
          </p:cNvPr>
          <p:cNvGraphicFramePr>
            <a:graphicFrameLocks noChangeAspect="1"/>
          </p:cNvGraphicFramePr>
          <p:nvPr/>
        </p:nvGraphicFramePr>
        <p:xfrm>
          <a:off x="311285" y="1938012"/>
          <a:ext cx="2400300" cy="1943100"/>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4" name="Object 3">
                        <a:extLst>
                          <a:ext uri="{FF2B5EF4-FFF2-40B4-BE49-F238E27FC236}">
                            <a16:creationId xmlns:a16="http://schemas.microsoft.com/office/drawing/2014/main" id="{B7CF009C-A9C5-4A35-8080-832D544B969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311285" y="1938012"/>
                        <a:ext cx="2400300" cy="1943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6">
            <a:extLst>
              <a:ext uri="{FF2B5EF4-FFF2-40B4-BE49-F238E27FC236}">
                <a16:creationId xmlns:a16="http://schemas.microsoft.com/office/drawing/2014/main" id="{A183EA69-8B7A-9A3E-2505-633F1B5983AC}"/>
              </a:ext>
            </a:extLst>
          </p:cNvPr>
          <p:cNvGraphicFramePr>
            <a:graphicFrameLocks noChangeAspect="1"/>
          </p:cNvGraphicFramePr>
          <p:nvPr/>
        </p:nvGraphicFramePr>
        <p:xfrm>
          <a:off x="3059526" y="2932382"/>
          <a:ext cx="5479331" cy="1177278"/>
        </p:xfrm>
        <a:graphic>
          <a:graphicData uri="http://schemas.openxmlformats.org/presentationml/2006/ole">
            <mc:AlternateContent xmlns:mc="http://schemas.openxmlformats.org/markup-compatibility/2006">
              <mc:Choice xmlns:v="urn:schemas-microsoft-com:vml" Requires="v">
                <p:oleObj name="Equation" r:id="rId6" imgW="4356100" imgH="939800" progId="Equation.DSMT4">
                  <p:embed/>
                </p:oleObj>
              </mc:Choice>
              <mc:Fallback>
                <p:oleObj name="Equation" r:id="rId6" imgW="4356100" imgH="939800" progId="Equation.DSMT4">
                  <p:embed/>
                  <p:pic>
                    <p:nvPicPr>
                      <p:cNvPr id="7" name="Object 6">
                        <a:extLst>
                          <a:ext uri="{FF2B5EF4-FFF2-40B4-BE49-F238E27FC236}">
                            <a16:creationId xmlns:a16="http://schemas.microsoft.com/office/drawing/2014/main" id="{0F3F89F8-B3DE-456F-9AD5-3A34B496915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59526" y="2932382"/>
                        <a:ext cx="5479331" cy="1177278"/>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C8F124FD-1767-7F63-3BC5-74199237C0F4}"/>
              </a:ext>
            </a:extLst>
          </p:cNvPr>
          <p:cNvSpPr txBox="1"/>
          <p:nvPr/>
        </p:nvSpPr>
        <p:spPr>
          <a:xfrm>
            <a:off x="2996369" y="2472100"/>
            <a:ext cx="2048766" cy="338554"/>
          </a:xfrm>
          <a:prstGeom prst="rect">
            <a:avLst/>
          </a:prstGeom>
          <a:noFill/>
        </p:spPr>
        <p:txBody>
          <a:bodyPr wrap="none" rtlCol="0">
            <a:spAutoFit/>
          </a:bodyPr>
          <a:lstStyle/>
          <a:p>
            <a:r>
              <a:rPr lang="en-US" sz="1600"/>
              <a:t>asymptotic solution is:</a:t>
            </a:r>
            <a:endParaRPr lang="en-US"/>
          </a:p>
        </p:txBody>
      </p:sp>
      <p:sp>
        <p:nvSpPr>
          <p:cNvPr id="6" name="TextBox 5">
            <a:extLst>
              <a:ext uri="{FF2B5EF4-FFF2-40B4-BE49-F238E27FC236}">
                <a16:creationId xmlns:a16="http://schemas.microsoft.com/office/drawing/2014/main" id="{3DF4A886-CB34-A72F-DA92-C1E57EEFE65A}"/>
              </a:ext>
            </a:extLst>
          </p:cNvPr>
          <p:cNvSpPr txBox="1"/>
          <p:nvPr/>
        </p:nvSpPr>
        <p:spPr>
          <a:xfrm>
            <a:off x="324928" y="4367463"/>
            <a:ext cx="2734598" cy="2031325"/>
          </a:xfrm>
          <a:prstGeom prst="rect">
            <a:avLst/>
          </a:prstGeom>
          <a:noFill/>
        </p:spPr>
        <p:txBody>
          <a:bodyPr wrap="square" rtlCol="0">
            <a:spAutoFit/>
          </a:bodyPr>
          <a:lstStyle/>
          <a:p>
            <a:r>
              <a:rPr lang="en-US" sz="1400"/>
              <a:t>The k = 0 cross section can be anything between 0 and infinity.  The closer a bound state pole is to k = 0, the larger it will be.  As k </a:t>
            </a:r>
            <a:r>
              <a:rPr lang="en-US" sz="1400">
                <a:sym typeface="Wingdings" panose="05000000000000000000" pitchFamily="2" charset="2"/>
              </a:rPr>
              <a:t> ∞, the cross-section decays to </a:t>
            </a:r>
            <a:r>
              <a:rPr lang="el-GR" sz="1400">
                <a:sym typeface="Wingdings" panose="05000000000000000000" pitchFamily="2" charset="2"/>
              </a:rPr>
              <a:t>σ</a:t>
            </a:r>
            <a:r>
              <a:rPr lang="en-US" sz="1400">
                <a:sym typeface="Wingdings" panose="05000000000000000000" pitchFamily="2" charset="2"/>
              </a:rPr>
              <a:t> = 0.  We also have metastable states (spikes) superimposed against a smooth rolling Ramsauer background..</a:t>
            </a:r>
            <a:endParaRPr lang="en-US" sz="1400">
              <a:solidFill>
                <a:srgbClr val="0070C0"/>
              </a:solidFill>
            </a:endParaRPr>
          </a:p>
        </p:txBody>
      </p:sp>
      <p:sp>
        <p:nvSpPr>
          <p:cNvPr id="9" name="TextBox 8">
            <a:extLst>
              <a:ext uri="{FF2B5EF4-FFF2-40B4-BE49-F238E27FC236}">
                <a16:creationId xmlns:a16="http://schemas.microsoft.com/office/drawing/2014/main" id="{0677FCA6-3FB5-0990-38CE-202BCE589A75}"/>
              </a:ext>
            </a:extLst>
          </p:cNvPr>
          <p:cNvSpPr txBox="1"/>
          <p:nvPr/>
        </p:nvSpPr>
        <p:spPr>
          <a:xfrm>
            <a:off x="9859968" y="4381420"/>
            <a:ext cx="1831979" cy="954107"/>
          </a:xfrm>
          <a:prstGeom prst="rect">
            <a:avLst/>
          </a:prstGeom>
          <a:noFill/>
        </p:spPr>
        <p:txBody>
          <a:bodyPr wrap="square" rtlCol="0">
            <a:spAutoFit/>
          </a:bodyPr>
          <a:lstStyle/>
          <a:p>
            <a:r>
              <a:rPr lang="en-US" sz="1400"/>
              <a:t>Again, forward scattering predominates the higher k is.</a:t>
            </a:r>
            <a:endParaRPr lang="en-US" sz="1400">
              <a:solidFill>
                <a:srgbClr val="0070C0"/>
              </a:solidFill>
            </a:endParaRPr>
          </a:p>
        </p:txBody>
      </p:sp>
      <p:pic>
        <p:nvPicPr>
          <p:cNvPr id="187394" name="Picture 1">
            <a:extLst>
              <a:ext uri="{FF2B5EF4-FFF2-40B4-BE49-F238E27FC236}">
                <a16:creationId xmlns:a16="http://schemas.microsoft.com/office/drawing/2014/main" id="{D3C510F5-00D6-D114-61B8-28EAF6FD55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93127" y="4381420"/>
            <a:ext cx="2995129" cy="2087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7395" name="Picture 1">
            <a:extLst>
              <a:ext uri="{FF2B5EF4-FFF2-40B4-BE49-F238E27FC236}">
                <a16:creationId xmlns:a16="http://schemas.microsoft.com/office/drawing/2014/main" id="{3C420879-0ED6-2337-8001-A175409E48D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44310" y="4367463"/>
            <a:ext cx="2923157" cy="2087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184719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23642" y="779922"/>
            <a:ext cx="7425967" cy="738664"/>
          </a:xfrm>
          <a:prstGeom prst="rect">
            <a:avLst/>
          </a:prstGeom>
          <a:noFill/>
        </p:spPr>
        <p:txBody>
          <a:bodyPr wrap="square" rtlCol="0">
            <a:spAutoFit/>
          </a:bodyPr>
          <a:lstStyle/>
          <a:p>
            <a:r>
              <a:rPr lang="en-US" sz="1400"/>
              <a:t>Now let’s take a look at scattering in this perturbative framework.  We’ll start with the Schrodinger equation and work out a perturbative expansion of the wavefunction, given the initial condition of an incoming plane wave – note we’re implicitly assuming left and right ends are at same potential.</a:t>
            </a:r>
          </a:p>
        </p:txBody>
      </p:sp>
      <p:graphicFrame>
        <p:nvGraphicFramePr>
          <p:cNvPr id="10" name="Object 9">
            <a:extLst>
              <a:ext uri="{FF2B5EF4-FFF2-40B4-BE49-F238E27FC236}">
                <a16:creationId xmlns:a16="http://schemas.microsoft.com/office/drawing/2014/main" id="{AD59B317-1FD5-4DE0-901B-7B96EC6EA86D}"/>
              </a:ext>
            </a:extLst>
          </p:cNvPr>
          <p:cNvGraphicFramePr>
            <a:graphicFrameLocks noChangeAspect="1"/>
          </p:cNvGraphicFramePr>
          <p:nvPr>
            <p:extLst>
              <p:ext uri="{D42A27DB-BD31-4B8C-83A1-F6EECF244321}">
                <p14:modId xmlns:p14="http://schemas.microsoft.com/office/powerpoint/2010/main" val="2820093251"/>
              </p:ext>
            </p:extLst>
          </p:nvPr>
        </p:nvGraphicFramePr>
        <p:xfrm>
          <a:off x="8346437" y="607652"/>
          <a:ext cx="3543300" cy="914400"/>
        </p:xfrm>
        <a:graphic>
          <a:graphicData uri="http://schemas.openxmlformats.org/presentationml/2006/ole">
            <mc:AlternateContent xmlns:mc="http://schemas.openxmlformats.org/markup-compatibility/2006">
              <mc:Choice xmlns:v="urn:schemas-microsoft-com:vml" Requires="v">
                <p:oleObj name="Bitmap Image" r:id="rId2" imgW="3438095" imgH="1752381" progId="Paint.Picture">
                  <p:embed/>
                </p:oleObj>
              </mc:Choice>
              <mc:Fallback>
                <p:oleObj name="Bitmap Image" r:id="rId2" imgW="3438095" imgH="1752381" progId="Paint.Picture">
                  <p:embed/>
                  <p:pic>
                    <p:nvPicPr>
                      <p:cNvPr id="10" name="Object 9">
                        <a:extLst>
                          <a:ext uri="{FF2B5EF4-FFF2-40B4-BE49-F238E27FC236}">
                            <a16:creationId xmlns:a16="http://schemas.microsoft.com/office/drawing/2014/main" id="{AD59B317-1FD5-4DE0-901B-7B96EC6EA8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4022" r="-3171" b="3806"/>
                      <a:stretch>
                        <a:fillRect/>
                      </a:stretch>
                    </p:blipFill>
                    <p:spPr bwMode="auto">
                      <a:xfrm>
                        <a:off x="8346437" y="607652"/>
                        <a:ext cx="35433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3" name="Object 12">
            <a:extLst>
              <a:ext uri="{FF2B5EF4-FFF2-40B4-BE49-F238E27FC236}">
                <a16:creationId xmlns:a16="http://schemas.microsoft.com/office/drawing/2014/main" id="{DA26B047-3C56-4507-A9E4-C145A65432E0}"/>
              </a:ext>
            </a:extLst>
          </p:cNvPr>
          <p:cNvGraphicFramePr>
            <a:graphicFrameLocks noChangeAspect="1"/>
          </p:cNvGraphicFramePr>
          <p:nvPr>
            <p:extLst>
              <p:ext uri="{D42A27DB-BD31-4B8C-83A1-F6EECF244321}">
                <p14:modId xmlns:p14="http://schemas.microsoft.com/office/powerpoint/2010/main" val="3675145558"/>
              </p:ext>
            </p:extLst>
          </p:nvPr>
        </p:nvGraphicFramePr>
        <p:xfrm>
          <a:off x="251689" y="1724359"/>
          <a:ext cx="3592513" cy="358775"/>
        </p:xfrm>
        <a:graphic>
          <a:graphicData uri="http://schemas.openxmlformats.org/presentationml/2006/ole">
            <mc:AlternateContent xmlns:mc="http://schemas.openxmlformats.org/markup-compatibility/2006">
              <mc:Choice xmlns:v="urn:schemas-microsoft-com:vml" Requires="v">
                <p:oleObj name="Equation" r:id="rId4" imgW="2628720" imgH="266400" progId="Equation.DSMT4">
                  <p:embed/>
                </p:oleObj>
              </mc:Choice>
              <mc:Fallback>
                <p:oleObj name="Equation" r:id="rId4" imgW="2628720" imgH="266400" progId="Equation.DSMT4">
                  <p:embed/>
                  <p:pic>
                    <p:nvPicPr>
                      <p:cNvPr id="13" name="Object 12">
                        <a:extLst>
                          <a:ext uri="{FF2B5EF4-FFF2-40B4-BE49-F238E27FC236}">
                            <a16:creationId xmlns:a16="http://schemas.microsoft.com/office/drawing/2014/main" id="{DA26B047-3C56-4507-A9E4-C145A65432E0}"/>
                          </a:ext>
                        </a:extLst>
                      </p:cNvPr>
                      <p:cNvPicPr>
                        <a:picLocks noChangeAspect="1" noChangeArrowheads="1"/>
                      </p:cNvPicPr>
                      <p:nvPr/>
                    </p:nvPicPr>
                    <p:blipFill>
                      <a:blip r:embed="rId5"/>
                      <a:srcRect/>
                      <a:stretch>
                        <a:fillRect/>
                      </a:stretch>
                    </p:blipFill>
                    <p:spPr bwMode="auto">
                      <a:xfrm>
                        <a:off x="251689" y="1724359"/>
                        <a:ext cx="3592513" cy="35877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CD5F906C-A9BE-4FB9-8F77-59B29E6A8B3F}"/>
              </a:ext>
            </a:extLst>
          </p:cNvPr>
          <p:cNvGraphicFramePr>
            <a:graphicFrameLocks noChangeAspect="1"/>
          </p:cNvGraphicFramePr>
          <p:nvPr>
            <p:extLst>
              <p:ext uri="{D42A27DB-BD31-4B8C-83A1-F6EECF244321}">
                <p14:modId xmlns:p14="http://schemas.microsoft.com/office/powerpoint/2010/main" val="1414257130"/>
              </p:ext>
            </p:extLst>
          </p:nvPr>
        </p:nvGraphicFramePr>
        <p:xfrm>
          <a:off x="251689" y="2715298"/>
          <a:ext cx="1881187" cy="1284288"/>
        </p:xfrm>
        <a:graphic>
          <a:graphicData uri="http://schemas.openxmlformats.org/presentationml/2006/ole">
            <mc:AlternateContent xmlns:mc="http://schemas.openxmlformats.org/markup-compatibility/2006">
              <mc:Choice xmlns:v="urn:schemas-microsoft-com:vml" Requires="v">
                <p:oleObj name="Equation" r:id="rId6" imgW="1523880" imgH="1041120" progId="Equation.DSMT4">
                  <p:embed/>
                </p:oleObj>
              </mc:Choice>
              <mc:Fallback>
                <p:oleObj name="Equation" r:id="rId6" imgW="1523880" imgH="1041120" progId="Equation.DSMT4">
                  <p:embed/>
                  <p:pic>
                    <p:nvPicPr>
                      <p:cNvPr id="22" name="Object 21">
                        <a:extLst>
                          <a:ext uri="{FF2B5EF4-FFF2-40B4-BE49-F238E27FC236}">
                            <a16:creationId xmlns:a16="http://schemas.microsoft.com/office/drawing/2014/main" id="{CD5F906C-A9BE-4FB9-8F77-59B29E6A8B3F}"/>
                          </a:ext>
                        </a:extLst>
                      </p:cNvPr>
                      <p:cNvPicPr>
                        <a:picLocks noChangeAspect="1" noChangeArrowheads="1"/>
                      </p:cNvPicPr>
                      <p:nvPr/>
                    </p:nvPicPr>
                    <p:blipFill>
                      <a:blip r:embed="rId7"/>
                      <a:srcRect/>
                      <a:stretch>
                        <a:fillRect/>
                      </a:stretch>
                    </p:blipFill>
                    <p:spPr bwMode="auto">
                      <a:xfrm>
                        <a:off x="251689" y="2715298"/>
                        <a:ext cx="1881187" cy="128428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85B49C5E-D550-4D03-B4E5-75C181957B22}"/>
              </a:ext>
            </a:extLst>
          </p:cNvPr>
          <p:cNvSpPr txBox="1"/>
          <p:nvPr/>
        </p:nvSpPr>
        <p:spPr>
          <a:xfrm>
            <a:off x="187796" y="2288907"/>
            <a:ext cx="4437670" cy="307777"/>
          </a:xfrm>
          <a:prstGeom prst="rect">
            <a:avLst/>
          </a:prstGeom>
          <a:noFill/>
        </p:spPr>
        <p:txBody>
          <a:bodyPr wrap="square" rtlCol="0">
            <a:spAutoFit/>
          </a:bodyPr>
          <a:lstStyle/>
          <a:p>
            <a:r>
              <a:rPr lang="en-US" sz="1400"/>
              <a:t>Where </a:t>
            </a:r>
            <a:r>
              <a:rPr lang="en-US" sz="1400">
                <a:solidFill>
                  <a:srgbClr val="FF0000"/>
                </a:solidFill>
              </a:rPr>
              <a:t>E = k</a:t>
            </a:r>
            <a:r>
              <a:rPr lang="en-US" sz="1400" baseline="30000">
                <a:solidFill>
                  <a:srgbClr val="FF0000"/>
                </a:solidFill>
              </a:rPr>
              <a:t>2</a:t>
            </a:r>
            <a:r>
              <a:rPr lang="en-US" sz="1400">
                <a:solidFill>
                  <a:srgbClr val="FF0000"/>
                </a:solidFill>
              </a:rPr>
              <a:t>/2m </a:t>
            </a:r>
            <a:r>
              <a:rPr lang="en-US" sz="1400"/>
              <a:t>of course.   Perturbative expansion is:</a:t>
            </a:r>
            <a:endParaRPr lang="en-US" sz="1600"/>
          </a:p>
        </p:txBody>
      </p:sp>
      <p:sp>
        <p:nvSpPr>
          <p:cNvPr id="25" name="TextBox 24">
            <a:extLst>
              <a:ext uri="{FF2B5EF4-FFF2-40B4-BE49-F238E27FC236}">
                <a16:creationId xmlns:a16="http://schemas.microsoft.com/office/drawing/2014/main" id="{D9613B66-4751-4C57-AD9D-BEF37C0BF2D1}"/>
              </a:ext>
            </a:extLst>
          </p:cNvPr>
          <p:cNvSpPr txBox="1"/>
          <p:nvPr/>
        </p:nvSpPr>
        <p:spPr>
          <a:xfrm flipH="1">
            <a:off x="150088" y="4077315"/>
            <a:ext cx="2955062" cy="307777"/>
          </a:xfrm>
          <a:prstGeom prst="rect">
            <a:avLst/>
          </a:prstGeom>
          <a:noFill/>
        </p:spPr>
        <p:txBody>
          <a:bodyPr wrap="square" rtlCol="0">
            <a:spAutoFit/>
          </a:bodyPr>
          <a:lstStyle/>
          <a:p>
            <a:r>
              <a:rPr lang="en-US" sz="1400"/>
              <a:t>Which results in the following series:</a:t>
            </a:r>
            <a:endParaRPr lang="en-US"/>
          </a:p>
        </p:txBody>
      </p:sp>
      <p:sp>
        <p:nvSpPr>
          <p:cNvPr id="28" name="TextBox 27">
            <a:extLst>
              <a:ext uri="{FF2B5EF4-FFF2-40B4-BE49-F238E27FC236}">
                <a16:creationId xmlns:a16="http://schemas.microsoft.com/office/drawing/2014/main" id="{0198C99D-1321-4D89-9503-75AE52B3B20B}"/>
              </a:ext>
            </a:extLst>
          </p:cNvPr>
          <p:cNvSpPr txBox="1"/>
          <p:nvPr/>
        </p:nvSpPr>
        <p:spPr>
          <a:xfrm flipH="1">
            <a:off x="5582686" y="1684401"/>
            <a:ext cx="5651771" cy="738664"/>
          </a:xfrm>
          <a:prstGeom prst="rect">
            <a:avLst/>
          </a:prstGeom>
          <a:noFill/>
        </p:spPr>
        <p:txBody>
          <a:bodyPr wrap="square" rtlCol="0">
            <a:spAutoFit/>
          </a:bodyPr>
          <a:lstStyle/>
          <a:p>
            <a:r>
              <a:rPr lang="en-US" sz="1400"/>
              <a:t>To extract from this expression the transmission/reflection coefficients, we need to define the transition matrix, and another gratuitous definition.  See this G is the same as the TDPT G, though it’s evaluated ‘on shell’.  </a:t>
            </a:r>
            <a:endParaRPr lang="en-US"/>
          </a:p>
        </p:txBody>
      </p:sp>
      <p:sp>
        <p:nvSpPr>
          <p:cNvPr id="29" name="TextBox 28">
            <a:extLst>
              <a:ext uri="{FF2B5EF4-FFF2-40B4-BE49-F238E27FC236}">
                <a16:creationId xmlns:a16="http://schemas.microsoft.com/office/drawing/2014/main" id="{854CDC32-6A07-4E8E-95C6-6B7C81F59E59}"/>
              </a:ext>
            </a:extLst>
          </p:cNvPr>
          <p:cNvSpPr txBox="1"/>
          <p:nvPr/>
        </p:nvSpPr>
        <p:spPr>
          <a:xfrm flipH="1">
            <a:off x="150088" y="5085993"/>
            <a:ext cx="5265516" cy="738664"/>
          </a:xfrm>
          <a:prstGeom prst="rect">
            <a:avLst/>
          </a:prstGeom>
          <a:noFill/>
        </p:spPr>
        <p:txBody>
          <a:bodyPr wrap="square" rtlCol="0">
            <a:spAutoFit/>
          </a:bodyPr>
          <a:lstStyle/>
          <a:p>
            <a:r>
              <a:rPr lang="en-US" sz="1400"/>
              <a:t>The GF can be calculated in position space.  To get scattering states we have to handle the singularity with an i</a:t>
            </a:r>
            <a:r>
              <a:rPr lang="el-GR" sz="1400"/>
              <a:t>ε</a:t>
            </a:r>
            <a:r>
              <a:rPr lang="en-US" sz="1400"/>
              <a:t> prescription, which will make it go outward, i.e., as e</a:t>
            </a:r>
            <a:r>
              <a:rPr lang="en-US" sz="1400" baseline="30000"/>
              <a:t>ik|x-x’|</a:t>
            </a:r>
            <a:r>
              <a:rPr lang="en-US" sz="1400"/>
              <a:t> (the –i</a:t>
            </a:r>
            <a:r>
              <a:rPr lang="el-GR" sz="1400"/>
              <a:t>ε</a:t>
            </a:r>
            <a:r>
              <a:rPr lang="en-US" sz="1400"/>
              <a:t> prescription would go as e</a:t>
            </a:r>
            <a:r>
              <a:rPr lang="en-US" sz="1400" baseline="30000"/>
              <a:t>-ik|x-x’|</a:t>
            </a:r>
            <a:r>
              <a:rPr lang="en-US" sz="1400"/>
              <a:t>).  </a:t>
            </a:r>
            <a:endParaRPr lang="en-US"/>
          </a:p>
        </p:txBody>
      </p:sp>
      <p:graphicFrame>
        <p:nvGraphicFramePr>
          <p:cNvPr id="31" name="Object 30">
            <a:extLst>
              <a:ext uri="{FF2B5EF4-FFF2-40B4-BE49-F238E27FC236}">
                <a16:creationId xmlns:a16="http://schemas.microsoft.com/office/drawing/2014/main" id="{71A65565-260D-4EBB-B353-FEB02B846FFC}"/>
              </a:ext>
            </a:extLst>
          </p:cNvPr>
          <p:cNvGraphicFramePr>
            <a:graphicFrameLocks noChangeAspect="1"/>
          </p:cNvGraphicFramePr>
          <p:nvPr>
            <p:extLst>
              <p:ext uri="{D42A27DB-BD31-4B8C-83A1-F6EECF244321}">
                <p14:modId xmlns:p14="http://schemas.microsoft.com/office/powerpoint/2010/main" val="3029611163"/>
              </p:ext>
            </p:extLst>
          </p:nvPr>
        </p:nvGraphicFramePr>
        <p:xfrm>
          <a:off x="224601" y="5943359"/>
          <a:ext cx="4564062" cy="617537"/>
        </p:xfrm>
        <a:graphic>
          <a:graphicData uri="http://schemas.openxmlformats.org/presentationml/2006/ole">
            <mc:AlternateContent xmlns:mc="http://schemas.openxmlformats.org/markup-compatibility/2006">
              <mc:Choice xmlns:v="urn:schemas-microsoft-com:vml" Requires="v">
                <p:oleObj name="Equation" r:id="rId8" imgW="3377880" imgH="457200" progId="Equation.DSMT4">
                  <p:embed/>
                </p:oleObj>
              </mc:Choice>
              <mc:Fallback>
                <p:oleObj name="Equation" r:id="rId8" imgW="3377880" imgH="457200" progId="Equation.DSMT4">
                  <p:embed/>
                  <p:pic>
                    <p:nvPicPr>
                      <p:cNvPr id="31" name="Object 30">
                        <a:extLst>
                          <a:ext uri="{FF2B5EF4-FFF2-40B4-BE49-F238E27FC236}">
                            <a16:creationId xmlns:a16="http://schemas.microsoft.com/office/drawing/2014/main" id="{71A65565-260D-4EBB-B353-FEB02B846FFC}"/>
                          </a:ext>
                        </a:extLst>
                      </p:cNvPr>
                      <p:cNvPicPr>
                        <a:picLocks noChangeAspect="1" noChangeArrowheads="1"/>
                      </p:cNvPicPr>
                      <p:nvPr/>
                    </p:nvPicPr>
                    <p:blipFill>
                      <a:blip r:embed="rId9"/>
                      <a:srcRect/>
                      <a:stretch>
                        <a:fillRect/>
                      </a:stretch>
                    </p:blipFill>
                    <p:spPr bwMode="auto">
                      <a:xfrm>
                        <a:off x="224601" y="5943359"/>
                        <a:ext cx="4564062" cy="61753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524B1B4D-20B6-4821-805D-DE6C275B86E4}"/>
              </a:ext>
            </a:extLst>
          </p:cNvPr>
          <p:cNvGraphicFramePr>
            <a:graphicFrameLocks noChangeAspect="1"/>
          </p:cNvGraphicFramePr>
          <p:nvPr>
            <p:extLst>
              <p:ext uri="{D42A27DB-BD31-4B8C-83A1-F6EECF244321}">
                <p14:modId xmlns:p14="http://schemas.microsoft.com/office/powerpoint/2010/main" val="4071122577"/>
              </p:ext>
            </p:extLst>
          </p:nvPr>
        </p:nvGraphicFramePr>
        <p:xfrm>
          <a:off x="5752936" y="3337678"/>
          <a:ext cx="4873625" cy="1420813"/>
        </p:xfrm>
        <a:graphic>
          <a:graphicData uri="http://schemas.openxmlformats.org/presentationml/2006/ole">
            <mc:AlternateContent xmlns:mc="http://schemas.openxmlformats.org/markup-compatibility/2006">
              <mc:Choice xmlns:v="urn:schemas-microsoft-com:vml" Requires="v">
                <p:oleObj name="Equation" r:id="rId10" imgW="4317840" imgH="1244520" progId="Equation.DSMT4">
                  <p:embed/>
                </p:oleObj>
              </mc:Choice>
              <mc:Fallback>
                <p:oleObj name="Equation" r:id="rId10" imgW="4317840" imgH="1244520" progId="Equation.DSMT4">
                  <p:embed/>
                  <p:pic>
                    <p:nvPicPr>
                      <p:cNvPr id="32" name="Object 31">
                        <a:extLst>
                          <a:ext uri="{FF2B5EF4-FFF2-40B4-BE49-F238E27FC236}">
                            <a16:creationId xmlns:a16="http://schemas.microsoft.com/office/drawing/2014/main" id="{524B1B4D-20B6-4821-805D-DE6C275B86E4}"/>
                          </a:ext>
                        </a:extLst>
                      </p:cNvPr>
                      <p:cNvPicPr>
                        <a:picLocks noChangeAspect="1" noChangeArrowheads="1"/>
                      </p:cNvPicPr>
                      <p:nvPr/>
                    </p:nvPicPr>
                    <p:blipFill>
                      <a:blip r:embed="rId11"/>
                      <a:srcRect/>
                      <a:stretch>
                        <a:fillRect/>
                      </a:stretch>
                    </p:blipFill>
                    <p:spPr bwMode="auto">
                      <a:xfrm>
                        <a:off x="5752936" y="3337678"/>
                        <a:ext cx="4873625" cy="1420813"/>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CDF58540-C46C-4959-AD67-DB21B22CCE3C}"/>
              </a:ext>
            </a:extLst>
          </p:cNvPr>
          <p:cNvGraphicFramePr>
            <a:graphicFrameLocks noChangeAspect="1"/>
          </p:cNvGraphicFramePr>
          <p:nvPr>
            <p:extLst>
              <p:ext uri="{D42A27DB-BD31-4B8C-83A1-F6EECF244321}">
                <p14:modId xmlns:p14="http://schemas.microsoft.com/office/powerpoint/2010/main" val="3629325650"/>
              </p:ext>
            </p:extLst>
          </p:nvPr>
        </p:nvGraphicFramePr>
        <p:xfrm>
          <a:off x="5715228" y="2505265"/>
          <a:ext cx="5297824" cy="330608"/>
        </p:xfrm>
        <a:graphic>
          <a:graphicData uri="http://schemas.openxmlformats.org/presentationml/2006/ole">
            <mc:AlternateContent xmlns:mc="http://schemas.openxmlformats.org/markup-compatibility/2006">
              <mc:Choice xmlns:v="urn:schemas-microsoft-com:vml" Requires="v">
                <p:oleObj name="Equation" r:id="rId12" imgW="4076640" imgH="253800" progId="Equation.DSMT4">
                  <p:embed/>
                </p:oleObj>
              </mc:Choice>
              <mc:Fallback>
                <p:oleObj name="Equation" r:id="rId12" imgW="4076640" imgH="253800" progId="Equation.DSMT4">
                  <p:embed/>
                  <p:pic>
                    <p:nvPicPr>
                      <p:cNvPr id="33" name="Object 32">
                        <a:extLst>
                          <a:ext uri="{FF2B5EF4-FFF2-40B4-BE49-F238E27FC236}">
                            <a16:creationId xmlns:a16="http://schemas.microsoft.com/office/drawing/2014/main" id="{CDF58540-C46C-4959-AD67-DB21B22CCE3C}"/>
                          </a:ext>
                        </a:extLst>
                      </p:cNvPr>
                      <p:cNvPicPr/>
                      <p:nvPr/>
                    </p:nvPicPr>
                    <p:blipFill>
                      <a:blip r:embed="rId13"/>
                      <a:stretch>
                        <a:fillRect/>
                      </a:stretch>
                    </p:blipFill>
                    <p:spPr>
                      <a:xfrm>
                        <a:off x="5715228" y="2505265"/>
                        <a:ext cx="5297824" cy="330608"/>
                      </a:xfrm>
                      <a:prstGeom prst="rect">
                        <a:avLst/>
                      </a:prstGeom>
                      <a:solidFill>
                        <a:srgbClr val="CCFFCC"/>
                      </a:solidFill>
                    </p:spPr>
                  </p:pic>
                </p:oleObj>
              </mc:Fallback>
            </mc:AlternateContent>
          </a:graphicData>
        </a:graphic>
      </p:graphicFrame>
      <p:sp>
        <p:nvSpPr>
          <p:cNvPr id="34" name="TextBox 33">
            <a:extLst>
              <a:ext uri="{FF2B5EF4-FFF2-40B4-BE49-F238E27FC236}">
                <a16:creationId xmlns:a16="http://schemas.microsoft.com/office/drawing/2014/main" id="{955290E5-A086-4A2A-A26D-EEA5118793FF}"/>
              </a:ext>
            </a:extLst>
          </p:cNvPr>
          <p:cNvSpPr txBox="1"/>
          <p:nvPr/>
        </p:nvSpPr>
        <p:spPr>
          <a:xfrm flipH="1">
            <a:off x="5629820" y="2909711"/>
            <a:ext cx="3325643" cy="307777"/>
          </a:xfrm>
          <a:prstGeom prst="rect">
            <a:avLst/>
          </a:prstGeom>
          <a:noFill/>
        </p:spPr>
        <p:txBody>
          <a:bodyPr wrap="square" rtlCol="0">
            <a:spAutoFit/>
          </a:bodyPr>
          <a:lstStyle/>
          <a:p>
            <a:r>
              <a:rPr lang="en-US" sz="1400"/>
              <a:t>Then consider the following manipulations:</a:t>
            </a:r>
            <a:endParaRPr lang="en-US"/>
          </a:p>
        </p:txBody>
      </p:sp>
      <p:sp>
        <p:nvSpPr>
          <p:cNvPr id="35" name="TextBox 34">
            <a:extLst>
              <a:ext uri="{FF2B5EF4-FFF2-40B4-BE49-F238E27FC236}">
                <a16:creationId xmlns:a16="http://schemas.microsoft.com/office/drawing/2014/main" id="{751F575E-BF8A-4DDF-811C-7B2CFEF6B8FC}"/>
              </a:ext>
            </a:extLst>
          </p:cNvPr>
          <p:cNvSpPr txBox="1"/>
          <p:nvPr/>
        </p:nvSpPr>
        <p:spPr>
          <a:xfrm flipH="1">
            <a:off x="5667528" y="4938105"/>
            <a:ext cx="6222209" cy="954107"/>
          </a:xfrm>
          <a:prstGeom prst="rect">
            <a:avLst/>
          </a:prstGeom>
          <a:noFill/>
        </p:spPr>
        <p:txBody>
          <a:bodyPr wrap="square" rtlCol="0">
            <a:spAutoFit/>
          </a:bodyPr>
          <a:lstStyle/>
          <a:p>
            <a:r>
              <a:rPr lang="en-US" sz="1400"/>
              <a:t>We can identify the coefficients by considering what the wave function looks like for x ~ ∞, and x ~ -∞, and comparing to the scattering form.  We find, putting in terms of </a:t>
            </a:r>
            <a:r>
              <a:rPr lang="el-GR" sz="1400"/>
              <a:t>ϕ</a:t>
            </a:r>
            <a:r>
              <a:rPr lang="en-US" sz="1400"/>
              <a:t> for prettiness, the thing on the left.  And if we perform the same analysis with the directions reversed, we find the formula on the right.</a:t>
            </a:r>
            <a:endParaRPr lang="en-US"/>
          </a:p>
        </p:txBody>
      </p:sp>
      <p:graphicFrame>
        <p:nvGraphicFramePr>
          <p:cNvPr id="37" name="Object 36">
            <a:extLst>
              <a:ext uri="{FF2B5EF4-FFF2-40B4-BE49-F238E27FC236}">
                <a16:creationId xmlns:a16="http://schemas.microsoft.com/office/drawing/2014/main" id="{BC199170-7EF9-4C60-ABD4-8E434C118A16}"/>
              </a:ext>
            </a:extLst>
          </p:cNvPr>
          <p:cNvGraphicFramePr>
            <a:graphicFrameLocks noChangeAspect="1"/>
          </p:cNvGraphicFramePr>
          <p:nvPr>
            <p:extLst>
              <p:ext uri="{D42A27DB-BD31-4B8C-83A1-F6EECF244321}">
                <p14:modId xmlns:p14="http://schemas.microsoft.com/office/powerpoint/2010/main" val="1908056391"/>
              </p:ext>
            </p:extLst>
          </p:nvPr>
        </p:nvGraphicFramePr>
        <p:xfrm>
          <a:off x="5752936" y="5943815"/>
          <a:ext cx="1397000" cy="681037"/>
        </p:xfrm>
        <a:graphic>
          <a:graphicData uri="http://schemas.openxmlformats.org/presentationml/2006/ole">
            <mc:AlternateContent xmlns:mc="http://schemas.openxmlformats.org/markup-compatibility/2006">
              <mc:Choice xmlns:v="urn:schemas-microsoft-com:vml" Requires="v">
                <p:oleObj name="Equation" r:id="rId14" imgW="1104840" imgH="533160" progId="Equation.DSMT4">
                  <p:embed/>
                </p:oleObj>
              </mc:Choice>
              <mc:Fallback>
                <p:oleObj name="Equation" r:id="rId14" imgW="1104840" imgH="533160"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15"/>
                      <a:srcRect/>
                      <a:stretch>
                        <a:fillRect/>
                      </a:stretch>
                    </p:blipFill>
                    <p:spPr bwMode="auto">
                      <a:xfrm>
                        <a:off x="5752936" y="5943815"/>
                        <a:ext cx="1397000" cy="681037"/>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1D Scattering Perturbation Theory: RS</a:t>
            </a:r>
          </a:p>
        </p:txBody>
      </p:sp>
      <p:graphicFrame>
        <p:nvGraphicFramePr>
          <p:cNvPr id="20" name="Object 19">
            <a:extLst>
              <a:ext uri="{FF2B5EF4-FFF2-40B4-BE49-F238E27FC236}">
                <a16:creationId xmlns:a16="http://schemas.microsoft.com/office/drawing/2014/main" id="{0C8458F6-3555-4344-82EB-AB4529126888}"/>
              </a:ext>
            </a:extLst>
          </p:cNvPr>
          <p:cNvGraphicFramePr>
            <a:graphicFrameLocks noChangeAspect="1"/>
          </p:cNvGraphicFramePr>
          <p:nvPr>
            <p:extLst>
              <p:ext uri="{D42A27DB-BD31-4B8C-83A1-F6EECF244321}">
                <p14:modId xmlns:p14="http://schemas.microsoft.com/office/powerpoint/2010/main" val="1365371954"/>
              </p:ext>
            </p:extLst>
          </p:nvPr>
        </p:nvGraphicFramePr>
        <p:xfrm>
          <a:off x="204788" y="4490940"/>
          <a:ext cx="5346700" cy="555625"/>
        </p:xfrm>
        <a:graphic>
          <a:graphicData uri="http://schemas.openxmlformats.org/presentationml/2006/ole">
            <mc:AlternateContent xmlns:mc="http://schemas.openxmlformats.org/markup-compatibility/2006">
              <mc:Choice xmlns:v="urn:schemas-microsoft-com:vml" Requires="v">
                <p:oleObj name="Equation" r:id="rId16" imgW="4305240" imgH="444240" progId="Equation.DSMT4">
                  <p:embed/>
                </p:oleObj>
              </mc:Choice>
              <mc:Fallback>
                <p:oleObj name="Equation" r:id="rId16" imgW="4305240" imgH="444240" progId="Equation.DSMT4">
                  <p:embed/>
                  <p:pic>
                    <p:nvPicPr>
                      <p:cNvPr id="27" name="Object 26">
                        <a:extLst>
                          <a:ext uri="{FF2B5EF4-FFF2-40B4-BE49-F238E27FC236}">
                            <a16:creationId xmlns:a16="http://schemas.microsoft.com/office/drawing/2014/main" id="{CC6BC569-2A55-4350-9B43-AA14823DF490}"/>
                          </a:ext>
                        </a:extLst>
                      </p:cNvPr>
                      <p:cNvPicPr>
                        <a:picLocks noChangeAspect="1" noChangeArrowheads="1"/>
                      </p:cNvPicPr>
                      <p:nvPr/>
                    </p:nvPicPr>
                    <p:blipFill>
                      <a:blip r:embed="rId17"/>
                      <a:srcRect/>
                      <a:stretch>
                        <a:fillRect/>
                      </a:stretch>
                    </p:blipFill>
                    <p:spPr bwMode="auto">
                      <a:xfrm>
                        <a:off x="204788" y="4490940"/>
                        <a:ext cx="5346700" cy="555625"/>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0B9B2DAA-D83E-49E4-BE8D-7D140547154B}"/>
              </a:ext>
            </a:extLst>
          </p:cNvPr>
          <p:cNvGraphicFramePr>
            <a:graphicFrameLocks noChangeAspect="1"/>
          </p:cNvGraphicFramePr>
          <p:nvPr>
            <p:extLst>
              <p:ext uri="{D42A27DB-BD31-4B8C-83A1-F6EECF244321}">
                <p14:modId xmlns:p14="http://schemas.microsoft.com/office/powerpoint/2010/main" val="905499584"/>
              </p:ext>
            </p:extLst>
          </p:nvPr>
        </p:nvGraphicFramePr>
        <p:xfrm>
          <a:off x="8028936" y="5955275"/>
          <a:ext cx="1573213" cy="681037"/>
        </p:xfrm>
        <a:graphic>
          <a:graphicData uri="http://schemas.openxmlformats.org/presentationml/2006/ole">
            <mc:AlternateContent xmlns:mc="http://schemas.openxmlformats.org/markup-compatibility/2006">
              <mc:Choice xmlns:v="urn:schemas-microsoft-com:vml" Requires="v">
                <p:oleObj name="Equation" r:id="rId18" imgW="1244520" imgH="533160" progId="Equation.DSMT4">
                  <p:embed/>
                </p:oleObj>
              </mc:Choice>
              <mc:Fallback>
                <p:oleObj name="Equation" r:id="rId18" imgW="1244520" imgH="533160" progId="Equation.DSMT4">
                  <p:embed/>
                  <p:pic>
                    <p:nvPicPr>
                      <p:cNvPr id="14" name="Object 13">
                        <a:extLst>
                          <a:ext uri="{FF2B5EF4-FFF2-40B4-BE49-F238E27FC236}">
                            <a16:creationId xmlns:a16="http://schemas.microsoft.com/office/drawing/2014/main" id="{09E00516-56C3-47A3-81F7-71AC16AA1B8A}"/>
                          </a:ext>
                        </a:extLst>
                      </p:cNvPr>
                      <p:cNvPicPr>
                        <a:picLocks noChangeAspect="1" noChangeArrowheads="1"/>
                      </p:cNvPicPr>
                      <p:nvPr/>
                    </p:nvPicPr>
                    <p:blipFill>
                      <a:blip r:embed="rId19"/>
                      <a:srcRect/>
                      <a:stretch>
                        <a:fillRect/>
                      </a:stretch>
                    </p:blipFill>
                    <p:spPr bwMode="auto">
                      <a:xfrm>
                        <a:off x="8028936" y="5955275"/>
                        <a:ext cx="1573213" cy="6810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7110172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87721" y="2201534"/>
            <a:ext cx="6427857" cy="307777"/>
          </a:xfrm>
          <a:prstGeom prst="rect">
            <a:avLst/>
          </a:prstGeom>
          <a:noFill/>
        </p:spPr>
        <p:txBody>
          <a:bodyPr wrap="square" rtlCol="0">
            <a:spAutoFit/>
          </a:bodyPr>
          <a:lstStyle/>
          <a:p>
            <a:r>
              <a:rPr lang="en-US" sz="1400"/>
              <a:t>And we can relate T to the S-matrix, knowing how it relates to t, r, t’, r’.</a:t>
            </a:r>
          </a:p>
        </p:txBody>
      </p:sp>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1D Scattering Perturbation Theory: RS</a:t>
            </a:r>
          </a:p>
        </p:txBody>
      </p:sp>
      <p:graphicFrame>
        <p:nvGraphicFramePr>
          <p:cNvPr id="12" name="Object 11">
            <a:extLst>
              <a:ext uri="{FF2B5EF4-FFF2-40B4-BE49-F238E27FC236}">
                <a16:creationId xmlns:a16="http://schemas.microsoft.com/office/drawing/2014/main" id="{94060925-85DE-4BA5-A8F9-E7A3AF35CD42}"/>
              </a:ext>
            </a:extLst>
          </p:cNvPr>
          <p:cNvGraphicFramePr>
            <a:graphicFrameLocks noChangeAspect="1"/>
          </p:cNvGraphicFramePr>
          <p:nvPr>
            <p:extLst>
              <p:ext uri="{D42A27DB-BD31-4B8C-83A1-F6EECF244321}">
                <p14:modId xmlns:p14="http://schemas.microsoft.com/office/powerpoint/2010/main" val="3648246630"/>
              </p:ext>
            </p:extLst>
          </p:nvPr>
        </p:nvGraphicFramePr>
        <p:xfrm>
          <a:off x="8730140" y="334143"/>
          <a:ext cx="3121369" cy="1248548"/>
        </p:xfrm>
        <a:graphic>
          <a:graphicData uri="http://schemas.openxmlformats.org/presentationml/2006/ole">
            <mc:AlternateContent xmlns:mc="http://schemas.openxmlformats.org/markup-compatibility/2006">
              <mc:Choice xmlns:v="urn:schemas-microsoft-com:vml" Requires="v">
                <p:oleObj name="Bitmap Image" r:id="rId3" imgW="2217600" imgH="1219320" progId="Paint.Picture">
                  <p:embed/>
                </p:oleObj>
              </mc:Choice>
              <mc:Fallback>
                <p:oleObj name="Bitmap Image" r:id="rId3" imgW="2217600" imgH="121932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4"/>
                      <a:srcRect t="27667" r="549"/>
                      <a:stretch>
                        <a:fillRect/>
                      </a:stretch>
                    </p:blipFill>
                    <p:spPr bwMode="auto">
                      <a:xfrm>
                        <a:off x="8730140" y="334143"/>
                        <a:ext cx="3121369" cy="1248548"/>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A7616B6A-30D9-4E97-97BD-0A9E2CF0A4C8}"/>
              </a:ext>
            </a:extLst>
          </p:cNvPr>
          <p:cNvGraphicFramePr>
            <a:graphicFrameLocks noChangeAspect="1"/>
          </p:cNvGraphicFramePr>
          <p:nvPr>
            <p:extLst>
              <p:ext uri="{D42A27DB-BD31-4B8C-83A1-F6EECF244321}">
                <p14:modId xmlns:p14="http://schemas.microsoft.com/office/powerpoint/2010/main" val="639992413"/>
              </p:ext>
            </p:extLst>
          </p:nvPr>
        </p:nvGraphicFramePr>
        <p:xfrm>
          <a:off x="477277" y="2714625"/>
          <a:ext cx="4381501" cy="714375"/>
        </p:xfrm>
        <a:graphic>
          <a:graphicData uri="http://schemas.openxmlformats.org/presentationml/2006/ole">
            <mc:AlternateContent xmlns:mc="http://schemas.openxmlformats.org/markup-compatibility/2006">
              <mc:Choice xmlns:v="urn:schemas-microsoft-com:vml" Requires="v">
                <p:oleObj name="Equation" r:id="rId5" imgW="3466800" imgH="558720" progId="Equation.DSMT4">
                  <p:embed/>
                </p:oleObj>
              </mc:Choice>
              <mc:Fallback>
                <p:oleObj name="Equation" r:id="rId5" imgW="3466800" imgH="558720" progId="Equation.DSMT4">
                  <p:embed/>
                  <p:pic>
                    <p:nvPicPr>
                      <p:cNvPr id="14" name="Object 13">
                        <a:extLst>
                          <a:ext uri="{FF2B5EF4-FFF2-40B4-BE49-F238E27FC236}">
                            <a16:creationId xmlns:a16="http://schemas.microsoft.com/office/drawing/2014/main" id="{09E00516-56C3-47A3-81F7-71AC16AA1B8A}"/>
                          </a:ext>
                        </a:extLst>
                      </p:cNvPr>
                      <p:cNvPicPr>
                        <a:picLocks noChangeAspect="1" noChangeArrowheads="1"/>
                      </p:cNvPicPr>
                      <p:nvPr/>
                    </p:nvPicPr>
                    <p:blipFill>
                      <a:blip r:embed="rId6"/>
                      <a:srcRect/>
                      <a:stretch>
                        <a:fillRect/>
                      </a:stretch>
                    </p:blipFill>
                    <p:spPr bwMode="auto">
                      <a:xfrm>
                        <a:off x="477277" y="2714625"/>
                        <a:ext cx="4381501" cy="71437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ACEAAC05-F705-489D-891B-456982D0B3D5}"/>
              </a:ext>
            </a:extLst>
          </p:cNvPr>
          <p:cNvSpPr txBox="1"/>
          <p:nvPr/>
        </p:nvSpPr>
        <p:spPr>
          <a:xfrm>
            <a:off x="387721" y="3569260"/>
            <a:ext cx="9152302" cy="307777"/>
          </a:xfrm>
          <a:prstGeom prst="rect">
            <a:avLst/>
          </a:prstGeom>
          <a:noFill/>
        </p:spPr>
        <p:txBody>
          <a:bodyPr wrap="square" rtlCol="0">
            <a:spAutoFit/>
          </a:bodyPr>
          <a:lstStyle/>
          <a:p>
            <a:r>
              <a:rPr lang="en-US" sz="1400"/>
              <a:t>This is consistent with the more familiar form, as we’ll note it follows that (but this is only for k’s with same energy): </a:t>
            </a:r>
          </a:p>
        </p:txBody>
      </p:sp>
      <p:graphicFrame>
        <p:nvGraphicFramePr>
          <p:cNvPr id="9" name="Object 8">
            <a:extLst>
              <a:ext uri="{FF2B5EF4-FFF2-40B4-BE49-F238E27FC236}">
                <a16:creationId xmlns:a16="http://schemas.microsoft.com/office/drawing/2014/main" id="{86E98F0E-6028-4FD9-865D-E8ACCFB7AAD5}"/>
              </a:ext>
            </a:extLst>
          </p:cNvPr>
          <p:cNvGraphicFramePr>
            <a:graphicFrameLocks noChangeAspect="1"/>
          </p:cNvGraphicFramePr>
          <p:nvPr>
            <p:extLst>
              <p:ext uri="{D42A27DB-BD31-4B8C-83A1-F6EECF244321}">
                <p14:modId xmlns:p14="http://schemas.microsoft.com/office/powerpoint/2010/main" val="1032840122"/>
              </p:ext>
            </p:extLst>
          </p:nvPr>
        </p:nvGraphicFramePr>
        <p:xfrm>
          <a:off x="477277" y="3993167"/>
          <a:ext cx="1392237" cy="330200"/>
        </p:xfrm>
        <a:graphic>
          <a:graphicData uri="http://schemas.openxmlformats.org/presentationml/2006/ole">
            <mc:AlternateContent xmlns:mc="http://schemas.openxmlformats.org/markup-compatibility/2006">
              <mc:Choice xmlns:v="urn:schemas-microsoft-com:vml" Requires="v">
                <p:oleObj name="Equation" r:id="rId7" imgW="977760" imgH="228600" progId="Equation.DSMT4">
                  <p:embed/>
                </p:oleObj>
              </mc:Choice>
              <mc:Fallback>
                <p:oleObj name="Equation" r:id="rId7" imgW="977760" imgH="228600" progId="Equation.DSMT4">
                  <p:embed/>
                  <p:pic>
                    <p:nvPicPr>
                      <p:cNvPr id="16" name="Object 15">
                        <a:extLst>
                          <a:ext uri="{FF2B5EF4-FFF2-40B4-BE49-F238E27FC236}">
                            <a16:creationId xmlns:a16="http://schemas.microsoft.com/office/drawing/2014/main" id="{A7616B6A-30D9-4E97-97BD-0A9E2CF0A4C8}"/>
                          </a:ext>
                        </a:extLst>
                      </p:cNvPr>
                      <p:cNvPicPr>
                        <a:picLocks noChangeAspect="1" noChangeArrowheads="1"/>
                      </p:cNvPicPr>
                      <p:nvPr/>
                    </p:nvPicPr>
                    <p:blipFill>
                      <a:blip r:embed="rId8"/>
                      <a:srcRect/>
                      <a:stretch>
                        <a:fillRect/>
                      </a:stretch>
                    </p:blipFill>
                    <p:spPr bwMode="auto">
                      <a:xfrm>
                        <a:off x="477277" y="3993167"/>
                        <a:ext cx="1392237" cy="330200"/>
                      </a:xfrm>
                      <a:prstGeom prst="rect">
                        <a:avLst/>
                      </a:prstGeom>
                      <a:solidFill>
                        <a:schemeClr val="accent1">
                          <a:alpha val="26000"/>
                        </a:schemeClr>
                      </a:solidFill>
                    </p:spPr>
                  </p:pic>
                </p:oleObj>
              </mc:Fallback>
            </mc:AlternateContent>
          </a:graphicData>
        </a:graphic>
      </p:graphicFrame>
      <p:sp>
        <p:nvSpPr>
          <p:cNvPr id="10" name="TextBox 9">
            <a:extLst>
              <a:ext uri="{FF2B5EF4-FFF2-40B4-BE49-F238E27FC236}">
                <a16:creationId xmlns:a16="http://schemas.microsoft.com/office/drawing/2014/main" id="{FDF9353B-90CE-4E15-B8E2-8B21B5B04BD2}"/>
              </a:ext>
            </a:extLst>
          </p:cNvPr>
          <p:cNvSpPr txBox="1"/>
          <p:nvPr/>
        </p:nvSpPr>
        <p:spPr>
          <a:xfrm>
            <a:off x="387721" y="4503030"/>
            <a:ext cx="10747099" cy="523220"/>
          </a:xfrm>
          <a:prstGeom prst="rect">
            <a:avLst/>
          </a:prstGeom>
          <a:noFill/>
        </p:spPr>
        <p:txBody>
          <a:bodyPr wrap="square" rtlCol="0">
            <a:spAutoFit/>
          </a:bodyPr>
          <a:lstStyle/>
          <a:p>
            <a:r>
              <a:rPr lang="en-US" sz="1400"/>
              <a:t>Last, it’d be nice to associate the full Green’s function with the transmission/reflection coefficients (in the asymptotic regime that is).  This requires a little ingenuity, evidently.  We start with the ODE itself:</a:t>
            </a:r>
          </a:p>
        </p:txBody>
      </p:sp>
      <p:graphicFrame>
        <p:nvGraphicFramePr>
          <p:cNvPr id="17" name="Object 16">
            <a:extLst>
              <a:ext uri="{FF2B5EF4-FFF2-40B4-BE49-F238E27FC236}">
                <a16:creationId xmlns:a16="http://schemas.microsoft.com/office/drawing/2014/main" id="{D6BE7605-210A-4FA3-8FCD-CAA154BB44E5}"/>
              </a:ext>
            </a:extLst>
          </p:cNvPr>
          <p:cNvGraphicFramePr>
            <a:graphicFrameLocks noChangeAspect="1"/>
          </p:cNvGraphicFramePr>
          <p:nvPr>
            <p:extLst>
              <p:ext uri="{D42A27DB-BD31-4B8C-83A1-F6EECF244321}">
                <p14:modId xmlns:p14="http://schemas.microsoft.com/office/powerpoint/2010/main" val="2883315276"/>
              </p:ext>
            </p:extLst>
          </p:nvPr>
        </p:nvGraphicFramePr>
        <p:xfrm>
          <a:off x="458227" y="5212677"/>
          <a:ext cx="3417888" cy="647700"/>
        </p:xfrm>
        <a:graphic>
          <a:graphicData uri="http://schemas.openxmlformats.org/presentationml/2006/ole">
            <mc:AlternateContent xmlns:mc="http://schemas.openxmlformats.org/markup-compatibility/2006">
              <mc:Choice xmlns:v="urn:schemas-microsoft-com:vml" Requires="v">
                <p:oleObj name="Equation" r:id="rId9" imgW="2501640" imgH="482400" progId="Equation.DSMT4">
                  <p:embed/>
                </p:oleObj>
              </mc:Choice>
              <mc:Fallback>
                <p:oleObj name="Equation" r:id="rId9" imgW="2501640" imgH="482400" progId="Equation.DSMT4">
                  <p:embed/>
                  <p:pic>
                    <p:nvPicPr>
                      <p:cNvPr id="13" name="Object 12">
                        <a:extLst>
                          <a:ext uri="{FF2B5EF4-FFF2-40B4-BE49-F238E27FC236}">
                            <a16:creationId xmlns:a16="http://schemas.microsoft.com/office/drawing/2014/main" id="{DA26B047-3C56-4507-A9E4-C145A65432E0}"/>
                          </a:ext>
                        </a:extLst>
                      </p:cNvPr>
                      <p:cNvPicPr>
                        <a:picLocks noChangeAspect="1" noChangeArrowheads="1"/>
                      </p:cNvPicPr>
                      <p:nvPr/>
                    </p:nvPicPr>
                    <p:blipFill>
                      <a:blip r:embed="rId10"/>
                      <a:srcRect/>
                      <a:stretch>
                        <a:fillRect/>
                      </a:stretch>
                    </p:blipFill>
                    <p:spPr bwMode="auto">
                      <a:xfrm>
                        <a:off x="458227" y="5212677"/>
                        <a:ext cx="3417888" cy="64770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7AB1228C-0174-403B-A1F8-57F46E8DA57C}"/>
              </a:ext>
            </a:extLst>
          </p:cNvPr>
          <p:cNvSpPr txBox="1"/>
          <p:nvPr/>
        </p:nvSpPr>
        <p:spPr>
          <a:xfrm>
            <a:off x="458227" y="6000637"/>
            <a:ext cx="10451334" cy="523220"/>
          </a:xfrm>
          <a:prstGeom prst="rect">
            <a:avLst/>
          </a:prstGeom>
          <a:noFill/>
        </p:spPr>
        <p:txBody>
          <a:bodyPr wrap="square" rtlCol="0">
            <a:spAutoFit/>
          </a:bodyPr>
          <a:lstStyle/>
          <a:p>
            <a:r>
              <a:rPr lang="en-US" sz="1400"/>
              <a:t>For a given energy, the GF is some linear combination of the two exact eigenfunctions at that energy.  We have to choose the linear combination that satisfies the boundary conditions: the +i</a:t>
            </a:r>
            <a:r>
              <a:rPr lang="el-GR" sz="1400"/>
              <a:t>ε</a:t>
            </a:r>
            <a:r>
              <a:rPr lang="en-US" sz="1400"/>
              <a:t> prescription should produce a wave going as exp(</a:t>
            </a:r>
            <a:r>
              <a:rPr lang="en-US" sz="1400">
                <a:latin typeface="Euclid" panose="02020503060505020303" pitchFamily="18" charset="0"/>
              </a:rPr>
              <a:t>±</a:t>
            </a:r>
            <a:r>
              <a:rPr lang="en-US" sz="1400"/>
              <a:t>ikx) for large </a:t>
            </a:r>
            <a:r>
              <a:rPr lang="en-US" sz="1400">
                <a:latin typeface="Euclid" panose="02020503060505020303" pitchFamily="18" charset="0"/>
              </a:rPr>
              <a:t>±</a:t>
            </a:r>
            <a:r>
              <a:rPr lang="en-US" sz="1400"/>
              <a:t>x.</a:t>
            </a:r>
          </a:p>
        </p:txBody>
      </p:sp>
      <p:sp>
        <p:nvSpPr>
          <p:cNvPr id="13" name="TextBox 12">
            <a:extLst>
              <a:ext uri="{FF2B5EF4-FFF2-40B4-BE49-F238E27FC236}">
                <a16:creationId xmlns:a16="http://schemas.microsoft.com/office/drawing/2014/main" id="{411E1E15-0541-4C42-87E1-64BDBBBB2FEE}"/>
              </a:ext>
            </a:extLst>
          </p:cNvPr>
          <p:cNvSpPr txBox="1"/>
          <p:nvPr/>
        </p:nvSpPr>
        <p:spPr>
          <a:xfrm>
            <a:off x="340491" y="845813"/>
            <a:ext cx="7681720" cy="523220"/>
          </a:xfrm>
          <a:prstGeom prst="rect">
            <a:avLst/>
          </a:prstGeom>
          <a:noFill/>
        </p:spPr>
        <p:txBody>
          <a:bodyPr wrap="square" rtlCol="0">
            <a:spAutoFit/>
          </a:bodyPr>
          <a:lstStyle/>
          <a:p>
            <a:r>
              <a:rPr lang="en-US" sz="1400"/>
              <a:t>If we have parity symmetry, we can relate T to the phase shifts themselves, since we know t, r, t’, r’ in terms of the phase shifts….We’d have for instance,</a:t>
            </a:r>
          </a:p>
        </p:txBody>
      </p:sp>
      <p:graphicFrame>
        <p:nvGraphicFramePr>
          <p:cNvPr id="3" name="Object 2">
            <a:extLst>
              <a:ext uri="{FF2B5EF4-FFF2-40B4-BE49-F238E27FC236}">
                <a16:creationId xmlns:a16="http://schemas.microsoft.com/office/drawing/2014/main" id="{57A21017-F4B3-4048-B781-FA2613D0208B}"/>
              </a:ext>
            </a:extLst>
          </p:cNvPr>
          <p:cNvGraphicFramePr>
            <a:graphicFrameLocks noChangeAspect="1"/>
          </p:cNvGraphicFramePr>
          <p:nvPr>
            <p:extLst>
              <p:ext uri="{D42A27DB-BD31-4B8C-83A1-F6EECF244321}">
                <p14:modId xmlns:p14="http://schemas.microsoft.com/office/powerpoint/2010/main" val="2130072627"/>
              </p:ext>
            </p:extLst>
          </p:nvPr>
        </p:nvGraphicFramePr>
        <p:xfrm>
          <a:off x="458227" y="1461933"/>
          <a:ext cx="2506482" cy="630798"/>
        </p:xfrm>
        <a:graphic>
          <a:graphicData uri="http://schemas.openxmlformats.org/presentationml/2006/ole">
            <mc:AlternateContent xmlns:mc="http://schemas.openxmlformats.org/markup-compatibility/2006">
              <mc:Choice xmlns:v="urn:schemas-microsoft-com:vml" Requires="v">
                <p:oleObj name="Equation" r:id="rId11" imgW="1905000" imgH="482600" progId="Equation.DSMT4">
                  <p:embed/>
                </p:oleObj>
              </mc:Choice>
              <mc:Fallback>
                <p:oleObj name="Equation" r:id="rId11" imgW="1905000" imgH="482600" progId="Equation.DSMT4">
                  <p:embed/>
                  <p:pic>
                    <p:nvPicPr>
                      <p:cNvPr id="0" name="Object 64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8227" y="1461933"/>
                        <a:ext cx="2506482" cy="63079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383953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1D Scattering Perturbation Theory: RS</a:t>
            </a:r>
          </a:p>
        </p:txBody>
      </p:sp>
      <p:graphicFrame>
        <p:nvGraphicFramePr>
          <p:cNvPr id="20" name="Object 19">
            <a:extLst>
              <a:ext uri="{FF2B5EF4-FFF2-40B4-BE49-F238E27FC236}">
                <a16:creationId xmlns:a16="http://schemas.microsoft.com/office/drawing/2014/main" id="{4B9BD52E-98C2-487E-AE37-D25EC1848FC9}"/>
              </a:ext>
            </a:extLst>
          </p:cNvPr>
          <p:cNvGraphicFramePr>
            <a:graphicFrameLocks noChangeAspect="1"/>
          </p:cNvGraphicFramePr>
          <p:nvPr>
            <p:extLst>
              <p:ext uri="{D42A27DB-BD31-4B8C-83A1-F6EECF244321}">
                <p14:modId xmlns:p14="http://schemas.microsoft.com/office/powerpoint/2010/main" val="2429952332"/>
              </p:ext>
            </p:extLst>
          </p:nvPr>
        </p:nvGraphicFramePr>
        <p:xfrm>
          <a:off x="415925" y="1577093"/>
          <a:ext cx="3246437" cy="647700"/>
        </p:xfrm>
        <a:graphic>
          <a:graphicData uri="http://schemas.openxmlformats.org/presentationml/2006/ole">
            <mc:AlternateContent xmlns:mc="http://schemas.openxmlformats.org/markup-compatibility/2006">
              <mc:Choice xmlns:v="urn:schemas-microsoft-com:vml" Requires="v">
                <p:oleObj name="Equation" r:id="rId3" imgW="2374560" imgH="482400" progId="Equation.DSMT4">
                  <p:embed/>
                </p:oleObj>
              </mc:Choice>
              <mc:Fallback>
                <p:oleObj name="Equation" r:id="rId3" imgW="2374560" imgH="48240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4"/>
                      <a:srcRect/>
                      <a:stretch>
                        <a:fillRect/>
                      </a:stretch>
                    </p:blipFill>
                    <p:spPr bwMode="auto">
                      <a:xfrm>
                        <a:off x="415925" y="1577093"/>
                        <a:ext cx="3246437" cy="647700"/>
                      </a:xfrm>
                      <a:prstGeom prst="rect">
                        <a:avLst/>
                      </a:prstGeom>
                      <a:noFill/>
                    </p:spPr>
                  </p:pic>
                </p:oleObj>
              </mc:Fallback>
            </mc:AlternateContent>
          </a:graphicData>
        </a:graphic>
      </p:graphicFrame>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EF178737-7FE5-455C-A05C-18846F8D2548}"/>
                  </a:ext>
                </a:extLst>
              </p:cNvPr>
              <p:cNvSpPr txBox="1"/>
              <p:nvPr/>
            </p:nvSpPr>
            <p:spPr>
              <a:xfrm>
                <a:off x="350016" y="999927"/>
                <a:ext cx="8018067" cy="523220"/>
              </a:xfrm>
              <a:prstGeom prst="rect">
                <a:avLst/>
              </a:prstGeom>
              <a:noFill/>
            </p:spPr>
            <p:txBody>
              <a:bodyPr wrap="square" rtlCol="0">
                <a:spAutoFit/>
              </a:bodyPr>
              <a:lstStyle/>
              <a:p>
                <a:r>
                  <a:rPr lang="en-US" sz="1400" dirty="0"/>
                  <a:t>So by analogy with G</a:t>
                </a:r>
                <a:r>
                  <a:rPr lang="en-US" sz="1400" baseline="-25000" dirty="0"/>
                  <a:t>0</a:t>
                </a:r>
                <a:r>
                  <a:rPr lang="en-US" sz="1400" dirty="0"/>
                  <a:t>, G ought to look something like this, where </a:t>
                </a:r>
                <a14:m>
                  <m:oMath xmlns:m="http://schemas.openxmlformats.org/officeDocument/2006/math">
                    <m:acc>
                      <m:accPr>
                        <m:chr m:val="̃"/>
                        <m:ctrlPr>
                          <a:rPr lang="el-GR" sz="1400" i="1" dirty="0" smtClean="0">
                            <a:latin typeface="Cambria Math" panose="02040503050406030204" pitchFamily="18" charset="0"/>
                            <a:cs typeface="Calibri" panose="020F0502020204030204" pitchFamily="34" charset="0"/>
                          </a:rPr>
                        </m:ctrlPr>
                      </m:accPr>
                      <m:e>
                        <m:r>
                          <a:rPr lang="el-GR" sz="1400" i="1" dirty="0">
                            <a:latin typeface="Cambria Math" panose="02040503050406030204" pitchFamily="18" charset="0"/>
                            <a:cs typeface="Calibri" panose="020F0502020204030204" pitchFamily="34" charset="0"/>
                          </a:rPr>
                          <m:t>𝜑</m:t>
                        </m:r>
                      </m:e>
                    </m:acc>
                  </m:oMath>
                </a14:m>
                <a:r>
                  <a:rPr lang="en-US" sz="1400" baseline="-25000" dirty="0">
                    <a:latin typeface="Euclid" panose="02020503060505020303" pitchFamily="18" charset="0"/>
                  </a:rPr>
                  <a:t>±k</a:t>
                </a:r>
                <a:r>
                  <a:rPr lang="en-US" sz="1400" dirty="0"/>
                  <a:t> is exact wavefunction developed from |</a:t>
                </a:r>
                <a:r>
                  <a:rPr lang="el-GR" sz="1400" dirty="0">
                    <a:latin typeface="Calibri" panose="020F0502020204030204" pitchFamily="34" charset="0"/>
                    <a:cs typeface="Calibri" panose="020F0502020204030204" pitchFamily="34" charset="0"/>
                  </a:rPr>
                  <a:t>φ</a:t>
                </a:r>
                <a:r>
                  <a:rPr lang="en-US" sz="1400" baseline="-25000" dirty="0">
                    <a:latin typeface="Euclid" panose="02020503060505020303" pitchFamily="18" charset="0"/>
                  </a:rPr>
                  <a:t>±k</a:t>
                </a:r>
                <a:r>
                  <a:rPr lang="en-US" sz="1400" dirty="0">
                    <a:latin typeface="Euclid" panose="02020503060505020303" pitchFamily="18" charset="0"/>
                  </a:rPr>
                  <a:t>&gt;, i.e.</a:t>
                </a:r>
                <a:r>
                  <a:rPr lang="en-US" sz="1400" dirty="0"/>
                  <a:t>: </a:t>
                </a:r>
              </a:p>
            </p:txBody>
          </p:sp>
        </mc:Choice>
        <mc:Fallback xmlns="">
          <p:sp>
            <p:nvSpPr>
              <p:cNvPr id="2" name="TextBox 1">
                <a:extLst>
                  <a:ext uri="{FF2B5EF4-FFF2-40B4-BE49-F238E27FC236}">
                    <a16:creationId xmlns:a16="http://schemas.microsoft.com/office/drawing/2014/main" id="{EF178737-7FE5-455C-A05C-18846F8D2548}"/>
                  </a:ext>
                </a:extLst>
              </p:cNvPr>
              <p:cNvSpPr txBox="1">
                <a:spLocks noRot="1" noChangeAspect="1" noMove="1" noResize="1" noEditPoints="1" noAdjustHandles="1" noChangeArrowheads="1" noChangeShapeType="1" noTextEdit="1"/>
              </p:cNvSpPr>
              <p:nvPr/>
            </p:nvSpPr>
            <p:spPr>
              <a:xfrm>
                <a:off x="350016" y="999927"/>
                <a:ext cx="8018067" cy="523220"/>
              </a:xfrm>
              <a:prstGeom prst="rect">
                <a:avLst/>
              </a:prstGeom>
              <a:blipFill>
                <a:blip r:embed="rId6"/>
                <a:stretch>
                  <a:fillRect l="-228" t="-2326" r="-228" b="-12791"/>
                </a:stretch>
              </a:blipFill>
            </p:spPr>
            <p:txBody>
              <a:bodyPr/>
              <a:lstStyle/>
              <a:p>
                <a:r>
                  <a:rPr lang="en-US">
                    <a:noFill/>
                  </a:rPr>
                  <a:t> </a:t>
                </a:r>
              </a:p>
            </p:txBody>
          </p:sp>
        </mc:Fallback>
      </mc:AlternateContent>
      <p:graphicFrame>
        <p:nvGraphicFramePr>
          <p:cNvPr id="25" name="Object 24">
            <a:extLst>
              <a:ext uri="{FF2B5EF4-FFF2-40B4-BE49-F238E27FC236}">
                <a16:creationId xmlns:a16="http://schemas.microsoft.com/office/drawing/2014/main" id="{DB6566EA-1E0E-4F08-AD49-7F5C5D2AC035}"/>
              </a:ext>
            </a:extLst>
          </p:cNvPr>
          <p:cNvGraphicFramePr>
            <a:graphicFrameLocks noChangeAspect="1"/>
          </p:cNvGraphicFramePr>
          <p:nvPr>
            <p:extLst>
              <p:ext uri="{D42A27DB-BD31-4B8C-83A1-F6EECF244321}">
                <p14:modId xmlns:p14="http://schemas.microsoft.com/office/powerpoint/2010/main" val="4172329342"/>
              </p:ext>
            </p:extLst>
          </p:nvPr>
        </p:nvGraphicFramePr>
        <p:xfrm>
          <a:off x="415925" y="4558375"/>
          <a:ext cx="7175500" cy="682625"/>
        </p:xfrm>
        <a:graphic>
          <a:graphicData uri="http://schemas.openxmlformats.org/presentationml/2006/ole">
            <mc:AlternateContent xmlns:mc="http://schemas.openxmlformats.org/markup-compatibility/2006">
              <mc:Choice xmlns:v="urn:schemas-microsoft-com:vml" Requires="v">
                <p:oleObj name="Equation" r:id="rId7" imgW="5244840" imgH="507960" progId="Equation.DSMT4">
                  <p:embed/>
                </p:oleObj>
              </mc:Choice>
              <mc:Fallback>
                <p:oleObj name="Equation" r:id="rId7" imgW="5244840" imgH="50796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8"/>
                      <a:srcRect/>
                      <a:stretch>
                        <a:fillRect/>
                      </a:stretch>
                    </p:blipFill>
                    <p:spPr bwMode="auto">
                      <a:xfrm>
                        <a:off x="415925" y="4558375"/>
                        <a:ext cx="7175500" cy="682625"/>
                      </a:xfrm>
                      <a:prstGeom prst="rect">
                        <a:avLst/>
                      </a:prstGeom>
                      <a:noFill/>
                    </p:spPr>
                  </p:pic>
                </p:oleObj>
              </mc:Fallback>
            </mc:AlternateContent>
          </a:graphicData>
        </a:graphic>
      </p:graphicFrame>
      <p:sp>
        <p:nvSpPr>
          <p:cNvPr id="26" name="Rectangle 25">
            <a:extLst>
              <a:ext uri="{FF2B5EF4-FFF2-40B4-BE49-F238E27FC236}">
                <a16:creationId xmlns:a16="http://schemas.microsoft.com/office/drawing/2014/main" id="{2CCA6375-9A35-43D9-95BE-C1450DEC0538}"/>
              </a:ext>
            </a:extLst>
          </p:cNvPr>
          <p:cNvSpPr/>
          <p:nvPr/>
        </p:nvSpPr>
        <p:spPr>
          <a:xfrm>
            <a:off x="350016" y="2318955"/>
            <a:ext cx="9545305" cy="307777"/>
          </a:xfrm>
          <a:prstGeom prst="rect">
            <a:avLst/>
          </a:prstGeom>
        </p:spPr>
        <p:txBody>
          <a:bodyPr wrap="none">
            <a:spAutoFit/>
          </a:bodyPr>
          <a:lstStyle/>
          <a:p>
            <a:r>
              <a:rPr lang="en-US" sz="1400" dirty="0"/>
              <a:t>G is already continuous when x = x’; we just have to impose the differential condition thing there.  This enables us to determine </a:t>
            </a:r>
            <a:r>
              <a:rPr lang="el-GR" sz="1400" dirty="0">
                <a:latin typeface="Calibri" panose="020F0502020204030204" pitchFamily="34" charset="0"/>
                <a:cs typeface="Calibri" panose="020F0502020204030204" pitchFamily="34" charset="0"/>
              </a:rPr>
              <a:t>λ</a:t>
            </a:r>
            <a:r>
              <a:rPr lang="en-US" sz="1400" dirty="0"/>
              <a:t>:</a:t>
            </a:r>
          </a:p>
        </p:txBody>
      </p:sp>
      <p:graphicFrame>
        <p:nvGraphicFramePr>
          <p:cNvPr id="27" name="Object 26">
            <a:extLst>
              <a:ext uri="{FF2B5EF4-FFF2-40B4-BE49-F238E27FC236}">
                <a16:creationId xmlns:a16="http://schemas.microsoft.com/office/drawing/2014/main" id="{6CE47544-7B95-4F85-A398-23D46B83D9DA}"/>
              </a:ext>
            </a:extLst>
          </p:cNvPr>
          <p:cNvGraphicFramePr>
            <a:graphicFrameLocks noChangeAspect="1"/>
          </p:cNvGraphicFramePr>
          <p:nvPr>
            <p:extLst>
              <p:ext uri="{D42A27DB-BD31-4B8C-83A1-F6EECF244321}">
                <p14:modId xmlns:p14="http://schemas.microsoft.com/office/powerpoint/2010/main" val="2656231608"/>
              </p:ext>
            </p:extLst>
          </p:nvPr>
        </p:nvGraphicFramePr>
        <p:xfrm>
          <a:off x="8815865" y="103746"/>
          <a:ext cx="3121369" cy="1248548"/>
        </p:xfrm>
        <a:graphic>
          <a:graphicData uri="http://schemas.openxmlformats.org/presentationml/2006/ole">
            <mc:AlternateContent xmlns:mc="http://schemas.openxmlformats.org/markup-compatibility/2006">
              <mc:Choice xmlns:v="urn:schemas-microsoft-com:vml" Requires="v">
                <p:oleObj name="Bitmap Image" r:id="rId9" imgW="2217600" imgH="1219320" progId="Paint.Picture">
                  <p:embed/>
                </p:oleObj>
              </mc:Choice>
              <mc:Fallback>
                <p:oleObj name="Bitmap Image" r:id="rId9" imgW="2217600" imgH="1219320" progId="Paint.Picture">
                  <p:embed/>
                  <p:pic>
                    <p:nvPicPr>
                      <p:cNvPr id="12" name="Object 11">
                        <a:extLst>
                          <a:ext uri="{FF2B5EF4-FFF2-40B4-BE49-F238E27FC236}">
                            <a16:creationId xmlns:a16="http://schemas.microsoft.com/office/drawing/2014/main" id="{94060925-85DE-4BA5-A8F9-E7A3AF35CD42}"/>
                          </a:ext>
                        </a:extLst>
                      </p:cNvPr>
                      <p:cNvPicPr>
                        <a:picLocks noChangeAspect="1" noChangeArrowheads="1"/>
                      </p:cNvPicPr>
                      <p:nvPr/>
                    </p:nvPicPr>
                    <p:blipFill>
                      <a:blip r:embed="rId10"/>
                      <a:srcRect t="27667" r="549"/>
                      <a:stretch>
                        <a:fillRect/>
                      </a:stretch>
                    </p:blipFill>
                    <p:spPr bwMode="auto">
                      <a:xfrm>
                        <a:off x="8815865" y="103746"/>
                        <a:ext cx="3121369" cy="1248548"/>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5F98E00B-425A-4F39-BC77-93E4ECFA0FDB}"/>
              </a:ext>
            </a:extLst>
          </p:cNvPr>
          <p:cNvGraphicFramePr>
            <a:graphicFrameLocks noChangeAspect="1"/>
          </p:cNvGraphicFramePr>
          <p:nvPr>
            <p:extLst>
              <p:ext uri="{D42A27DB-BD31-4B8C-83A1-F6EECF244321}">
                <p14:modId xmlns:p14="http://schemas.microsoft.com/office/powerpoint/2010/main" val="2564011427"/>
              </p:ext>
            </p:extLst>
          </p:nvPr>
        </p:nvGraphicFramePr>
        <p:xfrm>
          <a:off x="482502" y="2775090"/>
          <a:ext cx="1981200" cy="919162"/>
        </p:xfrm>
        <a:graphic>
          <a:graphicData uri="http://schemas.openxmlformats.org/presentationml/2006/ole">
            <mc:AlternateContent xmlns:mc="http://schemas.openxmlformats.org/markup-compatibility/2006">
              <mc:Choice xmlns:v="urn:schemas-microsoft-com:vml" Requires="v">
                <p:oleObj name="Equation" r:id="rId11" imgW="1447560" imgH="685800" progId="Equation.DSMT4">
                  <p:embed/>
                </p:oleObj>
              </mc:Choice>
              <mc:Fallback>
                <p:oleObj name="Equation" r:id="rId11" imgW="1447560" imgH="68580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12"/>
                      <a:srcRect/>
                      <a:stretch>
                        <a:fillRect/>
                      </a:stretch>
                    </p:blipFill>
                    <p:spPr bwMode="auto">
                      <a:xfrm>
                        <a:off x="482502" y="2775090"/>
                        <a:ext cx="1981200" cy="919162"/>
                      </a:xfrm>
                      <a:prstGeom prst="rect">
                        <a:avLst/>
                      </a:prstGeom>
                      <a:noFill/>
                    </p:spPr>
                  </p:pic>
                </p:oleObj>
              </mc:Fallback>
            </mc:AlternateContent>
          </a:graphicData>
        </a:graphic>
      </p:graphicFrame>
      <p:sp>
        <p:nvSpPr>
          <p:cNvPr id="31" name="Rectangle 30">
            <a:extLst>
              <a:ext uri="{FF2B5EF4-FFF2-40B4-BE49-F238E27FC236}">
                <a16:creationId xmlns:a16="http://schemas.microsoft.com/office/drawing/2014/main" id="{4D2EADC2-9042-45D4-8F24-1C81CF98CDC6}"/>
              </a:ext>
            </a:extLst>
          </p:cNvPr>
          <p:cNvSpPr/>
          <p:nvPr/>
        </p:nvSpPr>
        <p:spPr>
          <a:xfrm>
            <a:off x="350016" y="3923492"/>
            <a:ext cx="11216672" cy="523220"/>
          </a:xfrm>
          <a:prstGeom prst="rect">
            <a:avLst/>
          </a:prstGeom>
        </p:spPr>
        <p:txBody>
          <a:bodyPr wrap="square">
            <a:spAutoFit/>
          </a:bodyPr>
          <a:lstStyle/>
          <a:p>
            <a:r>
              <a:rPr lang="en-US" sz="1400" dirty="0"/>
              <a:t>He says that the Wronskian is a constant for all points, and so we can choose to evaluate it at, say, x’ = ∞, where the wavefunctions asymptotically look like this,</a:t>
            </a:r>
          </a:p>
        </p:txBody>
      </p:sp>
      <p:sp>
        <p:nvSpPr>
          <p:cNvPr id="32" name="Rectangle 31">
            <a:extLst>
              <a:ext uri="{FF2B5EF4-FFF2-40B4-BE49-F238E27FC236}">
                <a16:creationId xmlns:a16="http://schemas.microsoft.com/office/drawing/2014/main" id="{2981BACD-5050-4B64-8793-21167FC70E81}"/>
              </a:ext>
            </a:extLst>
          </p:cNvPr>
          <p:cNvSpPr/>
          <p:nvPr/>
        </p:nvSpPr>
        <p:spPr>
          <a:xfrm>
            <a:off x="350016" y="5485104"/>
            <a:ext cx="3312346" cy="307777"/>
          </a:xfrm>
          <a:prstGeom prst="rect">
            <a:avLst/>
          </a:prstGeom>
        </p:spPr>
        <p:txBody>
          <a:bodyPr wrap="square">
            <a:spAutoFit/>
          </a:bodyPr>
          <a:lstStyle/>
          <a:p>
            <a:r>
              <a:rPr lang="en-US" sz="1400" dirty="0"/>
              <a:t>Doing so, we get </a:t>
            </a:r>
            <a:r>
              <a:rPr lang="el-GR" sz="1400" dirty="0">
                <a:latin typeface="Calibri" panose="020F0502020204030204" pitchFamily="34" charset="0"/>
                <a:cs typeface="Calibri" panose="020F0502020204030204" pitchFamily="34" charset="0"/>
              </a:rPr>
              <a:t>λ</a:t>
            </a:r>
            <a:r>
              <a:rPr lang="en-US" sz="1400" dirty="0">
                <a:latin typeface="Calibri" panose="020F0502020204030204" pitchFamily="34" charset="0"/>
                <a:cs typeface="Calibri" panose="020F0502020204030204" pitchFamily="34" charset="0"/>
              </a:rPr>
              <a:t> = -1/t, and so</a:t>
            </a:r>
            <a:endParaRPr lang="en-US" sz="1400" dirty="0"/>
          </a:p>
        </p:txBody>
      </p:sp>
      <p:graphicFrame>
        <p:nvGraphicFramePr>
          <p:cNvPr id="33" name="Object 32">
            <a:extLst>
              <a:ext uri="{FF2B5EF4-FFF2-40B4-BE49-F238E27FC236}">
                <a16:creationId xmlns:a16="http://schemas.microsoft.com/office/drawing/2014/main" id="{52EF38AE-9F67-408B-9AC7-E5F360754B2C}"/>
              </a:ext>
            </a:extLst>
          </p:cNvPr>
          <p:cNvGraphicFramePr>
            <a:graphicFrameLocks noChangeAspect="1"/>
          </p:cNvGraphicFramePr>
          <p:nvPr>
            <p:extLst>
              <p:ext uri="{D42A27DB-BD31-4B8C-83A1-F6EECF244321}">
                <p14:modId xmlns:p14="http://schemas.microsoft.com/office/powerpoint/2010/main" val="4035929665"/>
              </p:ext>
            </p:extLst>
          </p:nvPr>
        </p:nvGraphicFramePr>
        <p:xfrm>
          <a:off x="415925" y="5955542"/>
          <a:ext cx="3040063" cy="647700"/>
        </p:xfrm>
        <a:graphic>
          <a:graphicData uri="http://schemas.openxmlformats.org/presentationml/2006/ole">
            <mc:AlternateContent xmlns:mc="http://schemas.openxmlformats.org/markup-compatibility/2006">
              <mc:Choice xmlns:v="urn:schemas-microsoft-com:vml" Requires="v">
                <p:oleObj name="Equation" r:id="rId13" imgW="2222280" imgH="482400" progId="Equation.DSMT4">
                  <p:embed/>
                </p:oleObj>
              </mc:Choice>
              <mc:Fallback>
                <p:oleObj name="Equation" r:id="rId13" imgW="2222280" imgH="482400" progId="Equation.DSMT4">
                  <p:embed/>
                  <p:pic>
                    <p:nvPicPr>
                      <p:cNvPr id="20" name="Object 19">
                        <a:extLst>
                          <a:ext uri="{FF2B5EF4-FFF2-40B4-BE49-F238E27FC236}">
                            <a16:creationId xmlns:a16="http://schemas.microsoft.com/office/drawing/2014/main" id="{4B9BD52E-98C2-487E-AE37-D25EC1848FC9}"/>
                          </a:ext>
                        </a:extLst>
                      </p:cNvPr>
                      <p:cNvPicPr>
                        <a:picLocks noChangeAspect="1" noChangeArrowheads="1"/>
                      </p:cNvPicPr>
                      <p:nvPr/>
                    </p:nvPicPr>
                    <p:blipFill>
                      <a:blip r:embed="rId14"/>
                      <a:srcRect/>
                      <a:stretch>
                        <a:fillRect/>
                      </a:stretch>
                    </p:blipFill>
                    <p:spPr bwMode="auto">
                      <a:xfrm>
                        <a:off x="415925" y="5955542"/>
                        <a:ext cx="3040063" cy="647700"/>
                      </a:xfrm>
                      <a:prstGeom prst="rect">
                        <a:avLst/>
                      </a:prstGeom>
                      <a:solidFill>
                        <a:schemeClr val="accent2">
                          <a:lumMod val="20000"/>
                          <a:lumOff val="80000"/>
                        </a:schemeClr>
                      </a:solidFill>
                    </p:spPr>
                  </p:pic>
                </p:oleObj>
              </mc:Fallback>
            </mc:AlternateContent>
          </a:graphicData>
        </a:graphic>
      </p:graphicFrame>
    </p:spTree>
    <p:extLst>
      <p:ext uri="{BB962C8B-B14F-4D97-AF65-F5344CB8AC3E}">
        <p14:creationId xmlns:p14="http://schemas.microsoft.com/office/powerpoint/2010/main" val="34290845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613920" y="161080"/>
            <a:ext cx="6272683" cy="523220"/>
          </a:xfrm>
          <a:prstGeom prst="rect">
            <a:avLst/>
          </a:prstGeom>
          <a:noFill/>
        </p:spPr>
        <p:txBody>
          <a:bodyPr wrap="square" rtlCol="0">
            <a:spAutoFit/>
          </a:bodyPr>
          <a:lstStyle/>
          <a:p>
            <a:r>
              <a:rPr lang="en-US" sz="2800" b="1" u="sng"/>
              <a:t>Q1D Scattering Perturbation Theory: RS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2" name="TextBox 41">
            <a:extLst>
              <a:ext uri="{FF2B5EF4-FFF2-40B4-BE49-F238E27FC236}">
                <a16:creationId xmlns:a16="http://schemas.microsoft.com/office/drawing/2014/main" id="{444D0FF7-FE44-4EAA-B806-35A24F577D95}"/>
              </a:ext>
            </a:extLst>
          </p:cNvPr>
          <p:cNvSpPr txBox="1"/>
          <p:nvPr/>
        </p:nvSpPr>
        <p:spPr>
          <a:xfrm flipH="1">
            <a:off x="265981" y="781956"/>
            <a:ext cx="11168731" cy="307777"/>
          </a:xfrm>
          <a:prstGeom prst="rect">
            <a:avLst/>
          </a:prstGeom>
          <a:noFill/>
        </p:spPr>
        <p:txBody>
          <a:bodyPr wrap="square" rtlCol="0">
            <a:spAutoFit/>
          </a:bodyPr>
          <a:lstStyle/>
          <a:p>
            <a:r>
              <a:rPr lang="en-US" sz="1400"/>
              <a:t>Once again we can say the following.  In the 1D case, all longitudinal unperturbed states were free. </a:t>
            </a:r>
            <a:endParaRPr lang="en-US"/>
          </a:p>
        </p:txBody>
      </p:sp>
      <p:graphicFrame>
        <p:nvGraphicFramePr>
          <p:cNvPr id="24" name="Object 23">
            <a:extLst>
              <a:ext uri="{FF2B5EF4-FFF2-40B4-BE49-F238E27FC236}">
                <a16:creationId xmlns:a16="http://schemas.microsoft.com/office/drawing/2014/main" id="{484DF002-BF78-4E59-A355-DA624DEB31A1}"/>
              </a:ext>
            </a:extLst>
          </p:cNvPr>
          <p:cNvGraphicFramePr>
            <a:graphicFrameLocks noChangeAspect="1"/>
          </p:cNvGraphicFramePr>
          <p:nvPr>
            <p:extLst>
              <p:ext uri="{D42A27DB-BD31-4B8C-83A1-F6EECF244321}">
                <p14:modId xmlns:p14="http://schemas.microsoft.com/office/powerpoint/2010/main" val="1455554787"/>
              </p:ext>
            </p:extLst>
          </p:nvPr>
        </p:nvGraphicFramePr>
        <p:xfrm>
          <a:off x="328515" y="1192338"/>
          <a:ext cx="1754809" cy="360225"/>
        </p:xfrm>
        <a:graphic>
          <a:graphicData uri="http://schemas.openxmlformats.org/presentationml/2006/ole">
            <mc:AlternateContent xmlns:mc="http://schemas.openxmlformats.org/markup-compatibility/2006">
              <mc:Choice xmlns:v="urn:schemas-microsoft-com:vml" Requires="v">
                <p:oleObj name="Equation" r:id="rId3" imgW="1307880" imgH="266400" progId="Equation.DSMT4">
                  <p:embed/>
                </p:oleObj>
              </mc:Choice>
              <mc:Fallback>
                <p:oleObj name="Equation" r:id="rId3" imgW="1307880" imgH="266400" progId="Equation.DSMT4">
                  <p:embed/>
                  <p:pic>
                    <p:nvPicPr>
                      <p:cNvPr id="38" name="Object 37">
                        <a:extLst>
                          <a:ext uri="{FF2B5EF4-FFF2-40B4-BE49-F238E27FC236}">
                            <a16:creationId xmlns:a16="http://schemas.microsoft.com/office/drawing/2014/main" id="{EECE9BC2-F664-487F-AB61-94DD4006C235}"/>
                          </a:ext>
                        </a:extLst>
                      </p:cNvPr>
                      <p:cNvPicPr>
                        <a:picLocks noChangeAspect="1" noChangeArrowheads="1"/>
                      </p:cNvPicPr>
                      <p:nvPr/>
                    </p:nvPicPr>
                    <p:blipFill>
                      <a:blip r:embed="rId4"/>
                      <a:srcRect/>
                      <a:stretch>
                        <a:fillRect/>
                      </a:stretch>
                    </p:blipFill>
                    <p:spPr bwMode="auto">
                      <a:xfrm>
                        <a:off x="328515" y="1192338"/>
                        <a:ext cx="1754809" cy="360225"/>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622025D1-11FB-4AC1-9E2C-75A6BDF24451}"/>
              </a:ext>
            </a:extLst>
          </p:cNvPr>
          <p:cNvGraphicFramePr>
            <a:graphicFrameLocks noChangeAspect="1"/>
          </p:cNvGraphicFramePr>
          <p:nvPr>
            <p:extLst>
              <p:ext uri="{D42A27DB-BD31-4B8C-83A1-F6EECF244321}">
                <p14:modId xmlns:p14="http://schemas.microsoft.com/office/powerpoint/2010/main" val="2821006250"/>
              </p:ext>
            </p:extLst>
          </p:nvPr>
        </p:nvGraphicFramePr>
        <p:xfrm>
          <a:off x="293688" y="2214563"/>
          <a:ext cx="10090150" cy="603250"/>
        </p:xfrm>
        <a:graphic>
          <a:graphicData uri="http://schemas.openxmlformats.org/presentationml/2006/ole">
            <mc:AlternateContent xmlns:mc="http://schemas.openxmlformats.org/markup-compatibility/2006">
              <mc:Choice xmlns:v="urn:schemas-microsoft-com:vml" Requires="v">
                <p:oleObj name="Equation" r:id="rId5" imgW="7607160" imgH="457200" progId="Equation.DSMT4">
                  <p:embed/>
                </p:oleObj>
              </mc:Choice>
              <mc:Fallback>
                <p:oleObj name="Equation" r:id="rId5" imgW="7607160" imgH="457200" progId="Equation.DSMT4">
                  <p:embed/>
                  <p:pic>
                    <p:nvPicPr>
                      <p:cNvPr id="39" name="Object 38">
                        <a:extLst>
                          <a:ext uri="{FF2B5EF4-FFF2-40B4-BE49-F238E27FC236}">
                            <a16:creationId xmlns:a16="http://schemas.microsoft.com/office/drawing/2014/main" id="{9A525A6B-D634-4C15-987A-B7CD7B1EF09F}"/>
                          </a:ext>
                        </a:extLst>
                      </p:cNvPr>
                      <p:cNvPicPr>
                        <a:picLocks noChangeAspect="1" noChangeArrowheads="1"/>
                      </p:cNvPicPr>
                      <p:nvPr/>
                    </p:nvPicPr>
                    <p:blipFill>
                      <a:blip r:embed="rId6"/>
                      <a:srcRect/>
                      <a:stretch>
                        <a:fillRect/>
                      </a:stretch>
                    </p:blipFill>
                    <p:spPr bwMode="auto">
                      <a:xfrm>
                        <a:off x="293688" y="2214563"/>
                        <a:ext cx="10090150" cy="603250"/>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60E64E9B-5CA8-4476-93D1-0696F30C2D49}"/>
              </a:ext>
            </a:extLst>
          </p:cNvPr>
          <p:cNvSpPr txBox="1"/>
          <p:nvPr/>
        </p:nvSpPr>
        <p:spPr>
          <a:xfrm flipH="1">
            <a:off x="265980" y="1605731"/>
            <a:ext cx="11703049" cy="523220"/>
          </a:xfrm>
          <a:prstGeom prst="rect">
            <a:avLst/>
          </a:prstGeom>
          <a:noFill/>
        </p:spPr>
        <p:txBody>
          <a:bodyPr wrap="square" rtlCol="0">
            <a:spAutoFit/>
          </a:bodyPr>
          <a:lstStyle/>
          <a:p>
            <a:r>
              <a:rPr lang="en-US" sz="1400"/>
              <a:t>The GF can be calculated in position space as before, with the i</a:t>
            </a:r>
            <a:r>
              <a:rPr lang="el-GR" sz="1400"/>
              <a:t>ε</a:t>
            </a:r>
            <a:r>
              <a:rPr lang="en-US" sz="1400"/>
              <a:t> prescription. The sum runs over all transverse states (channels).  This will include non-propagating channels, called ‘closed’, where k</a:t>
            </a:r>
            <a:r>
              <a:rPr lang="en-US" sz="1400" b="1" baseline="-25000"/>
              <a:t>n</a:t>
            </a:r>
            <a:r>
              <a:rPr lang="en-US" sz="1400"/>
              <a:t> is imaginary (formula takes the positive imaginary root).   Also the k-subscript is vector ‘cause two components.</a:t>
            </a:r>
          </a:p>
        </p:txBody>
      </p:sp>
      <p:sp>
        <p:nvSpPr>
          <p:cNvPr id="14" name="TextBox 13">
            <a:extLst>
              <a:ext uri="{FF2B5EF4-FFF2-40B4-BE49-F238E27FC236}">
                <a16:creationId xmlns:a16="http://schemas.microsoft.com/office/drawing/2014/main" id="{53D7DD11-ACBF-43AD-A5FF-D6E839F8B45C}"/>
              </a:ext>
            </a:extLst>
          </p:cNvPr>
          <p:cNvSpPr txBox="1"/>
          <p:nvPr/>
        </p:nvSpPr>
        <p:spPr>
          <a:xfrm flipH="1">
            <a:off x="265980" y="2926391"/>
            <a:ext cx="11291282" cy="523220"/>
          </a:xfrm>
          <a:prstGeom prst="rect">
            <a:avLst/>
          </a:prstGeom>
          <a:noFill/>
        </p:spPr>
        <p:txBody>
          <a:bodyPr wrap="square" rtlCol="0">
            <a:spAutoFit/>
          </a:bodyPr>
          <a:lstStyle/>
          <a:p>
            <a:r>
              <a:rPr lang="en-US" sz="1400"/>
              <a:t>Then we want to extract the transmitted and reflected part.  Notice that we restricted the sum in the G</a:t>
            </a:r>
            <a:r>
              <a:rPr lang="en-US" sz="1400" baseline="-25000"/>
              <a:t>0</a:t>
            </a:r>
            <a:r>
              <a:rPr lang="en-US" sz="1400"/>
              <a:t> to open channels, because in the asymptotic large |z| region, the closed channel contribution to G</a:t>
            </a:r>
            <a:r>
              <a:rPr lang="en-US" sz="1400" baseline="-25000"/>
              <a:t>0</a:t>
            </a:r>
            <a:r>
              <a:rPr lang="en-US" sz="1400"/>
              <a:t> would be zero.   But we might need to include closed channels in G itself.  </a:t>
            </a:r>
          </a:p>
        </p:txBody>
      </p:sp>
      <p:graphicFrame>
        <p:nvGraphicFramePr>
          <p:cNvPr id="4" name="Object 3">
            <a:extLst>
              <a:ext uri="{FF2B5EF4-FFF2-40B4-BE49-F238E27FC236}">
                <a16:creationId xmlns:a16="http://schemas.microsoft.com/office/drawing/2014/main" id="{7E318881-3BB8-4719-8807-FC3C2ECF8F18}"/>
              </a:ext>
            </a:extLst>
          </p:cNvPr>
          <p:cNvGraphicFramePr>
            <a:graphicFrameLocks noChangeAspect="1"/>
          </p:cNvGraphicFramePr>
          <p:nvPr>
            <p:extLst>
              <p:ext uri="{D42A27DB-BD31-4B8C-83A1-F6EECF244321}">
                <p14:modId xmlns:p14="http://schemas.microsoft.com/office/powerpoint/2010/main" val="679764731"/>
              </p:ext>
            </p:extLst>
          </p:nvPr>
        </p:nvGraphicFramePr>
        <p:xfrm>
          <a:off x="389313" y="3587438"/>
          <a:ext cx="11579716" cy="1415948"/>
        </p:xfrm>
        <a:graphic>
          <a:graphicData uri="http://schemas.openxmlformats.org/presentationml/2006/ole">
            <mc:AlternateContent xmlns:mc="http://schemas.openxmlformats.org/markup-compatibility/2006">
              <mc:Choice xmlns:v="urn:schemas-microsoft-com:vml" Requires="v">
                <p:oleObj name="Equation" r:id="rId7" imgW="10718640" imgH="1307880" progId="Equation.DSMT4">
                  <p:embed/>
                </p:oleObj>
              </mc:Choice>
              <mc:Fallback>
                <p:oleObj name="Equation" r:id="rId7" imgW="10718640" imgH="1307880" progId="Equation.DSMT4">
                  <p:embed/>
                  <p:pic>
                    <p:nvPicPr>
                      <p:cNvPr id="0" name=""/>
                      <p:cNvPicPr/>
                      <p:nvPr/>
                    </p:nvPicPr>
                    <p:blipFill>
                      <a:blip r:embed="rId8"/>
                      <a:stretch>
                        <a:fillRect/>
                      </a:stretch>
                    </p:blipFill>
                    <p:spPr>
                      <a:xfrm>
                        <a:off x="389313" y="3587438"/>
                        <a:ext cx="11579716" cy="141594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FAA8DDCE-04F8-4E74-A2A9-4C3313F7A3B9}"/>
              </a:ext>
            </a:extLst>
          </p:cNvPr>
          <p:cNvSpPr txBox="1"/>
          <p:nvPr/>
        </p:nvSpPr>
        <p:spPr>
          <a:xfrm flipH="1">
            <a:off x="294258" y="5177772"/>
            <a:ext cx="6408200" cy="307777"/>
          </a:xfrm>
          <a:prstGeom prst="rect">
            <a:avLst/>
          </a:prstGeom>
          <a:noFill/>
        </p:spPr>
        <p:txBody>
          <a:bodyPr wrap="square" rtlCol="0">
            <a:spAutoFit/>
          </a:bodyPr>
          <a:lstStyle/>
          <a:p>
            <a:r>
              <a:rPr lang="en-US" sz="1400"/>
              <a:t>And so we have for the transmission/reflection matrices, and associated coefficients.  </a:t>
            </a:r>
          </a:p>
        </p:txBody>
      </p:sp>
      <p:graphicFrame>
        <p:nvGraphicFramePr>
          <p:cNvPr id="16" name="Object 15">
            <a:extLst>
              <a:ext uri="{FF2B5EF4-FFF2-40B4-BE49-F238E27FC236}">
                <a16:creationId xmlns:a16="http://schemas.microsoft.com/office/drawing/2014/main" id="{2AD782CD-45D9-4CB0-A698-B5F5338F3B1D}"/>
              </a:ext>
            </a:extLst>
          </p:cNvPr>
          <p:cNvGraphicFramePr>
            <a:graphicFrameLocks noChangeAspect="1"/>
          </p:cNvGraphicFramePr>
          <p:nvPr>
            <p:extLst>
              <p:ext uri="{D42A27DB-BD31-4B8C-83A1-F6EECF244321}">
                <p14:modId xmlns:p14="http://schemas.microsoft.com/office/powerpoint/2010/main" val="3465914243"/>
              </p:ext>
            </p:extLst>
          </p:nvPr>
        </p:nvGraphicFramePr>
        <p:xfrm>
          <a:off x="389313" y="5703888"/>
          <a:ext cx="2255838" cy="774700"/>
        </p:xfrm>
        <a:graphic>
          <a:graphicData uri="http://schemas.openxmlformats.org/presentationml/2006/ole">
            <mc:AlternateContent xmlns:mc="http://schemas.openxmlformats.org/markup-compatibility/2006">
              <mc:Choice xmlns:v="urn:schemas-microsoft-com:vml" Requires="v">
                <p:oleObj name="Equation" r:id="rId9" imgW="1701720" imgH="583920" progId="Equation.DSMT4">
                  <p:embed/>
                </p:oleObj>
              </mc:Choice>
              <mc:Fallback>
                <p:oleObj name="Equation" r:id="rId9" imgW="1701720" imgH="583920" progId="Equation.DSMT4">
                  <p:embed/>
                  <p:pic>
                    <p:nvPicPr>
                      <p:cNvPr id="4" name="Object 3">
                        <a:extLst>
                          <a:ext uri="{FF2B5EF4-FFF2-40B4-BE49-F238E27FC236}">
                            <a16:creationId xmlns:a16="http://schemas.microsoft.com/office/drawing/2014/main" id="{7E318881-3BB8-4719-8807-FC3C2ECF8F18}"/>
                          </a:ext>
                        </a:extLst>
                      </p:cNvPr>
                      <p:cNvPicPr/>
                      <p:nvPr/>
                    </p:nvPicPr>
                    <p:blipFill>
                      <a:blip r:embed="rId10"/>
                      <a:stretch>
                        <a:fillRect/>
                      </a:stretch>
                    </p:blipFill>
                    <p:spPr>
                      <a:xfrm>
                        <a:off x="389313" y="5703888"/>
                        <a:ext cx="2255838" cy="774700"/>
                      </a:xfrm>
                      <a:prstGeom prst="rect">
                        <a:avLst/>
                      </a:prstGeom>
                      <a:solidFill>
                        <a:srgbClr val="00B0F0">
                          <a:alpha val="26000"/>
                        </a:srgbClr>
                      </a:solidFill>
                    </p:spPr>
                  </p:pic>
                </p:oleObj>
              </mc:Fallback>
            </mc:AlternateContent>
          </a:graphicData>
        </a:graphic>
      </p:graphicFrame>
      <p:graphicFrame>
        <p:nvGraphicFramePr>
          <p:cNvPr id="17" name="Object 16">
            <a:extLst>
              <a:ext uri="{FF2B5EF4-FFF2-40B4-BE49-F238E27FC236}">
                <a16:creationId xmlns:a16="http://schemas.microsoft.com/office/drawing/2014/main" id="{60874F96-7CD2-434E-BDF3-8517153B156C}"/>
              </a:ext>
            </a:extLst>
          </p:cNvPr>
          <p:cNvGraphicFramePr>
            <a:graphicFrameLocks noChangeAspect="1"/>
          </p:cNvGraphicFramePr>
          <p:nvPr>
            <p:extLst>
              <p:ext uri="{D42A27DB-BD31-4B8C-83A1-F6EECF244321}">
                <p14:modId xmlns:p14="http://schemas.microsoft.com/office/powerpoint/2010/main" val="453926162"/>
              </p:ext>
            </p:extLst>
          </p:nvPr>
        </p:nvGraphicFramePr>
        <p:xfrm>
          <a:off x="5312741" y="5597632"/>
          <a:ext cx="3044825" cy="1063625"/>
        </p:xfrm>
        <a:graphic>
          <a:graphicData uri="http://schemas.openxmlformats.org/presentationml/2006/ole">
            <mc:AlternateContent xmlns:mc="http://schemas.openxmlformats.org/markup-compatibility/2006">
              <mc:Choice xmlns:v="urn:schemas-microsoft-com:vml" Requires="v">
                <p:oleObj name="Equation" r:id="rId11" imgW="2438280" imgH="850680" progId="Equation.DSMT4">
                  <p:embed/>
                </p:oleObj>
              </mc:Choice>
              <mc:Fallback>
                <p:oleObj name="Equation" r:id="rId11" imgW="2438280" imgH="850680" progId="Equation.DSMT4">
                  <p:embed/>
                  <p:pic>
                    <p:nvPicPr>
                      <p:cNvPr id="9" name="Object 8">
                        <a:extLst>
                          <a:ext uri="{FF2B5EF4-FFF2-40B4-BE49-F238E27FC236}">
                            <a16:creationId xmlns:a16="http://schemas.microsoft.com/office/drawing/2014/main" id="{17BBEB07-E9A3-404A-81F3-84DF60370851}"/>
                          </a:ext>
                        </a:extLst>
                      </p:cNvPr>
                      <p:cNvPicPr/>
                      <p:nvPr/>
                    </p:nvPicPr>
                    <p:blipFill>
                      <a:blip r:embed="rId12"/>
                      <a:stretch>
                        <a:fillRect/>
                      </a:stretch>
                    </p:blipFill>
                    <p:spPr>
                      <a:xfrm>
                        <a:off x="5312741" y="5597632"/>
                        <a:ext cx="3044825" cy="1063625"/>
                      </a:xfrm>
                      <a:prstGeom prst="rect">
                        <a:avLst/>
                      </a:prstGeom>
                      <a:ln w="12700">
                        <a:solidFill>
                          <a:schemeClr val="accent1"/>
                        </a:solidFill>
                      </a:ln>
                    </p:spPr>
                  </p:pic>
                </p:oleObj>
              </mc:Fallback>
            </mc:AlternateContent>
          </a:graphicData>
        </a:graphic>
      </p:graphicFrame>
      <p:sp>
        <p:nvSpPr>
          <p:cNvPr id="5" name="Rectangle 108">
            <a:extLst>
              <a:ext uri="{FF2B5EF4-FFF2-40B4-BE49-F238E27FC236}">
                <a16:creationId xmlns:a16="http://schemas.microsoft.com/office/drawing/2014/main" id="{CA4ABE89-6350-4A78-9DF2-0A99D7CF23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7299682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613920" y="161080"/>
            <a:ext cx="6272683" cy="523220"/>
          </a:xfrm>
          <a:prstGeom prst="rect">
            <a:avLst/>
          </a:prstGeom>
          <a:noFill/>
        </p:spPr>
        <p:txBody>
          <a:bodyPr wrap="square" rtlCol="0">
            <a:spAutoFit/>
          </a:bodyPr>
          <a:lstStyle/>
          <a:p>
            <a:r>
              <a:rPr lang="en-US" sz="2800" b="1" u="sng"/>
              <a:t>Q1D Scattering Perturbation Theory: RS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2" name="TextBox 41">
            <a:extLst>
              <a:ext uri="{FF2B5EF4-FFF2-40B4-BE49-F238E27FC236}">
                <a16:creationId xmlns:a16="http://schemas.microsoft.com/office/drawing/2014/main" id="{444D0FF7-FE44-4EAA-B806-35A24F577D95}"/>
              </a:ext>
            </a:extLst>
          </p:cNvPr>
          <p:cNvSpPr txBox="1"/>
          <p:nvPr/>
        </p:nvSpPr>
        <p:spPr>
          <a:xfrm flipH="1">
            <a:off x="265981" y="923361"/>
            <a:ext cx="5720039" cy="307777"/>
          </a:xfrm>
          <a:prstGeom prst="rect">
            <a:avLst/>
          </a:prstGeom>
          <a:noFill/>
        </p:spPr>
        <p:txBody>
          <a:bodyPr wrap="square" rtlCol="0">
            <a:spAutoFit/>
          </a:bodyPr>
          <a:lstStyle/>
          <a:p>
            <a:r>
              <a:rPr lang="en-US" sz="1400"/>
              <a:t>Like we did with the 1D case, we can relate this to the scattering matrix: </a:t>
            </a:r>
            <a:endParaRPr lang="en-US"/>
          </a:p>
        </p:txBody>
      </p:sp>
      <p:sp>
        <p:nvSpPr>
          <p:cNvPr id="14" name="TextBox 13">
            <a:extLst>
              <a:ext uri="{FF2B5EF4-FFF2-40B4-BE49-F238E27FC236}">
                <a16:creationId xmlns:a16="http://schemas.microsoft.com/office/drawing/2014/main" id="{53D7DD11-ACBF-43AD-A5FF-D6E839F8B45C}"/>
              </a:ext>
            </a:extLst>
          </p:cNvPr>
          <p:cNvSpPr txBox="1"/>
          <p:nvPr/>
        </p:nvSpPr>
        <p:spPr>
          <a:xfrm flipH="1">
            <a:off x="287938" y="2194226"/>
            <a:ext cx="2953880" cy="307777"/>
          </a:xfrm>
          <a:prstGeom prst="rect">
            <a:avLst/>
          </a:prstGeom>
          <a:noFill/>
        </p:spPr>
        <p:txBody>
          <a:bodyPr wrap="square" rtlCol="0">
            <a:spAutoFit/>
          </a:bodyPr>
          <a:lstStyle/>
          <a:p>
            <a:r>
              <a:rPr lang="en-US" sz="1400"/>
              <a:t>So the scattering matrix would be:</a:t>
            </a:r>
          </a:p>
        </p:txBody>
      </p:sp>
      <p:sp>
        <p:nvSpPr>
          <p:cNvPr id="13" name="TextBox 12">
            <a:extLst>
              <a:ext uri="{FF2B5EF4-FFF2-40B4-BE49-F238E27FC236}">
                <a16:creationId xmlns:a16="http://schemas.microsoft.com/office/drawing/2014/main" id="{FAA8DDCE-04F8-4E74-A2A9-4C3313F7A3B9}"/>
              </a:ext>
            </a:extLst>
          </p:cNvPr>
          <p:cNvSpPr txBox="1"/>
          <p:nvPr/>
        </p:nvSpPr>
        <p:spPr>
          <a:xfrm flipH="1">
            <a:off x="304750" y="3505667"/>
            <a:ext cx="1440271" cy="307777"/>
          </a:xfrm>
          <a:prstGeom prst="rect">
            <a:avLst/>
          </a:prstGeom>
          <a:noFill/>
        </p:spPr>
        <p:txBody>
          <a:bodyPr wrap="square" rtlCol="0">
            <a:spAutoFit/>
          </a:bodyPr>
          <a:lstStyle/>
          <a:p>
            <a:r>
              <a:rPr lang="en-US" sz="1400"/>
              <a:t>And, generically,</a:t>
            </a:r>
          </a:p>
        </p:txBody>
      </p:sp>
      <p:graphicFrame>
        <p:nvGraphicFramePr>
          <p:cNvPr id="16" name="Object 15">
            <a:extLst>
              <a:ext uri="{FF2B5EF4-FFF2-40B4-BE49-F238E27FC236}">
                <a16:creationId xmlns:a16="http://schemas.microsoft.com/office/drawing/2014/main" id="{2AD782CD-45D9-4CB0-A698-B5F5338F3B1D}"/>
              </a:ext>
            </a:extLst>
          </p:cNvPr>
          <p:cNvGraphicFramePr>
            <a:graphicFrameLocks noChangeAspect="1"/>
          </p:cNvGraphicFramePr>
          <p:nvPr>
            <p:extLst>
              <p:ext uri="{D42A27DB-BD31-4B8C-83A1-F6EECF244321}">
                <p14:modId xmlns:p14="http://schemas.microsoft.com/office/powerpoint/2010/main" val="2624433368"/>
              </p:ext>
            </p:extLst>
          </p:nvPr>
        </p:nvGraphicFramePr>
        <p:xfrm>
          <a:off x="381937" y="1314055"/>
          <a:ext cx="2406650" cy="774700"/>
        </p:xfrm>
        <a:graphic>
          <a:graphicData uri="http://schemas.openxmlformats.org/presentationml/2006/ole">
            <mc:AlternateContent xmlns:mc="http://schemas.openxmlformats.org/markup-compatibility/2006">
              <mc:Choice xmlns:v="urn:schemas-microsoft-com:vml" Requires="v">
                <p:oleObj name="Equation" r:id="rId2" imgW="1815840" imgH="583920" progId="Equation.DSMT4">
                  <p:embed/>
                </p:oleObj>
              </mc:Choice>
              <mc:Fallback>
                <p:oleObj name="Equation" r:id="rId2" imgW="1815840" imgH="583920" progId="Equation.DSMT4">
                  <p:embed/>
                  <p:pic>
                    <p:nvPicPr>
                      <p:cNvPr id="16" name="Object 15">
                        <a:extLst>
                          <a:ext uri="{FF2B5EF4-FFF2-40B4-BE49-F238E27FC236}">
                            <a16:creationId xmlns:a16="http://schemas.microsoft.com/office/drawing/2014/main" id="{2AD782CD-45D9-4CB0-A698-B5F5338F3B1D}"/>
                          </a:ext>
                        </a:extLst>
                      </p:cNvPr>
                      <p:cNvPicPr/>
                      <p:nvPr/>
                    </p:nvPicPr>
                    <p:blipFill>
                      <a:blip r:embed="rId3"/>
                      <a:stretch>
                        <a:fillRect/>
                      </a:stretch>
                    </p:blipFill>
                    <p:spPr>
                      <a:xfrm>
                        <a:off x="381937" y="1314055"/>
                        <a:ext cx="2406650" cy="774700"/>
                      </a:xfrm>
                      <a:prstGeom prst="rect">
                        <a:avLst/>
                      </a:prstGeom>
                      <a:solidFill>
                        <a:srgbClr val="00B0F0">
                          <a:alpha val="26000"/>
                        </a:srgbClr>
                      </a:solidFill>
                    </p:spPr>
                  </p:pic>
                </p:oleObj>
              </mc:Fallback>
            </mc:AlternateContent>
          </a:graphicData>
        </a:graphic>
      </p:graphicFrame>
      <p:sp>
        <p:nvSpPr>
          <p:cNvPr id="5" name="Rectangle 108">
            <a:extLst>
              <a:ext uri="{FF2B5EF4-FFF2-40B4-BE49-F238E27FC236}">
                <a16:creationId xmlns:a16="http://schemas.microsoft.com/office/drawing/2014/main" id="{CA4ABE89-6350-4A78-9DF2-0A99D7CF23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D271BA0A-A27A-437C-95B9-2D12620BF47A}"/>
              </a:ext>
            </a:extLst>
          </p:cNvPr>
          <p:cNvGraphicFramePr>
            <a:graphicFrameLocks noChangeAspect="1"/>
          </p:cNvGraphicFramePr>
          <p:nvPr>
            <p:extLst>
              <p:ext uri="{D42A27DB-BD31-4B8C-83A1-F6EECF244321}">
                <p14:modId xmlns:p14="http://schemas.microsoft.com/office/powerpoint/2010/main" val="1782360421"/>
              </p:ext>
            </p:extLst>
          </p:nvPr>
        </p:nvGraphicFramePr>
        <p:xfrm>
          <a:off x="333056" y="2615713"/>
          <a:ext cx="5810250" cy="779462"/>
        </p:xfrm>
        <a:graphic>
          <a:graphicData uri="http://schemas.openxmlformats.org/presentationml/2006/ole">
            <mc:AlternateContent xmlns:mc="http://schemas.openxmlformats.org/markup-compatibility/2006">
              <mc:Choice xmlns:v="urn:schemas-microsoft-com:vml" Requires="v">
                <p:oleObj name="Equation" r:id="rId4" imgW="4597200" imgH="609480" progId="Equation.DSMT4">
                  <p:embed/>
                </p:oleObj>
              </mc:Choice>
              <mc:Fallback>
                <p:oleObj name="Equation" r:id="rId4" imgW="4597200" imgH="609480" progId="Equation.DSMT4">
                  <p:embed/>
                  <p:pic>
                    <p:nvPicPr>
                      <p:cNvPr id="16" name="Object 15">
                        <a:extLst>
                          <a:ext uri="{FF2B5EF4-FFF2-40B4-BE49-F238E27FC236}">
                            <a16:creationId xmlns:a16="http://schemas.microsoft.com/office/drawing/2014/main" id="{A7616B6A-30D9-4E97-97BD-0A9E2CF0A4C8}"/>
                          </a:ext>
                        </a:extLst>
                      </p:cNvPr>
                      <p:cNvPicPr>
                        <a:picLocks noChangeAspect="1" noChangeArrowheads="1"/>
                      </p:cNvPicPr>
                      <p:nvPr/>
                    </p:nvPicPr>
                    <p:blipFill>
                      <a:blip r:embed="rId5"/>
                      <a:srcRect/>
                      <a:stretch>
                        <a:fillRect/>
                      </a:stretch>
                    </p:blipFill>
                    <p:spPr bwMode="auto">
                      <a:xfrm>
                        <a:off x="333056" y="2615713"/>
                        <a:ext cx="5810250" cy="779462"/>
                      </a:xfrm>
                      <a:prstGeom prst="rect">
                        <a:avLst/>
                      </a:prstGeom>
                      <a:noFill/>
                    </p:spPr>
                  </p:pic>
                </p:oleObj>
              </mc:Fallback>
            </mc:AlternateContent>
          </a:graphicData>
        </a:graphic>
      </p:graphicFrame>
      <p:graphicFrame>
        <p:nvGraphicFramePr>
          <p:cNvPr id="20" name="Object 19">
            <a:extLst>
              <a:ext uri="{FF2B5EF4-FFF2-40B4-BE49-F238E27FC236}">
                <a16:creationId xmlns:a16="http://schemas.microsoft.com/office/drawing/2014/main" id="{6331B3F6-F4DA-4CF4-9718-D24C80736560}"/>
              </a:ext>
            </a:extLst>
          </p:cNvPr>
          <p:cNvGraphicFramePr>
            <a:graphicFrameLocks noChangeAspect="1"/>
          </p:cNvGraphicFramePr>
          <p:nvPr>
            <p:extLst>
              <p:ext uri="{D42A27DB-BD31-4B8C-83A1-F6EECF244321}">
                <p14:modId xmlns:p14="http://schemas.microsoft.com/office/powerpoint/2010/main" val="1509707808"/>
              </p:ext>
            </p:extLst>
          </p:nvPr>
        </p:nvGraphicFramePr>
        <p:xfrm>
          <a:off x="390361" y="3965407"/>
          <a:ext cx="1755775" cy="347662"/>
        </p:xfrm>
        <a:graphic>
          <a:graphicData uri="http://schemas.openxmlformats.org/presentationml/2006/ole">
            <mc:AlternateContent xmlns:mc="http://schemas.openxmlformats.org/markup-compatibility/2006">
              <mc:Choice xmlns:v="urn:schemas-microsoft-com:vml" Requires="v">
                <p:oleObj name="Equation" r:id="rId6" imgW="1231560" imgH="241200" progId="Equation.DSMT4">
                  <p:embed/>
                </p:oleObj>
              </mc:Choice>
              <mc:Fallback>
                <p:oleObj name="Equation" r:id="rId6" imgW="1231560" imgH="241200" progId="Equation.DSMT4">
                  <p:embed/>
                  <p:pic>
                    <p:nvPicPr>
                      <p:cNvPr id="9" name="Object 8">
                        <a:extLst>
                          <a:ext uri="{FF2B5EF4-FFF2-40B4-BE49-F238E27FC236}">
                            <a16:creationId xmlns:a16="http://schemas.microsoft.com/office/drawing/2014/main" id="{86E98F0E-6028-4FD9-865D-E8ACCFB7AAD5}"/>
                          </a:ext>
                        </a:extLst>
                      </p:cNvPr>
                      <p:cNvPicPr>
                        <a:picLocks noChangeAspect="1" noChangeArrowheads="1"/>
                      </p:cNvPicPr>
                      <p:nvPr/>
                    </p:nvPicPr>
                    <p:blipFill>
                      <a:blip r:embed="rId7"/>
                      <a:srcRect/>
                      <a:stretch>
                        <a:fillRect/>
                      </a:stretch>
                    </p:blipFill>
                    <p:spPr bwMode="auto">
                      <a:xfrm>
                        <a:off x="390361" y="3965407"/>
                        <a:ext cx="1755775" cy="347662"/>
                      </a:xfrm>
                      <a:prstGeom prst="rect">
                        <a:avLst/>
                      </a:prstGeom>
                      <a:solidFill>
                        <a:schemeClr val="accent1">
                          <a:alpha val="26000"/>
                        </a:schemeClr>
                      </a:solidFill>
                    </p:spPr>
                  </p:pic>
                </p:oleObj>
              </mc:Fallback>
            </mc:AlternateContent>
          </a:graphicData>
        </a:graphic>
      </p:graphicFrame>
      <p:sp>
        <p:nvSpPr>
          <p:cNvPr id="26" name="TextBox 25">
            <a:extLst>
              <a:ext uri="{FF2B5EF4-FFF2-40B4-BE49-F238E27FC236}">
                <a16:creationId xmlns:a16="http://schemas.microsoft.com/office/drawing/2014/main" id="{41694031-0F8F-4D5E-B715-39B4D77129C8}"/>
              </a:ext>
            </a:extLst>
          </p:cNvPr>
          <p:cNvSpPr txBox="1"/>
          <p:nvPr/>
        </p:nvSpPr>
        <p:spPr>
          <a:xfrm>
            <a:off x="304750" y="4462342"/>
            <a:ext cx="9442566" cy="307777"/>
          </a:xfrm>
          <a:prstGeom prst="rect">
            <a:avLst/>
          </a:prstGeom>
          <a:noFill/>
        </p:spPr>
        <p:txBody>
          <a:bodyPr wrap="square" rtlCol="0">
            <a:spAutoFit/>
          </a:bodyPr>
          <a:lstStyle/>
          <a:p>
            <a:r>
              <a:rPr lang="en-US" sz="1400"/>
              <a:t>As before we’d like to relate the full G to the transmission coefficient.   The first step is to change to the transverse basis: </a:t>
            </a:r>
          </a:p>
        </p:txBody>
      </p:sp>
      <p:graphicFrame>
        <p:nvGraphicFramePr>
          <p:cNvPr id="27" name="Object 26">
            <a:extLst>
              <a:ext uri="{FF2B5EF4-FFF2-40B4-BE49-F238E27FC236}">
                <a16:creationId xmlns:a16="http://schemas.microsoft.com/office/drawing/2014/main" id="{4B429B3F-336C-442B-AA0E-81D1F9D2D6EF}"/>
              </a:ext>
            </a:extLst>
          </p:cNvPr>
          <p:cNvGraphicFramePr>
            <a:graphicFrameLocks noChangeAspect="1"/>
          </p:cNvGraphicFramePr>
          <p:nvPr>
            <p:extLst>
              <p:ext uri="{D42A27DB-BD31-4B8C-83A1-F6EECF244321}">
                <p14:modId xmlns:p14="http://schemas.microsoft.com/office/powerpoint/2010/main" val="2501700783"/>
              </p:ext>
            </p:extLst>
          </p:nvPr>
        </p:nvGraphicFramePr>
        <p:xfrm>
          <a:off x="348074" y="4913313"/>
          <a:ext cx="5600700" cy="1260475"/>
        </p:xfrm>
        <a:graphic>
          <a:graphicData uri="http://schemas.openxmlformats.org/presentationml/2006/ole">
            <mc:AlternateContent xmlns:mc="http://schemas.openxmlformats.org/markup-compatibility/2006">
              <mc:Choice xmlns:v="urn:schemas-microsoft-com:vml" Requires="v">
                <p:oleObj name="Equation" r:id="rId8" imgW="4101840" imgH="939600" progId="Equation.DSMT4">
                  <p:embed/>
                </p:oleObj>
              </mc:Choice>
              <mc:Fallback>
                <p:oleObj name="Equation" r:id="rId8" imgW="4101840" imgH="939600" progId="Equation.DSMT4">
                  <p:embed/>
                  <p:pic>
                    <p:nvPicPr>
                      <p:cNvPr id="22" name="Object 21">
                        <a:extLst>
                          <a:ext uri="{FF2B5EF4-FFF2-40B4-BE49-F238E27FC236}">
                            <a16:creationId xmlns:a16="http://schemas.microsoft.com/office/drawing/2014/main" id="{A81D19EB-64BA-46FA-8677-B64E6C517897}"/>
                          </a:ext>
                        </a:extLst>
                      </p:cNvPr>
                      <p:cNvPicPr>
                        <a:picLocks noChangeAspect="1" noChangeArrowheads="1"/>
                      </p:cNvPicPr>
                      <p:nvPr/>
                    </p:nvPicPr>
                    <p:blipFill>
                      <a:blip r:embed="rId9"/>
                      <a:srcRect/>
                      <a:stretch>
                        <a:fillRect/>
                      </a:stretch>
                    </p:blipFill>
                    <p:spPr bwMode="auto">
                      <a:xfrm>
                        <a:off x="348074" y="4913313"/>
                        <a:ext cx="5600700" cy="1260475"/>
                      </a:xfrm>
                      <a:prstGeom prst="rect">
                        <a:avLst/>
                      </a:prstGeom>
                      <a:noFill/>
                    </p:spPr>
                  </p:pic>
                </p:oleObj>
              </mc:Fallback>
            </mc:AlternateContent>
          </a:graphicData>
        </a:graphic>
      </p:graphicFrame>
    </p:spTree>
    <p:extLst>
      <p:ext uri="{BB962C8B-B14F-4D97-AF65-F5344CB8AC3E}">
        <p14:creationId xmlns:p14="http://schemas.microsoft.com/office/powerpoint/2010/main" val="25271091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20706510-656B-4497-9773-57664CADE39C}"/>
              </a:ext>
            </a:extLst>
          </p:cNvPr>
          <p:cNvSpPr txBox="1"/>
          <p:nvPr/>
        </p:nvSpPr>
        <p:spPr>
          <a:xfrm>
            <a:off x="2613920" y="161080"/>
            <a:ext cx="6272683" cy="523220"/>
          </a:xfrm>
          <a:prstGeom prst="rect">
            <a:avLst/>
          </a:prstGeom>
          <a:noFill/>
        </p:spPr>
        <p:txBody>
          <a:bodyPr wrap="square" rtlCol="0">
            <a:spAutoFit/>
          </a:bodyPr>
          <a:lstStyle/>
          <a:p>
            <a:r>
              <a:rPr lang="en-US" sz="2800" b="1" u="sng"/>
              <a:t>Q1D Scattering Perturbation Theory: RS</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08">
            <a:extLst>
              <a:ext uri="{FF2B5EF4-FFF2-40B4-BE49-F238E27FC236}">
                <a16:creationId xmlns:a16="http://schemas.microsoft.com/office/drawing/2014/main" id="{CA4ABE89-6350-4A78-9DF2-0A99D7CF234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4B429B3F-336C-442B-AA0E-81D1F9D2D6EF}"/>
              </a:ext>
            </a:extLst>
          </p:cNvPr>
          <p:cNvGraphicFramePr>
            <a:graphicFrameLocks noChangeAspect="1"/>
          </p:cNvGraphicFramePr>
          <p:nvPr>
            <p:extLst>
              <p:ext uri="{D42A27DB-BD31-4B8C-83A1-F6EECF244321}">
                <p14:modId xmlns:p14="http://schemas.microsoft.com/office/powerpoint/2010/main" val="3552154969"/>
              </p:ext>
            </p:extLst>
          </p:nvPr>
        </p:nvGraphicFramePr>
        <p:xfrm>
          <a:off x="361950" y="1190625"/>
          <a:ext cx="4683125" cy="647700"/>
        </p:xfrm>
        <a:graphic>
          <a:graphicData uri="http://schemas.openxmlformats.org/presentationml/2006/ole">
            <mc:AlternateContent xmlns:mc="http://schemas.openxmlformats.org/markup-compatibility/2006">
              <mc:Choice xmlns:v="urn:schemas-microsoft-com:vml" Requires="v">
                <p:oleObj name="Equation" r:id="rId2" imgW="3429000" imgH="482400" progId="Equation.DSMT4">
                  <p:embed/>
                </p:oleObj>
              </mc:Choice>
              <mc:Fallback>
                <p:oleObj name="Equation" r:id="rId2" imgW="3429000" imgH="482400" progId="Equation.DSMT4">
                  <p:embed/>
                  <p:pic>
                    <p:nvPicPr>
                      <p:cNvPr id="27" name="Object 26">
                        <a:extLst>
                          <a:ext uri="{FF2B5EF4-FFF2-40B4-BE49-F238E27FC236}">
                            <a16:creationId xmlns:a16="http://schemas.microsoft.com/office/drawing/2014/main" id="{4B429B3F-336C-442B-AA0E-81D1F9D2D6EF}"/>
                          </a:ext>
                        </a:extLst>
                      </p:cNvPr>
                      <p:cNvPicPr>
                        <a:picLocks noChangeAspect="1" noChangeArrowheads="1"/>
                      </p:cNvPicPr>
                      <p:nvPr/>
                    </p:nvPicPr>
                    <p:blipFill>
                      <a:blip r:embed="rId3"/>
                      <a:srcRect/>
                      <a:stretch>
                        <a:fillRect/>
                      </a:stretch>
                    </p:blipFill>
                    <p:spPr bwMode="auto">
                      <a:xfrm>
                        <a:off x="361950" y="1190625"/>
                        <a:ext cx="4683125" cy="647700"/>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41613CE5-2F51-43FB-B9DB-6DB08D50BFCE}"/>
              </a:ext>
            </a:extLst>
          </p:cNvPr>
          <p:cNvSpPr txBox="1"/>
          <p:nvPr/>
        </p:nvSpPr>
        <p:spPr>
          <a:xfrm>
            <a:off x="343226" y="829554"/>
            <a:ext cx="5752774" cy="307777"/>
          </a:xfrm>
          <a:prstGeom prst="rect">
            <a:avLst/>
          </a:prstGeom>
          <a:noFill/>
        </p:spPr>
        <p:txBody>
          <a:bodyPr wrap="square" rtlCol="0">
            <a:spAutoFit/>
          </a:bodyPr>
          <a:lstStyle/>
          <a:p>
            <a:r>
              <a:rPr lang="en-US" sz="1400"/>
              <a:t>Let n = 1, say, and call G</a:t>
            </a:r>
            <a:r>
              <a:rPr lang="en-US" sz="1400" baseline="-25000"/>
              <a:t>n1</a:t>
            </a:r>
            <a:r>
              <a:rPr lang="en-US" sz="1400"/>
              <a:t> to be G</a:t>
            </a:r>
            <a:r>
              <a:rPr lang="en-US" sz="1400" baseline="-25000"/>
              <a:t>n</a:t>
            </a:r>
            <a:r>
              <a:rPr lang="en-US" sz="1400"/>
              <a:t>:  Then we have:</a:t>
            </a:r>
            <a:endParaRPr lang="en-US"/>
          </a:p>
        </p:txBody>
      </p:sp>
      <p:sp>
        <p:nvSpPr>
          <p:cNvPr id="17" name="TextBox 16">
            <a:extLst>
              <a:ext uri="{FF2B5EF4-FFF2-40B4-BE49-F238E27FC236}">
                <a16:creationId xmlns:a16="http://schemas.microsoft.com/office/drawing/2014/main" id="{E1AAE204-BC89-4837-A8C6-ED939FC24B3F}"/>
              </a:ext>
            </a:extLst>
          </p:cNvPr>
          <p:cNvSpPr txBox="1"/>
          <p:nvPr/>
        </p:nvSpPr>
        <p:spPr>
          <a:xfrm>
            <a:off x="343226" y="1896492"/>
            <a:ext cx="5752774" cy="307777"/>
          </a:xfrm>
          <a:prstGeom prst="rect">
            <a:avLst/>
          </a:prstGeom>
          <a:noFill/>
        </p:spPr>
        <p:txBody>
          <a:bodyPr wrap="square" rtlCol="0">
            <a:spAutoFit/>
          </a:bodyPr>
          <a:lstStyle/>
          <a:p>
            <a:r>
              <a:rPr lang="en-US" sz="1400"/>
              <a:t>And expanding back out of transverse basis, we see that: </a:t>
            </a:r>
            <a:endParaRPr lang="en-US"/>
          </a:p>
        </p:txBody>
      </p:sp>
      <p:graphicFrame>
        <p:nvGraphicFramePr>
          <p:cNvPr id="19" name="Object 18">
            <a:extLst>
              <a:ext uri="{FF2B5EF4-FFF2-40B4-BE49-F238E27FC236}">
                <a16:creationId xmlns:a16="http://schemas.microsoft.com/office/drawing/2014/main" id="{9B7E970E-8C4B-40DE-946B-15AC8010305B}"/>
              </a:ext>
            </a:extLst>
          </p:cNvPr>
          <p:cNvGraphicFramePr>
            <a:graphicFrameLocks noChangeAspect="1"/>
          </p:cNvGraphicFramePr>
          <p:nvPr>
            <p:extLst>
              <p:ext uri="{D42A27DB-BD31-4B8C-83A1-F6EECF244321}">
                <p14:modId xmlns:p14="http://schemas.microsoft.com/office/powerpoint/2010/main" val="626113184"/>
              </p:ext>
            </p:extLst>
          </p:nvPr>
        </p:nvGraphicFramePr>
        <p:xfrm>
          <a:off x="396875" y="2447925"/>
          <a:ext cx="8809038" cy="3219450"/>
        </p:xfrm>
        <a:graphic>
          <a:graphicData uri="http://schemas.openxmlformats.org/presentationml/2006/ole">
            <mc:AlternateContent xmlns:mc="http://schemas.openxmlformats.org/markup-compatibility/2006">
              <mc:Choice xmlns:v="urn:schemas-microsoft-com:vml" Requires="v">
                <p:oleObj name="Equation" r:id="rId4" imgW="6451560" imgH="2400120" progId="Equation.DSMT4">
                  <p:embed/>
                </p:oleObj>
              </mc:Choice>
              <mc:Fallback>
                <p:oleObj name="Equation" r:id="rId4" imgW="6451560" imgH="2400120" progId="Equation.DSMT4">
                  <p:embed/>
                  <p:pic>
                    <p:nvPicPr>
                      <p:cNvPr id="27" name="Object 26">
                        <a:extLst>
                          <a:ext uri="{FF2B5EF4-FFF2-40B4-BE49-F238E27FC236}">
                            <a16:creationId xmlns:a16="http://schemas.microsoft.com/office/drawing/2014/main" id="{4B429B3F-336C-442B-AA0E-81D1F9D2D6EF}"/>
                          </a:ext>
                        </a:extLst>
                      </p:cNvPr>
                      <p:cNvPicPr>
                        <a:picLocks noChangeAspect="1" noChangeArrowheads="1"/>
                      </p:cNvPicPr>
                      <p:nvPr/>
                    </p:nvPicPr>
                    <p:blipFill>
                      <a:blip r:embed="rId5"/>
                      <a:srcRect/>
                      <a:stretch>
                        <a:fillRect/>
                      </a:stretch>
                    </p:blipFill>
                    <p:spPr bwMode="auto">
                      <a:xfrm>
                        <a:off x="396875" y="2447925"/>
                        <a:ext cx="8809038" cy="321945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24353954-832A-40C4-A6BA-B9AB8B3A759D}"/>
              </a:ext>
            </a:extLst>
          </p:cNvPr>
          <p:cNvSpPr txBox="1"/>
          <p:nvPr/>
        </p:nvSpPr>
        <p:spPr>
          <a:xfrm>
            <a:off x="343225" y="5803597"/>
            <a:ext cx="7971215" cy="307777"/>
          </a:xfrm>
          <a:prstGeom prst="rect">
            <a:avLst/>
          </a:prstGeom>
          <a:noFill/>
        </p:spPr>
        <p:txBody>
          <a:bodyPr wrap="square" rtlCol="0">
            <a:spAutoFit/>
          </a:bodyPr>
          <a:lstStyle/>
          <a:p>
            <a:r>
              <a:rPr lang="en-US" sz="1400"/>
              <a:t>So we see this satisfies Schrodinger equation, and I’ll have to work out rest later.  Main result is:</a:t>
            </a:r>
            <a:endParaRPr lang="en-US"/>
          </a:p>
        </p:txBody>
      </p:sp>
      <p:graphicFrame>
        <p:nvGraphicFramePr>
          <p:cNvPr id="4" name="Object 3">
            <a:extLst>
              <a:ext uri="{FF2B5EF4-FFF2-40B4-BE49-F238E27FC236}">
                <a16:creationId xmlns:a16="http://schemas.microsoft.com/office/drawing/2014/main" id="{915A9BF8-8277-4711-A388-E118A240E68D}"/>
              </a:ext>
            </a:extLst>
          </p:cNvPr>
          <p:cNvGraphicFramePr>
            <a:graphicFrameLocks noChangeAspect="1"/>
          </p:cNvGraphicFramePr>
          <p:nvPr>
            <p:extLst>
              <p:ext uri="{D42A27DB-BD31-4B8C-83A1-F6EECF244321}">
                <p14:modId xmlns:p14="http://schemas.microsoft.com/office/powerpoint/2010/main" val="3424321067"/>
              </p:ext>
            </p:extLst>
          </p:nvPr>
        </p:nvGraphicFramePr>
        <p:xfrm>
          <a:off x="422750" y="6139655"/>
          <a:ext cx="2676525" cy="585788"/>
        </p:xfrm>
        <a:graphic>
          <a:graphicData uri="http://schemas.openxmlformats.org/presentationml/2006/ole">
            <mc:AlternateContent xmlns:mc="http://schemas.openxmlformats.org/markup-compatibility/2006">
              <mc:Choice xmlns:v="urn:schemas-microsoft-com:vml" Requires="v">
                <p:oleObj name="Equation" r:id="rId6" imgW="2145960" imgH="469800" progId="Equation.DSMT4">
                  <p:embed/>
                </p:oleObj>
              </mc:Choice>
              <mc:Fallback>
                <p:oleObj name="Equation" r:id="rId6" imgW="2145960" imgH="469800" progId="Equation.DSMT4">
                  <p:embed/>
                  <p:pic>
                    <p:nvPicPr>
                      <p:cNvPr id="0" name=""/>
                      <p:cNvPicPr/>
                      <p:nvPr/>
                    </p:nvPicPr>
                    <p:blipFill>
                      <a:blip r:embed="rId7"/>
                      <a:stretch>
                        <a:fillRect/>
                      </a:stretch>
                    </p:blipFill>
                    <p:spPr>
                      <a:xfrm>
                        <a:off x="422750" y="6139655"/>
                        <a:ext cx="2676525" cy="585788"/>
                      </a:xfrm>
                      <a:prstGeom prst="rect">
                        <a:avLst/>
                      </a:prstGeom>
                      <a:solidFill>
                        <a:schemeClr val="accent1">
                          <a:alpha val="23000"/>
                        </a:schemeClr>
                      </a:solidFill>
                    </p:spPr>
                  </p:pic>
                </p:oleObj>
              </mc:Fallback>
            </mc:AlternateContent>
          </a:graphicData>
        </a:graphic>
      </p:graphicFrame>
    </p:spTree>
    <p:extLst>
      <p:ext uri="{BB962C8B-B14F-4D97-AF65-F5344CB8AC3E}">
        <p14:creationId xmlns:p14="http://schemas.microsoft.com/office/powerpoint/2010/main" val="22043802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32293" y="970398"/>
            <a:ext cx="5265517" cy="523220"/>
          </a:xfrm>
          <a:prstGeom prst="rect">
            <a:avLst/>
          </a:prstGeom>
          <a:noFill/>
        </p:spPr>
        <p:txBody>
          <a:bodyPr wrap="square" rtlCol="0">
            <a:spAutoFit/>
          </a:bodyPr>
          <a:lstStyle/>
          <a:p>
            <a:r>
              <a:rPr lang="en-US" sz="1400"/>
              <a:t>Now we need to amend the process for 3D.  In this context it’s called the Born approximation.  We can start off with the same expansion:</a:t>
            </a:r>
          </a:p>
        </p:txBody>
      </p:sp>
      <p:graphicFrame>
        <p:nvGraphicFramePr>
          <p:cNvPr id="27" name="Object 26">
            <a:extLst>
              <a:ext uri="{FF2B5EF4-FFF2-40B4-BE49-F238E27FC236}">
                <a16:creationId xmlns:a16="http://schemas.microsoft.com/office/drawing/2014/main" id="{CC6BC569-2A55-4350-9B43-AA14823DF490}"/>
              </a:ext>
            </a:extLst>
          </p:cNvPr>
          <p:cNvGraphicFramePr>
            <a:graphicFrameLocks noChangeAspect="1"/>
          </p:cNvGraphicFramePr>
          <p:nvPr>
            <p:extLst>
              <p:ext uri="{D42A27DB-BD31-4B8C-83A1-F6EECF244321}">
                <p14:modId xmlns:p14="http://schemas.microsoft.com/office/powerpoint/2010/main" val="2912786345"/>
              </p:ext>
            </p:extLst>
          </p:nvPr>
        </p:nvGraphicFramePr>
        <p:xfrm>
          <a:off x="391211" y="1642521"/>
          <a:ext cx="5346700" cy="555625"/>
        </p:xfrm>
        <a:graphic>
          <a:graphicData uri="http://schemas.openxmlformats.org/presentationml/2006/ole">
            <mc:AlternateContent xmlns:mc="http://schemas.openxmlformats.org/markup-compatibility/2006">
              <mc:Choice xmlns:v="urn:schemas-microsoft-com:vml" Requires="v">
                <p:oleObj name="Equation" r:id="rId2" imgW="4305240" imgH="444240" progId="Equation.DSMT4">
                  <p:embed/>
                </p:oleObj>
              </mc:Choice>
              <mc:Fallback>
                <p:oleObj name="Equation" r:id="rId2" imgW="4305240" imgH="444240" progId="Equation.DSMT4">
                  <p:embed/>
                  <p:pic>
                    <p:nvPicPr>
                      <p:cNvPr id="27" name="Object 26">
                        <a:extLst>
                          <a:ext uri="{FF2B5EF4-FFF2-40B4-BE49-F238E27FC236}">
                            <a16:creationId xmlns:a16="http://schemas.microsoft.com/office/drawing/2014/main" id="{CC6BC569-2A55-4350-9B43-AA14823DF490}"/>
                          </a:ext>
                        </a:extLst>
                      </p:cNvPr>
                      <p:cNvPicPr>
                        <a:picLocks noChangeAspect="1" noChangeArrowheads="1"/>
                      </p:cNvPicPr>
                      <p:nvPr/>
                    </p:nvPicPr>
                    <p:blipFill>
                      <a:blip r:embed="rId3"/>
                      <a:srcRect/>
                      <a:stretch>
                        <a:fillRect/>
                      </a:stretch>
                    </p:blipFill>
                    <p:spPr bwMode="auto">
                      <a:xfrm>
                        <a:off x="391211" y="1642521"/>
                        <a:ext cx="5346700" cy="555625"/>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0198C99D-1321-4D89-9503-75AE52B3B20B}"/>
              </a:ext>
            </a:extLst>
          </p:cNvPr>
          <p:cNvSpPr txBox="1"/>
          <p:nvPr/>
        </p:nvSpPr>
        <p:spPr>
          <a:xfrm flipH="1">
            <a:off x="219806" y="4783891"/>
            <a:ext cx="5651771" cy="307777"/>
          </a:xfrm>
          <a:prstGeom prst="rect">
            <a:avLst/>
          </a:prstGeom>
          <a:noFill/>
        </p:spPr>
        <p:txBody>
          <a:bodyPr wrap="square" rtlCol="0">
            <a:spAutoFit/>
          </a:bodyPr>
          <a:lstStyle/>
          <a:p>
            <a:r>
              <a:rPr lang="en-US" sz="1400"/>
              <a:t>Then we can do a similar thing as last time to get the f(</a:t>
            </a:r>
            <a:r>
              <a:rPr lang="el-GR" sz="1400"/>
              <a:t>θ</a:t>
            </a:r>
            <a:r>
              <a:rPr lang="en-US" sz="1400"/>
              <a:t>,</a:t>
            </a:r>
            <a:r>
              <a:rPr lang="el-GR" sz="1400"/>
              <a:t>φ</a:t>
            </a:r>
            <a:r>
              <a:rPr lang="en-US" sz="1400"/>
              <a:t>) thingy.</a:t>
            </a:r>
            <a:endParaRPr lang="en-US"/>
          </a:p>
        </p:txBody>
      </p:sp>
      <p:sp>
        <p:nvSpPr>
          <p:cNvPr id="29" name="TextBox 28">
            <a:extLst>
              <a:ext uri="{FF2B5EF4-FFF2-40B4-BE49-F238E27FC236}">
                <a16:creationId xmlns:a16="http://schemas.microsoft.com/office/drawing/2014/main" id="{854CDC32-6A07-4E8E-95C6-6B7C81F59E59}"/>
              </a:ext>
            </a:extLst>
          </p:cNvPr>
          <p:cNvSpPr txBox="1"/>
          <p:nvPr/>
        </p:nvSpPr>
        <p:spPr>
          <a:xfrm flipH="1">
            <a:off x="294587" y="2348243"/>
            <a:ext cx="5265516" cy="523220"/>
          </a:xfrm>
          <a:prstGeom prst="rect">
            <a:avLst/>
          </a:prstGeom>
          <a:noFill/>
        </p:spPr>
        <p:txBody>
          <a:bodyPr wrap="square" rtlCol="0">
            <a:spAutoFit/>
          </a:bodyPr>
          <a:lstStyle/>
          <a:p>
            <a:r>
              <a:rPr lang="en-US" sz="1400"/>
              <a:t>The GF can be calculated in position space, and we have to use that same singularity prescription.</a:t>
            </a:r>
            <a:endParaRPr lang="en-US"/>
          </a:p>
        </p:txBody>
      </p:sp>
      <p:sp>
        <p:nvSpPr>
          <p:cNvPr id="34" name="TextBox 33">
            <a:extLst>
              <a:ext uri="{FF2B5EF4-FFF2-40B4-BE49-F238E27FC236}">
                <a16:creationId xmlns:a16="http://schemas.microsoft.com/office/drawing/2014/main" id="{955290E5-A086-4A2A-A26D-EEA5118793FF}"/>
              </a:ext>
            </a:extLst>
          </p:cNvPr>
          <p:cNvSpPr txBox="1"/>
          <p:nvPr/>
        </p:nvSpPr>
        <p:spPr>
          <a:xfrm flipH="1">
            <a:off x="5975125" y="2975719"/>
            <a:ext cx="5195637" cy="523220"/>
          </a:xfrm>
          <a:prstGeom prst="rect">
            <a:avLst/>
          </a:prstGeom>
          <a:noFill/>
        </p:spPr>
        <p:txBody>
          <a:bodyPr wrap="square" rtlCol="0">
            <a:spAutoFit/>
          </a:bodyPr>
          <a:lstStyle/>
          <a:p>
            <a:r>
              <a:rPr lang="en-US" sz="1400"/>
              <a:t>Now expand the integrand in powers of 1/r.  Remember that’s all we need for the radiation term.  </a:t>
            </a:r>
            <a:endParaRPr lang="en-US"/>
          </a:p>
        </p:txBody>
      </p:sp>
      <p:sp>
        <p:nvSpPr>
          <p:cNvPr id="35" name="TextBox 34">
            <a:extLst>
              <a:ext uri="{FF2B5EF4-FFF2-40B4-BE49-F238E27FC236}">
                <a16:creationId xmlns:a16="http://schemas.microsoft.com/office/drawing/2014/main" id="{751F575E-BF8A-4DDF-811C-7B2CFEF6B8FC}"/>
              </a:ext>
            </a:extLst>
          </p:cNvPr>
          <p:cNvSpPr txBox="1"/>
          <p:nvPr/>
        </p:nvSpPr>
        <p:spPr>
          <a:xfrm flipH="1">
            <a:off x="6030010" y="4780284"/>
            <a:ext cx="4084950" cy="307777"/>
          </a:xfrm>
          <a:prstGeom prst="rect">
            <a:avLst/>
          </a:prstGeom>
          <a:noFill/>
        </p:spPr>
        <p:txBody>
          <a:bodyPr wrap="square" rtlCol="0">
            <a:spAutoFit/>
          </a:bodyPr>
          <a:lstStyle/>
          <a:p>
            <a:r>
              <a:rPr lang="en-US" sz="1400"/>
              <a:t>So we have, where |k&gt; is a plane wave state:</a:t>
            </a:r>
            <a:endParaRPr lang="en-US"/>
          </a:p>
        </p:txBody>
      </p:sp>
      <p:graphicFrame>
        <p:nvGraphicFramePr>
          <p:cNvPr id="37" name="Object 36">
            <a:extLst>
              <a:ext uri="{FF2B5EF4-FFF2-40B4-BE49-F238E27FC236}">
                <a16:creationId xmlns:a16="http://schemas.microsoft.com/office/drawing/2014/main" id="{BC199170-7EF9-4C60-ABD4-8E434C118A16}"/>
              </a:ext>
            </a:extLst>
          </p:cNvPr>
          <p:cNvGraphicFramePr>
            <a:graphicFrameLocks noChangeAspect="1"/>
          </p:cNvGraphicFramePr>
          <p:nvPr>
            <p:extLst>
              <p:ext uri="{D42A27DB-BD31-4B8C-83A1-F6EECF244321}">
                <p14:modId xmlns:p14="http://schemas.microsoft.com/office/powerpoint/2010/main" val="270532569"/>
              </p:ext>
            </p:extLst>
          </p:nvPr>
        </p:nvGraphicFramePr>
        <p:xfrm>
          <a:off x="6105165" y="5278869"/>
          <a:ext cx="2346695" cy="495853"/>
        </p:xfrm>
        <a:graphic>
          <a:graphicData uri="http://schemas.openxmlformats.org/presentationml/2006/ole">
            <mc:AlternateContent xmlns:mc="http://schemas.openxmlformats.org/markup-compatibility/2006">
              <mc:Choice xmlns:v="urn:schemas-microsoft-com:vml" Requires="v">
                <p:oleObj name="Equation" r:id="rId4" imgW="1879560" imgH="393480" progId="Equation.DSMT4">
                  <p:embed/>
                </p:oleObj>
              </mc:Choice>
              <mc:Fallback>
                <p:oleObj name="Equation" r:id="rId4" imgW="1879560" imgH="393480"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5"/>
                      <a:srcRect/>
                      <a:stretch>
                        <a:fillRect/>
                      </a:stretch>
                    </p:blipFill>
                    <p:spPr bwMode="auto">
                      <a:xfrm>
                        <a:off x="6105165" y="5278869"/>
                        <a:ext cx="2346695" cy="495853"/>
                      </a:xfrm>
                      <a:prstGeom prst="rect">
                        <a:avLst/>
                      </a:prstGeom>
                      <a:solidFill>
                        <a:srgbClr val="CCFFCC"/>
                      </a:solidFill>
                    </p:spPr>
                  </p:pic>
                </p:oleObj>
              </mc:Fallback>
            </mc:AlternateContent>
          </a:graphicData>
        </a:graphic>
      </p:graphicFrame>
      <p:sp>
        <p:nvSpPr>
          <p:cNvPr id="38" name="TextBox 37">
            <a:extLst>
              <a:ext uri="{FF2B5EF4-FFF2-40B4-BE49-F238E27FC236}">
                <a16:creationId xmlns:a16="http://schemas.microsoft.com/office/drawing/2014/main" id="{BBB724F4-98EF-472C-84F6-4183B8E427CF}"/>
              </a:ext>
            </a:extLst>
          </p:cNvPr>
          <p:cNvSpPr txBox="1"/>
          <p:nvPr/>
        </p:nvSpPr>
        <p:spPr>
          <a:xfrm>
            <a:off x="6030011" y="5965530"/>
            <a:ext cx="4725971" cy="523220"/>
          </a:xfrm>
          <a:prstGeom prst="rect">
            <a:avLst/>
          </a:prstGeom>
          <a:noFill/>
        </p:spPr>
        <p:txBody>
          <a:bodyPr wrap="square" rtlCol="0">
            <a:spAutoFit/>
          </a:bodyPr>
          <a:lstStyle/>
          <a:p>
            <a:r>
              <a:rPr lang="en-US" sz="1400"/>
              <a:t>Note that Levinson’s theorem implies that the poles of the T-matrix, or the exact GF, give us the bound state energies.  </a:t>
            </a:r>
            <a:endParaRPr lang="en-US"/>
          </a:p>
        </p:txBody>
      </p:sp>
      <p:graphicFrame>
        <p:nvGraphicFramePr>
          <p:cNvPr id="7" name="Object 6">
            <a:extLst>
              <a:ext uri="{FF2B5EF4-FFF2-40B4-BE49-F238E27FC236}">
                <a16:creationId xmlns:a16="http://schemas.microsoft.com/office/drawing/2014/main" id="{FBEEC93F-71E0-402E-A9FA-D58B33F54860}"/>
              </a:ext>
            </a:extLst>
          </p:cNvPr>
          <p:cNvGraphicFramePr>
            <a:graphicFrameLocks noChangeAspect="1"/>
          </p:cNvGraphicFramePr>
          <p:nvPr>
            <p:extLst>
              <p:ext uri="{D42A27DB-BD31-4B8C-83A1-F6EECF244321}">
                <p14:modId xmlns:p14="http://schemas.microsoft.com/office/powerpoint/2010/main" val="1287745255"/>
              </p:ext>
            </p:extLst>
          </p:nvPr>
        </p:nvGraphicFramePr>
        <p:xfrm>
          <a:off x="391211" y="2979738"/>
          <a:ext cx="3613150" cy="1687512"/>
        </p:xfrm>
        <a:graphic>
          <a:graphicData uri="http://schemas.openxmlformats.org/presentationml/2006/ole">
            <mc:AlternateContent xmlns:mc="http://schemas.openxmlformats.org/markup-compatibility/2006">
              <mc:Choice xmlns:v="urn:schemas-microsoft-com:vml" Requires="v">
                <p:oleObj name="Equation" r:id="rId6" imgW="2882880" imgH="1346040" progId="Equation.DSMT4">
                  <p:embed/>
                </p:oleObj>
              </mc:Choice>
              <mc:Fallback>
                <p:oleObj name="Equation" r:id="rId6" imgW="2882880" imgH="1346040" progId="Equation.DSMT4">
                  <p:embed/>
                  <p:pic>
                    <p:nvPicPr>
                      <p:cNvPr id="7" name="Object 6">
                        <a:extLst>
                          <a:ext uri="{FF2B5EF4-FFF2-40B4-BE49-F238E27FC236}">
                            <a16:creationId xmlns:a16="http://schemas.microsoft.com/office/drawing/2014/main" id="{FBEEC93F-71E0-402E-A9FA-D58B33F54860}"/>
                          </a:ext>
                        </a:extLst>
                      </p:cNvPr>
                      <p:cNvPicPr>
                        <a:picLocks noChangeAspect="1" noChangeArrowheads="1"/>
                      </p:cNvPicPr>
                      <p:nvPr/>
                    </p:nvPicPr>
                    <p:blipFill>
                      <a:blip r:embed="rId7"/>
                      <a:srcRect/>
                      <a:stretch>
                        <a:fillRect/>
                      </a:stretch>
                    </p:blipFill>
                    <p:spPr bwMode="auto">
                      <a:xfrm>
                        <a:off x="391211" y="2979738"/>
                        <a:ext cx="3613150" cy="1687512"/>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AAA82D1D-C7F1-44F9-856E-0F6A442115B3}"/>
              </a:ext>
            </a:extLst>
          </p:cNvPr>
          <p:cNvGraphicFramePr>
            <a:graphicFrameLocks noChangeAspect="1"/>
          </p:cNvGraphicFramePr>
          <p:nvPr>
            <p:extLst>
              <p:ext uri="{D42A27DB-BD31-4B8C-83A1-F6EECF244321}">
                <p14:modId xmlns:p14="http://schemas.microsoft.com/office/powerpoint/2010/main" val="3118845869"/>
              </p:ext>
            </p:extLst>
          </p:nvPr>
        </p:nvGraphicFramePr>
        <p:xfrm>
          <a:off x="368192" y="5229723"/>
          <a:ext cx="3659187" cy="1471613"/>
        </p:xfrm>
        <a:graphic>
          <a:graphicData uri="http://schemas.openxmlformats.org/presentationml/2006/ole">
            <mc:AlternateContent xmlns:mc="http://schemas.openxmlformats.org/markup-compatibility/2006">
              <mc:Choice xmlns:v="urn:schemas-microsoft-com:vml" Requires="v">
                <p:oleObj name="Equation" r:id="rId8" imgW="2869920" imgH="1143000" progId="Equation.DSMT4">
                  <p:embed/>
                </p:oleObj>
              </mc:Choice>
              <mc:Fallback>
                <p:oleObj name="Equation" r:id="rId8" imgW="2869920" imgH="1143000" progId="Equation.DSMT4">
                  <p:embed/>
                  <p:pic>
                    <p:nvPicPr>
                      <p:cNvPr id="23" name="Object 22">
                        <a:extLst>
                          <a:ext uri="{FF2B5EF4-FFF2-40B4-BE49-F238E27FC236}">
                            <a16:creationId xmlns:a16="http://schemas.microsoft.com/office/drawing/2014/main" id="{AAA82D1D-C7F1-44F9-856E-0F6A442115B3}"/>
                          </a:ext>
                        </a:extLst>
                      </p:cNvPr>
                      <p:cNvPicPr>
                        <a:picLocks noChangeAspect="1" noChangeArrowheads="1"/>
                      </p:cNvPicPr>
                      <p:nvPr/>
                    </p:nvPicPr>
                    <p:blipFill>
                      <a:blip r:embed="rId9"/>
                      <a:srcRect/>
                      <a:stretch>
                        <a:fillRect/>
                      </a:stretch>
                    </p:blipFill>
                    <p:spPr bwMode="auto">
                      <a:xfrm>
                        <a:off x="368192" y="5229723"/>
                        <a:ext cx="3659187" cy="1471613"/>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66687A24-00D1-4C5C-A3CD-4345DEBE500B}"/>
              </a:ext>
            </a:extLst>
          </p:cNvPr>
          <p:cNvGraphicFramePr>
            <a:graphicFrameLocks noChangeAspect="1"/>
          </p:cNvGraphicFramePr>
          <p:nvPr>
            <p:extLst>
              <p:ext uri="{D42A27DB-BD31-4B8C-83A1-F6EECF244321}">
                <p14:modId xmlns:p14="http://schemas.microsoft.com/office/powerpoint/2010/main" val="2698039887"/>
              </p:ext>
            </p:extLst>
          </p:nvPr>
        </p:nvGraphicFramePr>
        <p:xfrm>
          <a:off x="6080287" y="3523449"/>
          <a:ext cx="3852862" cy="1112837"/>
        </p:xfrm>
        <a:graphic>
          <a:graphicData uri="http://schemas.openxmlformats.org/presentationml/2006/ole">
            <mc:AlternateContent xmlns:mc="http://schemas.openxmlformats.org/markup-compatibility/2006">
              <mc:Choice xmlns:v="urn:schemas-microsoft-com:vml" Requires="v">
                <p:oleObj name="Equation" r:id="rId10" imgW="3022560" imgH="863280" progId="Equation.DSMT4">
                  <p:embed/>
                </p:oleObj>
              </mc:Choice>
              <mc:Fallback>
                <p:oleObj name="Equation" r:id="rId10" imgW="3022560" imgH="863280" progId="Equation.DSMT4">
                  <p:embed/>
                  <p:pic>
                    <p:nvPicPr>
                      <p:cNvPr id="26" name="Object 25">
                        <a:extLst>
                          <a:ext uri="{FF2B5EF4-FFF2-40B4-BE49-F238E27FC236}">
                            <a16:creationId xmlns:a16="http://schemas.microsoft.com/office/drawing/2014/main" id="{66687A24-00D1-4C5C-A3CD-4345DEBE500B}"/>
                          </a:ext>
                        </a:extLst>
                      </p:cNvPr>
                      <p:cNvPicPr>
                        <a:picLocks noChangeAspect="1" noChangeArrowheads="1"/>
                      </p:cNvPicPr>
                      <p:nvPr/>
                    </p:nvPicPr>
                    <p:blipFill>
                      <a:blip r:embed="rId11"/>
                      <a:srcRect/>
                      <a:stretch>
                        <a:fillRect/>
                      </a:stretch>
                    </p:blipFill>
                    <p:spPr bwMode="auto">
                      <a:xfrm>
                        <a:off x="6080287" y="3523449"/>
                        <a:ext cx="3852862" cy="1112837"/>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60E8CFF2-0855-44C7-90DA-A595E4CCBFA9}"/>
              </a:ext>
            </a:extLst>
          </p:cNvPr>
          <p:cNvSpPr txBox="1"/>
          <p:nvPr/>
        </p:nvSpPr>
        <p:spPr>
          <a:xfrm>
            <a:off x="2264802" y="176716"/>
            <a:ext cx="6099141" cy="523220"/>
          </a:xfrm>
          <a:prstGeom prst="rect">
            <a:avLst/>
          </a:prstGeom>
          <a:noFill/>
        </p:spPr>
        <p:txBody>
          <a:bodyPr wrap="square" rtlCol="0">
            <a:spAutoFit/>
          </a:bodyPr>
          <a:lstStyle/>
          <a:p>
            <a:r>
              <a:rPr lang="en-US" sz="2800" b="1" u="sng"/>
              <a:t>3D Scattering Perturbation Theory: RS</a:t>
            </a:r>
          </a:p>
        </p:txBody>
      </p:sp>
      <p:graphicFrame>
        <p:nvGraphicFramePr>
          <p:cNvPr id="17" name="Object 16">
            <a:extLst>
              <a:ext uri="{FF2B5EF4-FFF2-40B4-BE49-F238E27FC236}">
                <a16:creationId xmlns:a16="http://schemas.microsoft.com/office/drawing/2014/main" id="{6BCC8C49-6E20-490E-9327-6EF47C62E708}"/>
              </a:ext>
            </a:extLst>
          </p:cNvPr>
          <p:cNvGraphicFramePr>
            <a:graphicFrameLocks noChangeAspect="1"/>
          </p:cNvGraphicFramePr>
          <p:nvPr>
            <p:extLst>
              <p:ext uri="{D42A27DB-BD31-4B8C-83A1-F6EECF244321}">
                <p14:modId xmlns:p14="http://schemas.microsoft.com/office/powerpoint/2010/main" val="3520727124"/>
              </p:ext>
            </p:extLst>
          </p:nvPr>
        </p:nvGraphicFramePr>
        <p:xfrm>
          <a:off x="8351520" y="165922"/>
          <a:ext cx="3592861" cy="2371081"/>
        </p:xfrm>
        <a:graphic>
          <a:graphicData uri="http://schemas.openxmlformats.org/presentationml/2006/ole">
            <mc:AlternateContent xmlns:mc="http://schemas.openxmlformats.org/markup-compatibility/2006">
              <mc:Choice xmlns:v="urn:schemas-microsoft-com:vml" Requires="v">
                <p:oleObj name="Bitmap Image" r:id="rId12" imgW="3269263" imgH="2377646" progId="Paint.Picture">
                  <p:embed/>
                </p:oleObj>
              </mc:Choice>
              <mc:Fallback>
                <p:oleObj name="Bitmap Image" r:id="rId12" imgW="3269263" imgH="2377646" progId="Paint.Picture">
                  <p:embed/>
                  <p:pic>
                    <p:nvPicPr>
                      <p:cNvPr id="20" name="Object 19">
                        <a:extLst>
                          <a:ext uri="{FF2B5EF4-FFF2-40B4-BE49-F238E27FC236}">
                            <a16:creationId xmlns:a16="http://schemas.microsoft.com/office/drawing/2014/main" id="{D7C887A5-E6FB-4830-9802-1F89AF89637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712" t="2197" r="581" b="6046"/>
                      <a:stretch>
                        <a:fillRect/>
                      </a:stretch>
                    </p:blipFill>
                    <p:spPr bwMode="auto">
                      <a:xfrm>
                        <a:off x="8351520" y="165922"/>
                        <a:ext cx="3592861" cy="2371081"/>
                      </a:xfrm>
                      <a:prstGeom prst="rect">
                        <a:avLst/>
                      </a:prstGeom>
                      <a:noFill/>
                    </p:spPr>
                  </p:pic>
                </p:oleObj>
              </mc:Fallback>
            </mc:AlternateContent>
          </a:graphicData>
        </a:graphic>
      </p:graphicFrame>
    </p:spTree>
    <p:extLst>
      <p:ext uri="{BB962C8B-B14F-4D97-AF65-F5344CB8AC3E}">
        <p14:creationId xmlns:p14="http://schemas.microsoft.com/office/powerpoint/2010/main" val="352074008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87721" y="2201534"/>
            <a:ext cx="6427857" cy="523220"/>
          </a:xfrm>
          <a:prstGeom prst="rect">
            <a:avLst/>
          </a:prstGeom>
          <a:noFill/>
        </p:spPr>
        <p:txBody>
          <a:bodyPr wrap="square" rtlCol="0">
            <a:spAutoFit/>
          </a:bodyPr>
          <a:lstStyle/>
          <a:p>
            <a:r>
              <a:rPr lang="en-US" sz="1400"/>
              <a:t>And we can relate T to the S-matrix, knowing what S is in Legendre polynomial space, and taking an inverse Legedre transform,</a:t>
            </a:r>
          </a:p>
        </p:txBody>
      </p:sp>
      <p:sp>
        <p:nvSpPr>
          <p:cNvPr id="18" name="TextBox 17">
            <a:extLst>
              <a:ext uri="{FF2B5EF4-FFF2-40B4-BE49-F238E27FC236}">
                <a16:creationId xmlns:a16="http://schemas.microsoft.com/office/drawing/2014/main" id="{20706510-656B-4497-9773-57664CADE39C}"/>
              </a:ext>
            </a:extLst>
          </p:cNvPr>
          <p:cNvSpPr txBox="1"/>
          <p:nvPr/>
        </p:nvSpPr>
        <p:spPr>
          <a:xfrm>
            <a:off x="2795904" y="123437"/>
            <a:ext cx="6159560" cy="523220"/>
          </a:xfrm>
          <a:prstGeom prst="rect">
            <a:avLst/>
          </a:prstGeom>
          <a:noFill/>
        </p:spPr>
        <p:txBody>
          <a:bodyPr wrap="square" rtlCol="0">
            <a:spAutoFit/>
          </a:bodyPr>
          <a:lstStyle/>
          <a:p>
            <a:r>
              <a:rPr lang="en-US" sz="2800" b="1" u="sng"/>
              <a:t>3D Scattering Perturbation Theory: RS</a:t>
            </a:r>
          </a:p>
        </p:txBody>
      </p:sp>
      <p:sp>
        <p:nvSpPr>
          <p:cNvPr id="13" name="TextBox 12">
            <a:extLst>
              <a:ext uri="{FF2B5EF4-FFF2-40B4-BE49-F238E27FC236}">
                <a16:creationId xmlns:a16="http://schemas.microsoft.com/office/drawing/2014/main" id="{411E1E15-0541-4C42-87E1-64BDBBBB2FEE}"/>
              </a:ext>
            </a:extLst>
          </p:cNvPr>
          <p:cNvSpPr txBox="1"/>
          <p:nvPr/>
        </p:nvSpPr>
        <p:spPr>
          <a:xfrm>
            <a:off x="340491" y="845813"/>
            <a:ext cx="7681720" cy="523220"/>
          </a:xfrm>
          <a:prstGeom prst="rect">
            <a:avLst/>
          </a:prstGeom>
          <a:noFill/>
        </p:spPr>
        <p:txBody>
          <a:bodyPr wrap="square" rtlCol="0">
            <a:spAutoFit/>
          </a:bodyPr>
          <a:lstStyle/>
          <a:p>
            <a:r>
              <a:rPr lang="en-US" sz="1400"/>
              <a:t>We can relate the T matrix to the phase shifts themselves, since we know how T relates to d</a:t>
            </a:r>
            <a:r>
              <a:rPr lang="el-GR" sz="1400"/>
              <a:t>σ</a:t>
            </a:r>
            <a:r>
              <a:rPr lang="en-US" sz="1400"/>
              <a:t>/d</a:t>
            </a:r>
            <a:r>
              <a:rPr lang="el-GR" sz="1400"/>
              <a:t>Ω</a:t>
            </a:r>
            <a:r>
              <a:rPr lang="en-US" sz="1400"/>
              <a:t>.  And we have below.  </a:t>
            </a:r>
          </a:p>
        </p:txBody>
      </p:sp>
      <p:graphicFrame>
        <p:nvGraphicFramePr>
          <p:cNvPr id="14" name="Object 13">
            <a:extLst>
              <a:ext uri="{FF2B5EF4-FFF2-40B4-BE49-F238E27FC236}">
                <a16:creationId xmlns:a16="http://schemas.microsoft.com/office/drawing/2014/main" id="{9782C9FB-3DCC-4447-A5C1-CF5845C09E61}"/>
              </a:ext>
            </a:extLst>
          </p:cNvPr>
          <p:cNvGraphicFramePr>
            <a:graphicFrameLocks noChangeAspect="1"/>
          </p:cNvGraphicFramePr>
          <p:nvPr>
            <p:extLst>
              <p:ext uri="{D42A27DB-BD31-4B8C-83A1-F6EECF244321}">
                <p14:modId xmlns:p14="http://schemas.microsoft.com/office/powerpoint/2010/main" val="3438969952"/>
              </p:ext>
            </p:extLst>
          </p:nvPr>
        </p:nvGraphicFramePr>
        <p:xfrm>
          <a:off x="8955464" y="179252"/>
          <a:ext cx="3064332" cy="2022282"/>
        </p:xfrm>
        <a:graphic>
          <a:graphicData uri="http://schemas.openxmlformats.org/presentationml/2006/ole">
            <mc:AlternateContent xmlns:mc="http://schemas.openxmlformats.org/markup-compatibility/2006">
              <mc:Choice xmlns:v="urn:schemas-microsoft-com:vml" Requires="v">
                <p:oleObj name="Bitmap Image" r:id="rId3" imgW="3269263" imgH="2377646" progId="Paint.Picture">
                  <p:embed/>
                </p:oleObj>
              </mc:Choice>
              <mc:Fallback>
                <p:oleObj name="Bitmap Image" r:id="rId3" imgW="3269263" imgH="2377646" progId="Paint.Picture">
                  <p:embed/>
                  <p:pic>
                    <p:nvPicPr>
                      <p:cNvPr id="17" name="Object 16">
                        <a:extLst>
                          <a:ext uri="{FF2B5EF4-FFF2-40B4-BE49-F238E27FC236}">
                            <a16:creationId xmlns:a16="http://schemas.microsoft.com/office/drawing/2014/main" id="{6BCC8C49-6E20-490E-9327-6EF47C62E7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712" t="2197" r="581" b="6046"/>
                      <a:stretch>
                        <a:fillRect/>
                      </a:stretch>
                    </p:blipFill>
                    <p:spPr bwMode="auto">
                      <a:xfrm>
                        <a:off x="8955464" y="179252"/>
                        <a:ext cx="3064332" cy="2022282"/>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261F0E19-A329-44EE-8B3C-4D877AC6AD8C}"/>
              </a:ext>
            </a:extLst>
          </p:cNvPr>
          <p:cNvGraphicFramePr>
            <a:graphicFrameLocks noChangeAspect="1"/>
          </p:cNvGraphicFramePr>
          <p:nvPr>
            <p:extLst>
              <p:ext uri="{D42A27DB-BD31-4B8C-83A1-F6EECF244321}">
                <p14:modId xmlns:p14="http://schemas.microsoft.com/office/powerpoint/2010/main" val="1819732760"/>
              </p:ext>
            </p:extLst>
          </p:nvPr>
        </p:nvGraphicFramePr>
        <p:xfrm>
          <a:off x="477276" y="2958991"/>
          <a:ext cx="4538450" cy="359244"/>
        </p:xfrm>
        <a:graphic>
          <a:graphicData uri="http://schemas.openxmlformats.org/presentationml/2006/ole">
            <mc:AlternateContent xmlns:mc="http://schemas.openxmlformats.org/markup-compatibility/2006">
              <mc:Choice xmlns:v="urn:schemas-microsoft-com:vml" Requires="v">
                <p:oleObj name="Equation" r:id="rId5" imgW="3008566" imgH="238301" progId="Equation.DSMT4">
                  <p:embed/>
                </p:oleObj>
              </mc:Choice>
              <mc:Fallback>
                <p:oleObj name="Equation" r:id="rId5" imgW="3008566" imgH="238301" progId="Equation.DSMT4">
                  <p:embed/>
                  <p:pic>
                    <p:nvPicPr>
                      <p:cNvPr id="0" name=""/>
                      <p:cNvPicPr/>
                      <p:nvPr/>
                    </p:nvPicPr>
                    <p:blipFill>
                      <a:blip r:embed="rId6"/>
                      <a:stretch>
                        <a:fillRect/>
                      </a:stretch>
                    </p:blipFill>
                    <p:spPr>
                      <a:xfrm>
                        <a:off x="477276" y="2958991"/>
                        <a:ext cx="4538450" cy="359244"/>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11FEA324-2A08-4862-9D96-DFC5255A6734}"/>
              </a:ext>
            </a:extLst>
          </p:cNvPr>
          <p:cNvGraphicFramePr>
            <a:graphicFrameLocks noChangeAspect="1"/>
          </p:cNvGraphicFramePr>
          <p:nvPr>
            <p:extLst>
              <p:ext uri="{D42A27DB-BD31-4B8C-83A1-F6EECF244321}">
                <p14:modId xmlns:p14="http://schemas.microsoft.com/office/powerpoint/2010/main" val="2293627465"/>
              </p:ext>
            </p:extLst>
          </p:nvPr>
        </p:nvGraphicFramePr>
        <p:xfrm>
          <a:off x="477276" y="1479158"/>
          <a:ext cx="4028736" cy="546941"/>
        </p:xfrm>
        <a:graphic>
          <a:graphicData uri="http://schemas.openxmlformats.org/presentationml/2006/ole">
            <mc:AlternateContent xmlns:mc="http://schemas.openxmlformats.org/markup-compatibility/2006">
              <mc:Choice xmlns:v="urn:schemas-microsoft-com:vml" Requires="v">
                <p:oleObj name="Equation" r:id="rId7" imgW="3227345" imgH="438748" progId="Equation.DSMT4">
                  <p:embed/>
                </p:oleObj>
              </mc:Choice>
              <mc:Fallback>
                <p:oleObj name="Equation" r:id="rId7" imgW="3227345" imgH="438748" progId="Equation.DSMT4">
                  <p:embed/>
                  <p:pic>
                    <p:nvPicPr>
                      <p:cNvPr id="0" name=""/>
                      <p:cNvPicPr/>
                      <p:nvPr/>
                    </p:nvPicPr>
                    <p:blipFill>
                      <a:blip r:embed="rId8"/>
                      <a:stretch>
                        <a:fillRect/>
                      </a:stretch>
                    </p:blipFill>
                    <p:spPr>
                      <a:xfrm>
                        <a:off x="477276" y="1479158"/>
                        <a:ext cx="4028736" cy="546941"/>
                      </a:xfrm>
                      <a:prstGeom prst="rect">
                        <a:avLst/>
                      </a:prstGeom>
                    </p:spPr>
                  </p:pic>
                </p:oleObj>
              </mc:Fallback>
            </mc:AlternateContent>
          </a:graphicData>
        </a:graphic>
      </p:graphicFrame>
    </p:spTree>
    <p:extLst>
      <p:ext uri="{BB962C8B-B14F-4D97-AF65-F5344CB8AC3E}">
        <p14:creationId xmlns:p14="http://schemas.microsoft.com/office/powerpoint/2010/main" val="8507903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32293" y="1222912"/>
            <a:ext cx="4375894" cy="738664"/>
          </a:xfrm>
          <a:prstGeom prst="rect">
            <a:avLst/>
          </a:prstGeom>
          <a:noFill/>
        </p:spPr>
        <p:txBody>
          <a:bodyPr wrap="square" rtlCol="0">
            <a:spAutoFit/>
          </a:bodyPr>
          <a:lstStyle/>
          <a:p>
            <a:r>
              <a:rPr lang="en-US" sz="1400"/>
              <a:t>Let’s throw in a quick example.  We can apply the Born approximation to the Yukawa potential (a model of the strong nuclear force potential):</a:t>
            </a:r>
          </a:p>
        </p:txBody>
      </p:sp>
      <p:sp>
        <p:nvSpPr>
          <p:cNvPr id="29" name="TextBox 28">
            <a:extLst>
              <a:ext uri="{FF2B5EF4-FFF2-40B4-BE49-F238E27FC236}">
                <a16:creationId xmlns:a16="http://schemas.microsoft.com/office/drawing/2014/main" id="{854CDC32-6A07-4E8E-95C6-6B7C81F59E59}"/>
              </a:ext>
            </a:extLst>
          </p:cNvPr>
          <p:cNvSpPr txBox="1"/>
          <p:nvPr/>
        </p:nvSpPr>
        <p:spPr>
          <a:xfrm flipH="1">
            <a:off x="332293" y="2717575"/>
            <a:ext cx="4930371" cy="307777"/>
          </a:xfrm>
          <a:prstGeom prst="rect">
            <a:avLst/>
          </a:prstGeom>
          <a:noFill/>
        </p:spPr>
        <p:txBody>
          <a:bodyPr wrap="square" rtlCol="0">
            <a:spAutoFit/>
          </a:bodyPr>
          <a:lstStyle/>
          <a:p>
            <a:r>
              <a:rPr lang="en-US" sz="1400"/>
              <a:t>Calculating d</a:t>
            </a:r>
            <a:r>
              <a:rPr lang="el-GR" sz="1400"/>
              <a:t>σ</a:t>
            </a:r>
            <a:r>
              <a:rPr lang="en-US" sz="1400"/>
              <a:t>/d</a:t>
            </a:r>
            <a:r>
              <a:rPr lang="el-GR" sz="1400"/>
              <a:t>Ω</a:t>
            </a:r>
            <a:r>
              <a:rPr lang="en-US" sz="1400"/>
              <a:t> to first order we have, after a bit of calculating:</a:t>
            </a:r>
            <a:endParaRPr lang="en-US"/>
          </a:p>
        </p:txBody>
      </p:sp>
      <p:graphicFrame>
        <p:nvGraphicFramePr>
          <p:cNvPr id="37" name="Object 36">
            <a:extLst>
              <a:ext uri="{FF2B5EF4-FFF2-40B4-BE49-F238E27FC236}">
                <a16:creationId xmlns:a16="http://schemas.microsoft.com/office/drawing/2014/main" id="{BC199170-7EF9-4C60-ABD4-8E434C118A16}"/>
              </a:ext>
            </a:extLst>
          </p:cNvPr>
          <p:cNvGraphicFramePr>
            <a:graphicFrameLocks noChangeAspect="1"/>
          </p:cNvGraphicFramePr>
          <p:nvPr>
            <p:extLst>
              <p:ext uri="{D42A27DB-BD31-4B8C-83A1-F6EECF244321}">
                <p14:modId xmlns:p14="http://schemas.microsoft.com/office/powerpoint/2010/main" val="3265532965"/>
              </p:ext>
            </p:extLst>
          </p:nvPr>
        </p:nvGraphicFramePr>
        <p:xfrm>
          <a:off x="412000" y="3174143"/>
          <a:ext cx="2944222" cy="1113060"/>
        </p:xfrm>
        <a:graphic>
          <a:graphicData uri="http://schemas.openxmlformats.org/presentationml/2006/ole">
            <mc:AlternateContent xmlns:mc="http://schemas.openxmlformats.org/markup-compatibility/2006">
              <mc:Choice xmlns:v="urn:schemas-microsoft-com:vml" Requires="v">
                <p:oleObj name="Equation" r:id="rId2" imgW="2374560" imgH="888840" progId="Equation.DSMT4">
                  <p:embed/>
                </p:oleObj>
              </mc:Choice>
              <mc:Fallback>
                <p:oleObj name="Equation" r:id="rId2" imgW="2374560" imgH="888840" progId="Equation.DSMT4">
                  <p:embed/>
                  <p:pic>
                    <p:nvPicPr>
                      <p:cNvPr id="37" name="Object 36">
                        <a:extLst>
                          <a:ext uri="{FF2B5EF4-FFF2-40B4-BE49-F238E27FC236}">
                            <a16:creationId xmlns:a16="http://schemas.microsoft.com/office/drawing/2014/main" id="{BC199170-7EF9-4C60-ABD4-8E434C118A16}"/>
                          </a:ext>
                        </a:extLst>
                      </p:cNvPr>
                      <p:cNvPicPr>
                        <a:picLocks noChangeAspect="1" noChangeArrowheads="1"/>
                      </p:cNvPicPr>
                      <p:nvPr/>
                    </p:nvPicPr>
                    <p:blipFill>
                      <a:blip r:embed="rId3"/>
                      <a:srcRect/>
                      <a:stretch>
                        <a:fillRect/>
                      </a:stretch>
                    </p:blipFill>
                    <p:spPr bwMode="auto">
                      <a:xfrm>
                        <a:off x="412000" y="3174143"/>
                        <a:ext cx="2944222" cy="111306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5E68B42D-799D-4B49-BAF9-590B844BDC49}"/>
              </a:ext>
            </a:extLst>
          </p:cNvPr>
          <p:cNvGraphicFramePr>
            <a:graphicFrameLocks noChangeAspect="1"/>
          </p:cNvGraphicFramePr>
          <p:nvPr>
            <p:extLst>
              <p:ext uri="{D42A27DB-BD31-4B8C-83A1-F6EECF244321}">
                <p14:modId xmlns:p14="http://schemas.microsoft.com/office/powerpoint/2010/main" val="3998318551"/>
              </p:ext>
            </p:extLst>
          </p:nvPr>
        </p:nvGraphicFramePr>
        <p:xfrm>
          <a:off x="412000" y="2022745"/>
          <a:ext cx="1260049" cy="623298"/>
        </p:xfrm>
        <a:graphic>
          <a:graphicData uri="http://schemas.openxmlformats.org/presentationml/2006/ole">
            <mc:AlternateContent xmlns:mc="http://schemas.openxmlformats.org/markup-compatibility/2006">
              <mc:Choice xmlns:v="urn:schemas-microsoft-com:vml" Requires="v">
                <p:oleObj name="Equation" r:id="rId4" imgW="888614" imgH="444307" progId="Equation.DSMT4">
                  <p:embed/>
                </p:oleObj>
              </mc:Choice>
              <mc:Fallback>
                <p:oleObj name="Equation" r:id="rId4" imgW="888614" imgH="444307" progId="Equation.DSMT4">
                  <p:embed/>
                  <p:pic>
                    <p:nvPicPr>
                      <p:cNvPr id="6" name="Object 5">
                        <a:extLst>
                          <a:ext uri="{FF2B5EF4-FFF2-40B4-BE49-F238E27FC236}">
                            <a16:creationId xmlns:a16="http://schemas.microsoft.com/office/drawing/2014/main" id="{5E68B42D-799D-4B49-BAF9-590B844BDC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2000" y="2022745"/>
                        <a:ext cx="1260049" cy="623298"/>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5E2B393-45F1-471A-8053-C196E0CE4BFE}"/>
              </a:ext>
            </a:extLst>
          </p:cNvPr>
          <p:cNvGraphicFramePr>
            <a:graphicFrameLocks noChangeAspect="1"/>
          </p:cNvGraphicFramePr>
          <p:nvPr>
            <p:extLst>
              <p:ext uri="{D42A27DB-BD31-4B8C-83A1-F6EECF244321}">
                <p14:modId xmlns:p14="http://schemas.microsoft.com/office/powerpoint/2010/main" val="1928201680"/>
              </p:ext>
            </p:extLst>
          </p:nvPr>
        </p:nvGraphicFramePr>
        <p:xfrm>
          <a:off x="9596166" y="5105777"/>
          <a:ext cx="2302116" cy="1575132"/>
        </p:xfrm>
        <a:graphic>
          <a:graphicData uri="http://schemas.openxmlformats.org/presentationml/2006/ole">
            <mc:AlternateContent xmlns:mc="http://schemas.openxmlformats.org/markup-compatibility/2006">
              <mc:Choice xmlns:v="urn:schemas-microsoft-com:vml" Requires="v">
                <p:oleObj name="Bitmap Image" r:id="rId6" imgW="2400635" imgH="2266667" progId="Paint.Picture">
                  <p:embed/>
                </p:oleObj>
              </mc:Choice>
              <mc:Fallback>
                <p:oleObj name="Bitmap Image" r:id="rId6" imgW="2400635" imgH="2266667" progId="Paint.Picture">
                  <p:embed/>
                  <p:pic>
                    <p:nvPicPr>
                      <p:cNvPr id="9" name="Object 8">
                        <a:extLst>
                          <a:ext uri="{FF2B5EF4-FFF2-40B4-BE49-F238E27FC236}">
                            <a16:creationId xmlns:a16="http://schemas.microsoft.com/office/drawing/2014/main" id="{65E2B393-45F1-471A-8053-C196E0CE4BF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4762" t="15126" r="4762" b="19328"/>
                      <a:stretch>
                        <a:fillRect/>
                      </a:stretch>
                    </p:blipFill>
                    <p:spPr bwMode="auto">
                      <a:xfrm>
                        <a:off x="9596166" y="5105777"/>
                        <a:ext cx="2302116" cy="1575132"/>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A27531A-C8F0-4B25-9391-334DC04B41ED}"/>
              </a:ext>
            </a:extLst>
          </p:cNvPr>
          <p:cNvSpPr txBox="1"/>
          <p:nvPr/>
        </p:nvSpPr>
        <p:spPr>
          <a:xfrm>
            <a:off x="5361025" y="1245489"/>
            <a:ext cx="4235141" cy="523220"/>
          </a:xfrm>
          <a:prstGeom prst="rect">
            <a:avLst/>
          </a:prstGeom>
          <a:noFill/>
        </p:spPr>
        <p:txBody>
          <a:bodyPr wrap="square" rtlCol="0">
            <a:spAutoFit/>
          </a:bodyPr>
          <a:lstStyle/>
          <a:p>
            <a:r>
              <a:rPr lang="en-US" sz="1400"/>
              <a:t>And if we take the </a:t>
            </a:r>
            <a:r>
              <a:rPr lang="el-GR" sz="1400"/>
              <a:t>μ</a:t>
            </a:r>
            <a:r>
              <a:rPr lang="en-US" sz="1400"/>
              <a:t> </a:t>
            </a:r>
            <a:r>
              <a:rPr lang="en-US" sz="1400">
                <a:sym typeface="Wingdings" panose="05000000000000000000" pitchFamily="2" charset="2"/>
              </a:rPr>
              <a:t> limit, we get the Coulomb potential as well:</a:t>
            </a:r>
            <a:endParaRPr lang="en-US" sz="1400"/>
          </a:p>
        </p:txBody>
      </p:sp>
      <p:graphicFrame>
        <p:nvGraphicFramePr>
          <p:cNvPr id="11" name="Object 10">
            <a:extLst>
              <a:ext uri="{FF2B5EF4-FFF2-40B4-BE49-F238E27FC236}">
                <a16:creationId xmlns:a16="http://schemas.microsoft.com/office/drawing/2014/main" id="{20DE017B-E6F1-453A-B937-7C8651BBF6B7}"/>
              </a:ext>
            </a:extLst>
          </p:cNvPr>
          <p:cNvGraphicFramePr>
            <a:graphicFrameLocks noChangeAspect="1"/>
          </p:cNvGraphicFramePr>
          <p:nvPr>
            <p:extLst>
              <p:ext uri="{D42A27DB-BD31-4B8C-83A1-F6EECF244321}">
                <p14:modId xmlns:p14="http://schemas.microsoft.com/office/powerpoint/2010/main" val="3447755409"/>
              </p:ext>
            </p:extLst>
          </p:nvPr>
        </p:nvGraphicFramePr>
        <p:xfrm>
          <a:off x="5472814" y="1880750"/>
          <a:ext cx="1128409" cy="604056"/>
        </p:xfrm>
        <a:graphic>
          <a:graphicData uri="http://schemas.openxmlformats.org/presentationml/2006/ole">
            <mc:AlternateContent xmlns:mc="http://schemas.openxmlformats.org/markup-compatibility/2006">
              <mc:Choice xmlns:v="urn:schemas-microsoft-com:vml" Requires="v">
                <p:oleObj name="Equation" r:id="rId8" imgW="850900" imgH="457200" progId="Equation.DSMT4">
                  <p:embed/>
                </p:oleObj>
              </mc:Choice>
              <mc:Fallback>
                <p:oleObj name="Equation" r:id="rId8" imgW="850900" imgH="457200" progId="Equation.DSMT4">
                  <p:embed/>
                  <p:pic>
                    <p:nvPicPr>
                      <p:cNvPr id="11" name="Object 10">
                        <a:extLst>
                          <a:ext uri="{FF2B5EF4-FFF2-40B4-BE49-F238E27FC236}">
                            <a16:creationId xmlns:a16="http://schemas.microsoft.com/office/drawing/2014/main" id="{20DE017B-E6F1-453A-B937-7C8651BBF6B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72814" y="1880750"/>
                        <a:ext cx="1128409" cy="604056"/>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7D8D90D6-DF02-4900-9A3F-9FC9E9AF0F86}"/>
              </a:ext>
            </a:extLst>
          </p:cNvPr>
          <p:cNvGraphicFramePr>
            <a:graphicFrameLocks noChangeAspect="1"/>
          </p:cNvGraphicFramePr>
          <p:nvPr>
            <p:extLst>
              <p:ext uri="{D42A27DB-BD31-4B8C-83A1-F6EECF244321}">
                <p14:modId xmlns:p14="http://schemas.microsoft.com/office/powerpoint/2010/main" val="1736666515"/>
              </p:ext>
            </p:extLst>
          </p:nvPr>
        </p:nvGraphicFramePr>
        <p:xfrm>
          <a:off x="5493847" y="2652467"/>
          <a:ext cx="2395967" cy="637604"/>
        </p:xfrm>
        <a:graphic>
          <a:graphicData uri="http://schemas.openxmlformats.org/presentationml/2006/ole">
            <mc:AlternateContent xmlns:mc="http://schemas.openxmlformats.org/markup-compatibility/2006">
              <mc:Choice xmlns:v="urn:schemas-microsoft-com:vml" Requires="v">
                <p:oleObj name="Equation" r:id="rId10" imgW="1917700" imgH="508000" progId="Equation.DSMT4">
                  <p:embed/>
                </p:oleObj>
              </mc:Choice>
              <mc:Fallback>
                <p:oleObj name="Equation" r:id="rId10" imgW="1917700" imgH="508000" progId="Equation.DSMT4">
                  <p:embed/>
                  <p:pic>
                    <p:nvPicPr>
                      <p:cNvPr id="13" name="Object 12">
                        <a:extLst>
                          <a:ext uri="{FF2B5EF4-FFF2-40B4-BE49-F238E27FC236}">
                            <a16:creationId xmlns:a16="http://schemas.microsoft.com/office/drawing/2014/main" id="{7D8D90D6-DF02-4900-9A3F-9FC9E9AF0F8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493847" y="2652467"/>
                        <a:ext cx="2395967" cy="637604"/>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B1FA2481-142F-443B-BE30-9E151A7B6077}"/>
              </a:ext>
            </a:extLst>
          </p:cNvPr>
          <p:cNvSpPr txBox="1"/>
          <p:nvPr/>
        </p:nvSpPr>
        <p:spPr>
          <a:xfrm>
            <a:off x="5493847" y="3569416"/>
            <a:ext cx="5507231" cy="523220"/>
          </a:xfrm>
          <a:prstGeom prst="rect">
            <a:avLst/>
          </a:prstGeom>
          <a:noFill/>
        </p:spPr>
        <p:txBody>
          <a:bodyPr wrap="square" rtlCol="0">
            <a:spAutoFit/>
          </a:bodyPr>
          <a:lstStyle/>
          <a:p>
            <a:r>
              <a:rPr lang="en-US" sz="1400"/>
              <a:t>Of course there is that singularity at θ = 0.  And that should go away when you take a finite cross sectional beam into account.  But whatever.</a:t>
            </a:r>
          </a:p>
        </p:txBody>
      </p:sp>
      <p:sp>
        <p:nvSpPr>
          <p:cNvPr id="14" name="TextBox 13">
            <a:extLst>
              <a:ext uri="{FF2B5EF4-FFF2-40B4-BE49-F238E27FC236}">
                <a16:creationId xmlns:a16="http://schemas.microsoft.com/office/drawing/2014/main" id="{ED49F3F5-8DBF-462D-BD1A-26E7A4D469D0}"/>
              </a:ext>
            </a:extLst>
          </p:cNvPr>
          <p:cNvSpPr txBox="1"/>
          <p:nvPr/>
        </p:nvSpPr>
        <p:spPr>
          <a:xfrm>
            <a:off x="2630079" y="124464"/>
            <a:ext cx="6165130" cy="523220"/>
          </a:xfrm>
          <a:prstGeom prst="rect">
            <a:avLst/>
          </a:prstGeom>
          <a:noFill/>
        </p:spPr>
        <p:txBody>
          <a:bodyPr wrap="square" rtlCol="0">
            <a:spAutoFit/>
          </a:bodyPr>
          <a:lstStyle/>
          <a:p>
            <a:r>
              <a:rPr lang="en-US" sz="2800" b="1" u="sng"/>
              <a:t>3D Scattering Perturbation Theory: RS</a:t>
            </a:r>
          </a:p>
        </p:txBody>
      </p:sp>
      <p:graphicFrame>
        <p:nvGraphicFramePr>
          <p:cNvPr id="17" name="Object 16">
            <a:extLst>
              <a:ext uri="{FF2B5EF4-FFF2-40B4-BE49-F238E27FC236}">
                <a16:creationId xmlns:a16="http://schemas.microsoft.com/office/drawing/2014/main" id="{6180C7B2-833C-4BB2-BB0A-39EEF85FAF55}"/>
              </a:ext>
            </a:extLst>
          </p:cNvPr>
          <p:cNvGraphicFramePr>
            <a:graphicFrameLocks noChangeAspect="1"/>
          </p:cNvGraphicFramePr>
          <p:nvPr>
            <p:extLst>
              <p:ext uri="{D42A27DB-BD31-4B8C-83A1-F6EECF244321}">
                <p14:modId xmlns:p14="http://schemas.microsoft.com/office/powerpoint/2010/main" val="1980515310"/>
              </p:ext>
            </p:extLst>
          </p:nvPr>
        </p:nvGraphicFramePr>
        <p:xfrm>
          <a:off x="9065136" y="72155"/>
          <a:ext cx="2955697" cy="1950590"/>
        </p:xfrm>
        <a:graphic>
          <a:graphicData uri="http://schemas.openxmlformats.org/presentationml/2006/ole">
            <mc:AlternateContent xmlns:mc="http://schemas.openxmlformats.org/markup-compatibility/2006">
              <mc:Choice xmlns:v="urn:schemas-microsoft-com:vml" Requires="v">
                <p:oleObj name="Bitmap Image" r:id="rId12" imgW="3269263" imgH="2377646" progId="Paint.Picture">
                  <p:embed/>
                </p:oleObj>
              </mc:Choice>
              <mc:Fallback>
                <p:oleObj name="Bitmap Image" r:id="rId12" imgW="3269263" imgH="2377646" progId="Paint.Picture">
                  <p:embed/>
                  <p:pic>
                    <p:nvPicPr>
                      <p:cNvPr id="20" name="Object 19">
                        <a:extLst>
                          <a:ext uri="{FF2B5EF4-FFF2-40B4-BE49-F238E27FC236}">
                            <a16:creationId xmlns:a16="http://schemas.microsoft.com/office/drawing/2014/main" id="{D7C887A5-E6FB-4830-9802-1F89AF89637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712" t="2197" r="581" b="6046"/>
                      <a:stretch>
                        <a:fillRect/>
                      </a:stretch>
                    </p:blipFill>
                    <p:spPr bwMode="auto">
                      <a:xfrm>
                        <a:off x="9065136" y="72155"/>
                        <a:ext cx="2955697" cy="1950590"/>
                      </a:xfrm>
                      <a:prstGeom prst="rect">
                        <a:avLst/>
                      </a:prstGeom>
                      <a:noFill/>
                    </p:spPr>
                  </p:pic>
                </p:oleObj>
              </mc:Fallback>
            </mc:AlternateContent>
          </a:graphicData>
        </a:graphic>
      </p:graphicFrame>
      <p:pic>
        <p:nvPicPr>
          <p:cNvPr id="73602" name="Picture 1">
            <a:extLst>
              <a:ext uri="{FF2B5EF4-FFF2-40B4-BE49-F238E27FC236}">
                <a16:creationId xmlns:a16="http://schemas.microsoft.com/office/drawing/2014/main" id="{5BAEF2C7-7D28-4064-96BD-DFD70F68535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61025" y="4449309"/>
            <a:ext cx="3223120" cy="2187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3603" name="Picture 1">
            <a:extLst>
              <a:ext uri="{FF2B5EF4-FFF2-40B4-BE49-F238E27FC236}">
                <a16:creationId xmlns:a16="http://schemas.microsoft.com/office/drawing/2014/main" id="{C51D5B9A-B0B0-4326-8933-818C6D2CE58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1718" y="4449309"/>
            <a:ext cx="3324787" cy="2228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23851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35455E-CB31-4EB1-9734-9DDBDDF087BB}"/>
              </a:ext>
            </a:extLst>
          </p:cNvPr>
          <p:cNvSpPr txBox="1"/>
          <p:nvPr/>
        </p:nvSpPr>
        <p:spPr>
          <a:xfrm>
            <a:off x="4609706" y="131975"/>
            <a:ext cx="2448106" cy="584775"/>
          </a:xfrm>
          <a:prstGeom prst="rect">
            <a:avLst/>
          </a:prstGeom>
          <a:noFill/>
        </p:spPr>
        <p:txBody>
          <a:bodyPr wrap="none" rtlCol="0">
            <a:spAutoFit/>
          </a:bodyPr>
          <a:lstStyle/>
          <a:p>
            <a:r>
              <a:rPr lang="en-US" sz="3200" b="1" u="sng"/>
              <a:t>1D Scattering</a:t>
            </a:r>
            <a:endParaRPr lang="en-US" b="1" u="sng"/>
          </a:p>
        </p:txBody>
      </p:sp>
      <p:sp>
        <p:nvSpPr>
          <p:cNvPr id="22" name="TextBox 21">
            <a:extLst>
              <a:ext uri="{FF2B5EF4-FFF2-40B4-BE49-F238E27FC236}">
                <a16:creationId xmlns:a16="http://schemas.microsoft.com/office/drawing/2014/main" id="{1EDBC382-6AE2-4F8C-BA0C-C1ADA668FDEB}"/>
              </a:ext>
            </a:extLst>
          </p:cNvPr>
          <p:cNvSpPr txBox="1"/>
          <p:nvPr/>
        </p:nvSpPr>
        <p:spPr>
          <a:xfrm>
            <a:off x="391095" y="2350795"/>
            <a:ext cx="11137886" cy="523220"/>
          </a:xfrm>
          <a:prstGeom prst="rect">
            <a:avLst/>
          </a:prstGeom>
          <a:noFill/>
        </p:spPr>
        <p:txBody>
          <a:bodyPr wrap="square" rtlCol="0">
            <a:spAutoFit/>
          </a:bodyPr>
          <a:lstStyle/>
          <a:p>
            <a:r>
              <a:rPr lang="en-US" sz="1400"/>
              <a:t>We can calculate the currents using formulas from previous pages, and we get, of course, the following.  Note that current will be carried within the potential region too, even if E &lt; V, as long as that region is finite, as current must be conserved everywhere:</a:t>
            </a:r>
            <a:endParaRPr lang="en-US" sz="1600"/>
          </a:p>
        </p:txBody>
      </p:sp>
      <p:graphicFrame>
        <p:nvGraphicFramePr>
          <p:cNvPr id="23" name="Object 22">
            <a:extLst>
              <a:ext uri="{FF2B5EF4-FFF2-40B4-BE49-F238E27FC236}">
                <a16:creationId xmlns:a16="http://schemas.microsoft.com/office/drawing/2014/main" id="{1DDAC7FD-9788-4262-8748-3303EE01A89D}"/>
              </a:ext>
            </a:extLst>
          </p:cNvPr>
          <p:cNvGraphicFramePr>
            <a:graphicFrameLocks noChangeAspect="1"/>
          </p:cNvGraphicFramePr>
          <p:nvPr>
            <p:extLst>
              <p:ext uri="{D42A27DB-BD31-4B8C-83A1-F6EECF244321}">
                <p14:modId xmlns:p14="http://schemas.microsoft.com/office/powerpoint/2010/main" val="1988402299"/>
              </p:ext>
            </p:extLst>
          </p:nvPr>
        </p:nvGraphicFramePr>
        <p:xfrm>
          <a:off x="491384" y="5067985"/>
          <a:ext cx="1241425" cy="1203325"/>
        </p:xfrm>
        <a:graphic>
          <a:graphicData uri="http://schemas.openxmlformats.org/presentationml/2006/ole">
            <mc:AlternateContent xmlns:mc="http://schemas.openxmlformats.org/markup-compatibility/2006">
              <mc:Choice xmlns:v="urn:schemas-microsoft-com:vml" Requires="v">
                <p:oleObj name="Equation" r:id="rId3" imgW="914400" imgH="888840" progId="Equation.DSMT4">
                  <p:embed/>
                </p:oleObj>
              </mc:Choice>
              <mc:Fallback>
                <p:oleObj name="Equation" r:id="rId3" imgW="914400" imgH="888840" progId="Equation.DSMT4">
                  <p:embed/>
                  <p:pic>
                    <p:nvPicPr>
                      <p:cNvPr id="23" name="Object 22">
                        <a:extLst>
                          <a:ext uri="{FF2B5EF4-FFF2-40B4-BE49-F238E27FC236}">
                            <a16:creationId xmlns:a16="http://schemas.microsoft.com/office/drawing/2014/main" id="{1DDAC7FD-9788-4262-8748-3303EE01A89D}"/>
                          </a:ext>
                        </a:extLst>
                      </p:cNvPr>
                      <p:cNvPicPr>
                        <a:picLocks noChangeAspect="1" noChangeArrowheads="1"/>
                      </p:cNvPicPr>
                      <p:nvPr/>
                    </p:nvPicPr>
                    <p:blipFill>
                      <a:blip r:embed="rId4"/>
                      <a:srcRect/>
                      <a:stretch>
                        <a:fillRect/>
                      </a:stretch>
                    </p:blipFill>
                    <p:spPr bwMode="auto">
                      <a:xfrm>
                        <a:off x="491384" y="5067985"/>
                        <a:ext cx="1241425" cy="1203325"/>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A925F273-8664-415D-9427-CD9D40D6323E}"/>
              </a:ext>
            </a:extLst>
          </p:cNvPr>
          <p:cNvSpPr txBox="1"/>
          <p:nvPr/>
        </p:nvSpPr>
        <p:spPr>
          <a:xfrm>
            <a:off x="391095" y="4617732"/>
            <a:ext cx="4832322" cy="307777"/>
          </a:xfrm>
          <a:prstGeom prst="rect">
            <a:avLst/>
          </a:prstGeom>
          <a:noFill/>
        </p:spPr>
        <p:txBody>
          <a:bodyPr wrap="square" rtlCol="0">
            <a:spAutoFit/>
          </a:bodyPr>
          <a:lstStyle/>
          <a:p>
            <a:r>
              <a:rPr lang="en-US" sz="1400"/>
              <a:t>And transmission/reflection coefficients in terms of such:</a:t>
            </a:r>
            <a:endParaRPr lang="en-US" sz="1600"/>
          </a:p>
        </p:txBody>
      </p:sp>
      <p:pic>
        <p:nvPicPr>
          <p:cNvPr id="10" name="Picture 9">
            <a:extLst>
              <a:ext uri="{FF2B5EF4-FFF2-40B4-BE49-F238E27FC236}">
                <a16:creationId xmlns:a16="http://schemas.microsoft.com/office/drawing/2014/main" id="{D1900697-CDD6-4FA6-82DE-66815FB07C56}"/>
              </a:ext>
            </a:extLst>
          </p:cNvPr>
          <p:cNvPicPr>
            <a:picLocks noChangeAspect="1"/>
          </p:cNvPicPr>
          <p:nvPr/>
        </p:nvPicPr>
        <p:blipFill>
          <a:blip r:embed="rId5"/>
          <a:stretch>
            <a:fillRect/>
          </a:stretch>
        </p:blipFill>
        <p:spPr>
          <a:xfrm>
            <a:off x="324626" y="674913"/>
            <a:ext cx="3581400" cy="1485900"/>
          </a:xfrm>
          <a:prstGeom prst="rect">
            <a:avLst/>
          </a:prstGeom>
        </p:spPr>
      </p:pic>
      <p:graphicFrame>
        <p:nvGraphicFramePr>
          <p:cNvPr id="3" name="Object 2">
            <a:extLst>
              <a:ext uri="{FF2B5EF4-FFF2-40B4-BE49-F238E27FC236}">
                <a16:creationId xmlns:a16="http://schemas.microsoft.com/office/drawing/2014/main" id="{DDE2028C-504D-4B69-89F0-B76099E5A068}"/>
              </a:ext>
            </a:extLst>
          </p:cNvPr>
          <p:cNvGraphicFramePr>
            <a:graphicFrameLocks noChangeAspect="1"/>
          </p:cNvGraphicFramePr>
          <p:nvPr>
            <p:extLst>
              <p:ext uri="{D42A27DB-BD31-4B8C-83A1-F6EECF244321}">
                <p14:modId xmlns:p14="http://schemas.microsoft.com/office/powerpoint/2010/main" val="1233336709"/>
              </p:ext>
            </p:extLst>
          </p:nvPr>
        </p:nvGraphicFramePr>
        <p:xfrm>
          <a:off x="491384" y="2998798"/>
          <a:ext cx="2129268" cy="1557076"/>
        </p:xfrm>
        <a:graphic>
          <a:graphicData uri="http://schemas.openxmlformats.org/presentationml/2006/ole">
            <mc:AlternateContent xmlns:mc="http://schemas.openxmlformats.org/markup-compatibility/2006">
              <mc:Choice xmlns:v="urn:schemas-microsoft-com:vml" Requires="v">
                <p:oleObj name="Equation" r:id="rId6" imgW="1694815" imgH="1240175" progId="Equation.DSMT4">
                  <p:embed/>
                </p:oleObj>
              </mc:Choice>
              <mc:Fallback>
                <p:oleObj name="Equation" r:id="rId6" imgW="1694815" imgH="1240175" progId="Equation.DSMT4">
                  <p:embed/>
                  <p:pic>
                    <p:nvPicPr>
                      <p:cNvPr id="0" name=""/>
                      <p:cNvPicPr/>
                      <p:nvPr/>
                    </p:nvPicPr>
                    <p:blipFill>
                      <a:blip r:embed="rId7"/>
                      <a:stretch>
                        <a:fillRect/>
                      </a:stretch>
                    </p:blipFill>
                    <p:spPr>
                      <a:xfrm>
                        <a:off x="491384" y="2998798"/>
                        <a:ext cx="2129268" cy="1557076"/>
                      </a:xfrm>
                      <a:prstGeom prst="rect">
                        <a:avLst/>
                      </a:prstGeom>
                    </p:spPr>
                  </p:pic>
                </p:oleObj>
              </mc:Fallback>
            </mc:AlternateContent>
          </a:graphicData>
        </a:graphic>
      </p:graphicFrame>
    </p:spTree>
    <p:extLst>
      <p:ext uri="{BB962C8B-B14F-4D97-AF65-F5344CB8AC3E}">
        <p14:creationId xmlns:p14="http://schemas.microsoft.com/office/powerpoint/2010/main" val="272558056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2" y="952106"/>
            <a:ext cx="4997622" cy="584775"/>
          </a:xfrm>
          <a:prstGeom prst="rect">
            <a:avLst/>
          </a:prstGeom>
          <a:noFill/>
        </p:spPr>
        <p:txBody>
          <a:bodyPr wrap="square" rtlCol="0">
            <a:spAutoFit/>
          </a:bodyPr>
          <a:lstStyle/>
          <a:p>
            <a:r>
              <a:rPr lang="en-US" sz="1600"/>
              <a:t>Now let’s consider scattering.  General setup is something like this:</a:t>
            </a:r>
            <a:endParaRPr lang="en-US"/>
          </a:p>
        </p:txBody>
      </p:sp>
      <p:graphicFrame>
        <p:nvGraphicFramePr>
          <p:cNvPr id="5" name="Object 4">
            <a:extLst>
              <a:ext uri="{FF2B5EF4-FFF2-40B4-BE49-F238E27FC236}">
                <a16:creationId xmlns:a16="http://schemas.microsoft.com/office/drawing/2014/main" id="{2B45A5E3-E47F-4B41-AD59-526DD38A6556}"/>
              </a:ext>
            </a:extLst>
          </p:cNvPr>
          <p:cNvGraphicFramePr>
            <a:graphicFrameLocks noChangeAspect="1"/>
          </p:cNvGraphicFramePr>
          <p:nvPr/>
        </p:nvGraphicFramePr>
        <p:xfrm>
          <a:off x="509047" y="1724791"/>
          <a:ext cx="4275094" cy="1103250"/>
        </p:xfrm>
        <a:graphic>
          <a:graphicData uri="http://schemas.openxmlformats.org/presentationml/2006/ole">
            <mc:AlternateContent xmlns:mc="http://schemas.openxmlformats.org/markup-compatibility/2006">
              <mc:Choice xmlns:v="urn:schemas-microsoft-com:vml" Requires="v">
                <p:oleObj name="Bitmap Image" r:id="rId2" imgW="3438095" imgH="1752381" progId="Paint.Picture">
                  <p:embed/>
                </p:oleObj>
              </mc:Choice>
              <mc:Fallback>
                <p:oleObj name="Bitmap Image" r:id="rId2" imgW="3438095" imgH="1752381" progId="Paint.Picture">
                  <p:embed/>
                  <p:pic>
                    <p:nvPicPr>
                      <p:cNvPr id="5" name="Object 4">
                        <a:extLst>
                          <a:ext uri="{FF2B5EF4-FFF2-40B4-BE49-F238E27FC236}">
                            <a16:creationId xmlns:a16="http://schemas.microsoft.com/office/drawing/2014/main" id="{2B45A5E3-E47F-4B41-AD59-526DD38A65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4022" r="-3171" b="3806"/>
                      <a:stretch>
                        <a:fillRect/>
                      </a:stretch>
                    </p:blipFill>
                    <p:spPr bwMode="auto">
                      <a:xfrm>
                        <a:off x="509047" y="1724791"/>
                        <a:ext cx="4275094" cy="1103250"/>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4C03F6C3-A70B-42D9-B53C-C4B234054ACA}"/>
              </a:ext>
            </a:extLst>
          </p:cNvPr>
          <p:cNvGraphicFramePr>
            <a:graphicFrameLocks noChangeAspect="1"/>
          </p:cNvGraphicFramePr>
          <p:nvPr>
            <p:extLst>
              <p:ext uri="{D42A27DB-BD31-4B8C-83A1-F6EECF244321}">
                <p14:modId xmlns:p14="http://schemas.microsoft.com/office/powerpoint/2010/main" val="800357700"/>
              </p:ext>
            </p:extLst>
          </p:nvPr>
        </p:nvGraphicFramePr>
        <p:xfrm>
          <a:off x="613168" y="3507030"/>
          <a:ext cx="3111500" cy="2771775"/>
        </p:xfrm>
        <a:graphic>
          <a:graphicData uri="http://schemas.openxmlformats.org/presentationml/2006/ole">
            <mc:AlternateContent xmlns:mc="http://schemas.openxmlformats.org/markup-compatibility/2006">
              <mc:Choice xmlns:v="urn:schemas-microsoft-com:vml" Requires="v">
                <p:oleObj name="Equation" r:id="rId4" imgW="2374560" imgH="2108160" progId="Equation.DSMT4">
                  <p:embed/>
                </p:oleObj>
              </mc:Choice>
              <mc:Fallback>
                <p:oleObj name="Equation" r:id="rId4" imgW="2374560" imgH="2108160" progId="Equation.DSMT4">
                  <p:embed/>
                  <p:pic>
                    <p:nvPicPr>
                      <p:cNvPr id="7" name="Object 6">
                        <a:extLst>
                          <a:ext uri="{FF2B5EF4-FFF2-40B4-BE49-F238E27FC236}">
                            <a16:creationId xmlns:a16="http://schemas.microsoft.com/office/drawing/2014/main" id="{4C03F6C3-A70B-42D9-B53C-C4B234054ACA}"/>
                          </a:ext>
                        </a:extLst>
                      </p:cNvPr>
                      <p:cNvPicPr>
                        <a:picLocks noChangeAspect="1" noChangeArrowheads="1"/>
                      </p:cNvPicPr>
                      <p:nvPr/>
                    </p:nvPicPr>
                    <p:blipFill>
                      <a:blip r:embed="rId5"/>
                      <a:srcRect/>
                      <a:stretch>
                        <a:fillRect/>
                      </a:stretch>
                    </p:blipFill>
                    <p:spPr bwMode="auto">
                      <a:xfrm>
                        <a:off x="613168" y="3507030"/>
                        <a:ext cx="3111500" cy="277177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4AA0C499-DE11-448D-9643-E38EC6FDD895}"/>
              </a:ext>
            </a:extLst>
          </p:cNvPr>
          <p:cNvSpPr txBox="1"/>
          <p:nvPr/>
        </p:nvSpPr>
        <p:spPr>
          <a:xfrm>
            <a:off x="509047" y="3012417"/>
            <a:ext cx="4647414" cy="338554"/>
          </a:xfrm>
          <a:prstGeom prst="rect">
            <a:avLst/>
          </a:prstGeom>
          <a:noFill/>
        </p:spPr>
        <p:txBody>
          <a:bodyPr wrap="square" rtlCol="0">
            <a:spAutoFit/>
          </a:bodyPr>
          <a:lstStyle/>
          <a:p>
            <a:r>
              <a:rPr lang="en-US" sz="1600"/>
              <a:t>General form of the wavefunction is:</a:t>
            </a:r>
            <a:endParaRPr lang="en-US"/>
          </a:p>
        </p:txBody>
      </p:sp>
      <p:sp>
        <p:nvSpPr>
          <p:cNvPr id="9" name="TextBox 8">
            <a:extLst>
              <a:ext uri="{FF2B5EF4-FFF2-40B4-BE49-F238E27FC236}">
                <a16:creationId xmlns:a16="http://schemas.microsoft.com/office/drawing/2014/main" id="{F610CCEC-B65D-4E1A-9B39-29C3BC3288BF}"/>
              </a:ext>
            </a:extLst>
          </p:cNvPr>
          <p:cNvSpPr txBox="1"/>
          <p:nvPr/>
        </p:nvSpPr>
        <p:spPr>
          <a:xfrm>
            <a:off x="7013542" y="952106"/>
            <a:ext cx="4793376" cy="830997"/>
          </a:xfrm>
          <a:prstGeom prst="rect">
            <a:avLst/>
          </a:prstGeom>
          <a:noFill/>
        </p:spPr>
        <p:txBody>
          <a:bodyPr wrap="square" rtlCol="0">
            <a:spAutoFit/>
          </a:bodyPr>
          <a:lstStyle/>
          <a:p>
            <a:r>
              <a:rPr lang="en-US" sz="1600"/>
              <a:t>General solution is obtained with the usual connection formula.  So at least we don’t have to keep conjuring up different formulas:</a:t>
            </a:r>
            <a:endParaRPr lang="en-US"/>
          </a:p>
        </p:txBody>
      </p:sp>
      <p:graphicFrame>
        <p:nvGraphicFramePr>
          <p:cNvPr id="10" name="Object 9">
            <a:extLst>
              <a:ext uri="{FF2B5EF4-FFF2-40B4-BE49-F238E27FC236}">
                <a16:creationId xmlns:a16="http://schemas.microsoft.com/office/drawing/2014/main" id="{081639A2-FD75-427E-9550-F7641E496EF1}"/>
              </a:ext>
            </a:extLst>
          </p:cNvPr>
          <p:cNvGraphicFramePr>
            <a:graphicFrameLocks noChangeAspect="1"/>
          </p:cNvGraphicFramePr>
          <p:nvPr/>
        </p:nvGraphicFramePr>
        <p:xfrm>
          <a:off x="7035541" y="1901536"/>
          <a:ext cx="2511272" cy="1110881"/>
        </p:xfrm>
        <a:graphic>
          <a:graphicData uri="http://schemas.openxmlformats.org/presentationml/2006/ole">
            <mc:AlternateContent xmlns:mc="http://schemas.openxmlformats.org/markup-compatibility/2006">
              <mc:Choice xmlns:v="urn:schemas-microsoft-com:vml" Requires="v">
                <p:oleObj name="Equation" r:id="rId6" imgW="1904760" imgH="838080" progId="Equation.DSMT4">
                  <p:embed/>
                </p:oleObj>
              </mc:Choice>
              <mc:Fallback>
                <p:oleObj name="Equation" r:id="rId6" imgW="1904760" imgH="838080" progId="Equation.DSMT4">
                  <p:embed/>
                  <p:pic>
                    <p:nvPicPr>
                      <p:cNvPr id="10" name="Object 9">
                        <a:extLst>
                          <a:ext uri="{FF2B5EF4-FFF2-40B4-BE49-F238E27FC236}">
                            <a16:creationId xmlns:a16="http://schemas.microsoft.com/office/drawing/2014/main" id="{081639A2-FD75-427E-9550-F7641E496EF1}"/>
                          </a:ext>
                        </a:extLst>
                      </p:cNvPr>
                      <p:cNvPicPr>
                        <a:picLocks noChangeAspect="1" noChangeArrowheads="1"/>
                      </p:cNvPicPr>
                      <p:nvPr/>
                    </p:nvPicPr>
                    <p:blipFill>
                      <a:blip r:embed="rId7"/>
                      <a:srcRect/>
                      <a:stretch>
                        <a:fillRect/>
                      </a:stretch>
                    </p:blipFill>
                    <p:spPr bwMode="auto">
                      <a:xfrm>
                        <a:off x="7035541" y="1901536"/>
                        <a:ext cx="2511272" cy="1110881"/>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87722BB2-14ED-4FF6-9F53-6F83D28C8C1F}"/>
              </a:ext>
            </a:extLst>
          </p:cNvPr>
          <p:cNvSpPr txBox="1"/>
          <p:nvPr/>
        </p:nvSpPr>
        <p:spPr>
          <a:xfrm>
            <a:off x="7013542" y="3130850"/>
            <a:ext cx="4793376" cy="830997"/>
          </a:xfrm>
          <a:prstGeom prst="rect">
            <a:avLst/>
          </a:prstGeom>
          <a:noFill/>
        </p:spPr>
        <p:txBody>
          <a:bodyPr wrap="square" rtlCol="0">
            <a:spAutoFit/>
          </a:bodyPr>
          <a:lstStyle/>
          <a:p>
            <a:r>
              <a:rPr lang="en-US" sz="1600"/>
              <a:t>And won’t bother to display the actual coefficients.  All we really want is the transmission coefficient.  And this will be.  Note that it also predicts the Ramsauer effect.</a:t>
            </a:r>
            <a:endParaRPr lang="en-US"/>
          </a:p>
        </p:txBody>
      </p:sp>
      <p:graphicFrame>
        <p:nvGraphicFramePr>
          <p:cNvPr id="13" name="Object 12">
            <a:extLst>
              <a:ext uri="{FF2B5EF4-FFF2-40B4-BE49-F238E27FC236}">
                <a16:creationId xmlns:a16="http://schemas.microsoft.com/office/drawing/2014/main" id="{1CA39481-5F31-405D-A76E-E446ABE7BD20}"/>
              </a:ext>
            </a:extLst>
          </p:cNvPr>
          <p:cNvGraphicFramePr>
            <a:graphicFrameLocks noChangeAspect="1"/>
          </p:cNvGraphicFramePr>
          <p:nvPr/>
        </p:nvGraphicFramePr>
        <p:xfrm>
          <a:off x="7097518" y="4090008"/>
          <a:ext cx="2082917" cy="619057"/>
        </p:xfrm>
        <a:graphic>
          <a:graphicData uri="http://schemas.openxmlformats.org/presentationml/2006/ole">
            <mc:AlternateContent xmlns:mc="http://schemas.openxmlformats.org/markup-compatibility/2006">
              <mc:Choice xmlns:v="urn:schemas-microsoft-com:vml" Requires="v">
                <p:oleObj name="Equation" r:id="rId8" imgW="1422360" imgH="419040" progId="Equation.DSMT4">
                  <p:embed/>
                </p:oleObj>
              </mc:Choice>
              <mc:Fallback>
                <p:oleObj name="Equation" r:id="rId8" imgW="1422360" imgH="419040" progId="Equation.DSMT4">
                  <p:embed/>
                  <p:pic>
                    <p:nvPicPr>
                      <p:cNvPr id="13" name="Object 12">
                        <a:extLst>
                          <a:ext uri="{FF2B5EF4-FFF2-40B4-BE49-F238E27FC236}">
                            <a16:creationId xmlns:a16="http://schemas.microsoft.com/office/drawing/2014/main" id="{1CA39481-5F31-405D-A76E-E446ABE7BD20}"/>
                          </a:ext>
                        </a:extLst>
                      </p:cNvPr>
                      <p:cNvPicPr>
                        <a:picLocks noChangeAspect="1" noChangeArrowheads="1"/>
                      </p:cNvPicPr>
                      <p:nvPr/>
                    </p:nvPicPr>
                    <p:blipFill>
                      <a:blip r:embed="rId9"/>
                      <a:srcRect/>
                      <a:stretch>
                        <a:fillRect/>
                      </a:stretch>
                    </p:blipFill>
                    <p:spPr bwMode="auto">
                      <a:xfrm>
                        <a:off x="7097518" y="4090008"/>
                        <a:ext cx="2082917" cy="619057"/>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127EF251-FC03-4A29-A6AA-373DD8E1180F}"/>
              </a:ext>
            </a:extLst>
          </p:cNvPr>
          <p:cNvSpPr txBox="1"/>
          <p:nvPr/>
        </p:nvSpPr>
        <p:spPr>
          <a:xfrm>
            <a:off x="2423398" y="145823"/>
            <a:ext cx="6992881" cy="584775"/>
          </a:xfrm>
          <a:prstGeom prst="rect">
            <a:avLst/>
          </a:prstGeom>
          <a:noFill/>
        </p:spPr>
        <p:txBody>
          <a:bodyPr wrap="square" rtlCol="0">
            <a:spAutoFit/>
          </a:bodyPr>
          <a:lstStyle/>
          <a:p>
            <a:r>
              <a:rPr lang="en-US" sz="3200" b="1" u="sng"/>
              <a:t>1D Scattering Perturbation Theory: WKB</a:t>
            </a:r>
          </a:p>
        </p:txBody>
      </p:sp>
    </p:spTree>
    <p:extLst>
      <p:ext uri="{BB962C8B-B14F-4D97-AF65-F5344CB8AC3E}">
        <p14:creationId xmlns:p14="http://schemas.microsoft.com/office/powerpoint/2010/main" val="348295896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1" y="952106"/>
            <a:ext cx="10135231" cy="523220"/>
          </a:xfrm>
          <a:prstGeom prst="rect">
            <a:avLst/>
          </a:prstGeom>
          <a:noFill/>
        </p:spPr>
        <p:txBody>
          <a:bodyPr wrap="square" rtlCol="0">
            <a:spAutoFit/>
          </a:bodyPr>
          <a:lstStyle/>
          <a:p>
            <a:r>
              <a:rPr lang="en-US" sz="1400"/>
              <a:t>Now we’d like to relate the scattering S-matrix to the time-development S-matrix.  We’ll see that the scattering S-matrix is basically just the part of the time-development S-matrix that’s restricted to the constant energy part of phase space.  </a:t>
            </a:r>
            <a:endParaRPr lang="en-US" sz="1600"/>
          </a:p>
        </p:txBody>
      </p:sp>
      <p:sp>
        <p:nvSpPr>
          <p:cNvPr id="12" name="TextBox 11">
            <a:extLst>
              <a:ext uri="{FF2B5EF4-FFF2-40B4-BE49-F238E27FC236}">
                <a16:creationId xmlns:a16="http://schemas.microsoft.com/office/drawing/2014/main" id="{127EF251-FC03-4A29-A6AA-373DD8E1180F}"/>
              </a:ext>
            </a:extLst>
          </p:cNvPr>
          <p:cNvSpPr txBox="1"/>
          <p:nvPr/>
        </p:nvSpPr>
        <p:spPr>
          <a:xfrm>
            <a:off x="2423398" y="145823"/>
            <a:ext cx="6992881" cy="584775"/>
          </a:xfrm>
          <a:prstGeom prst="rect">
            <a:avLst/>
          </a:prstGeom>
          <a:noFill/>
        </p:spPr>
        <p:txBody>
          <a:bodyPr wrap="square" rtlCol="0">
            <a:spAutoFit/>
          </a:bodyPr>
          <a:lstStyle/>
          <a:p>
            <a:r>
              <a:rPr lang="en-US" sz="3200" b="1" u="sng"/>
              <a:t>Relating S</a:t>
            </a:r>
            <a:r>
              <a:rPr lang="en-US" sz="3200" b="1" u="sng" baseline="30000"/>
              <a:t>scatter</a:t>
            </a:r>
            <a:r>
              <a:rPr lang="en-US" sz="3200" b="1" u="sng"/>
              <a:t> to S</a:t>
            </a:r>
            <a:r>
              <a:rPr lang="en-US" sz="3200" b="1" u="sng" baseline="30000"/>
              <a:t>time development</a:t>
            </a:r>
            <a:endParaRPr lang="en-US" sz="3200" b="1" u="sng"/>
          </a:p>
        </p:txBody>
      </p:sp>
      <p:graphicFrame>
        <p:nvGraphicFramePr>
          <p:cNvPr id="4" name="Object 3">
            <a:extLst>
              <a:ext uri="{FF2B5EF4-FFF2-40B4-BE49-F238E27FC236}">
                <a16:creationId xmlns:a16="http://schemas.microsoft.com/office/drawing/2014/main" id="{8F02B8C8-9223-4A64-BCFB-D86CED519799}"/>
              </a:ext>
            </a:extLst>
          </p:cNvPr>
          <p:cNvGraphicFramePr>
            <a:graphicFrameLocks noChangeAspect="1"/>
          </p:cNvGraphicFramePr>
          <p:nvPr>
            <p:extLst>
              <p:ext uri="{D42A27DB-BD31-4B8C-83A1-F6EECF244321}">
                <p14:modId xmlns:p14="http://schemas.microsoft.com/office/powerpoint/2010/main" val="1199012426"/>
              </p:ext>
            </p:extLst>
          </p:nvPr>
        </p:nvGraphicFramePr>
        <p:xfrm>
          <a:off x="461160" y="1932502"/>
          <a:ext cx="3081338" cy="2027238"/>
        </p:xfrm>
        <a:graphic>
          <a:graphicData uri="http://schemas.openxmlformats.org/presentationml/2006/ole">
            <mc:AlternateContent xmlns:mc="http://schemas.openxmlformats.org/markup-compatibility/2006">
              <mc:Choice xmlns:v="urn:schemas-microsoft-com:vml" Requires="v">
                <p:oleObj name="Equation" r:id="rId2" imgW="2692080" imgH="1765080" progId="Equation.DSMT4">
                  <p:embed/>
                </p:oleObj>
              </mc:Choice>
              <mc:Fallback>
                <p:oleObj name="Equation" r:id="rId2" imgW="2692080" imgH="1765080" progId="Equation.DSMT4">
                  <p:embed/>
                  <p:pic>
                    <p:nvPicPr>
                      <p:cNvPr id="0" name="Object 1"/>
                      <p:cNvPicPr>
                        <a:picLocks noChangeAspect="1" noChangeArrowheads="1"/>
                      </p:cNvPicPr>
                      <p:nvPr/>
                    </p:nvPicPr>
                    <p:blipFill>
                      <a:blip r:embed="rId3"/>
                      <a:srcRect/>
                      <a:stretch>
                        <a:fillRect/>
                      </a:stretch>
                    </p:blipFill>
                    <p:spPr bwMode="auto">
                      <a:xfrm>
                        <a:off x="461160" y="1932502"/>
                        <a:ext cx="3081338" cy="2027238"/>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92481818-3A30-4685-9BA5-A07AE1705E0E}"/>
              </a:ext>
            </a:extLst>
          </p:cNvPr>
          <p:cNvGraphicFramePr>
            <a:graphicFrameLocks noChangeAspect="1"/>
          </p:cNvGraphicFramePr>
          <p:nvPr>
            <p:extLst>
              <p:ext uri="{D42A27DB-BD31-4B8C-83A1-F6EECF244321}">
                <p14:modId xmlns:p14="http://schemas.microsoft.com/office/powerpoint/2010/main" val="2088079939"/>
              </p:ext>
            </p:extLst>
          </p:nvPr>
        </p:nvGraphicFramePr>
        <p:xfrm>
          <a:off x="440620" y="4665728"/>
          <a:ext cx="2149983" cy="528441"/>
        </p:xfrm>
        <a:graphic>
          <a:graphicData uri="http://schemas.openxmlformats.org/presentationml/2006/ole">
            <mc:AlternateContent xmlns:mc="http://schemas.openxmlformats.org/markup-compatibility/2006">
              <mc:Choice xmlns:v="urn:schemas-microsoft-com:vml" Requires="v">
                <p:oleObj name="Equation" r:id="rId4" imgW="1612800" imgH="393480" progId="Equation.DSMT4">
                  <p:embed/>
                </p:oleObj>
              </mc:Choice>
              <mc:Fallback>
                <p:oleObj name="Equation" r:id="rId4" imgW="1612800" imgH="393480" progId="Equation.DSMT4">
                  <p:embed/>
                  <p:pic>
                    <p:nvPicPr>
                      <p:cNvPr id="0" name="Object 3"/>
                      <p:cNvPicPr>
                        <a:picLocks noChangeAspect="1" noChangeArrowheads="1"/>
                      </p:cNvPicPr>
                      <p:nvPr/>
                    </p:nvPicPr>
                    <p:blipFill>
                      <a:blip r:embed="rId5"/>
                      <a:srcRect/>
                      <a:stretch>
                        <a:fillRect/>
                      </a:stretch>
                    </p:blipFill>
                    <p:spPr bwMode="auto">
                      <a:xfrm>
                        <a:off x="440620" y="4665728"/>
                        <a:ext cx="2149983" cy="528441"/>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F9B8DCD0-C6E1-42C8-9C9E-8999BDFE90FC}"/>
              </a:ext>
            </a:extLst>
          </p:cNvPr>
          <p:cNvSpPr txBox="1"/>
          <p:nvPr/>
        </p:nvSpPr>
        <p:spPr>
          <a:xfrm flipH="1">
            <a:off x="461160" y="4273645"/>
            <a:ext cx="2575685" cy="307777"/>
          </a:xfrm>
          <a:prstGeom prst="rect">
            <a:avLst/>
          </a:prstGeom>
          <a:noFill/>
        </p:spPr>
        <p:txBody>
          <a:bodyPr wrap="square" rtlCol="0">
            <a:spAutoFit/>
          </a:bodyPr>
          <a:lstStyle/>
          <a:p>
            <a:r>
              <a:rPr lang="en-US" sz="1400"/>
              <a:t>So we have:</a:t>
            </a:r>
          </a:p>
        </p:txBody>
      </p:sp>
      <p:sp>
        <p:nvSpPr>
          <p:cNvPr id="8" name="TextBox 7">
            <a:extLst>
              <a:ext uri="{FF2B5EF4-FFF2-40B4-BE49-F238E27FC236}">
                <a16:creationId xmlns:a16="http://schemas.microsoft.com/office/drawing/2014/main" id="{C06B5D69-7A59-4B21-939B-C820D73A426C}"/>
              </a:ext>
            </a:extLst>
          </p:cNvPr>
          <p:cNvSpPr txBox="1"/>
          <p:nvPr/>
        </p:nvSpPr>
        <p:spPr>
          <a:xfrm>
            <a:off x="404598" y="1574276"/>
            <a:ext cx="1258806" cy="307777"/>
          </a:xfrm>
          <a:prstGeom prst="rect">
            <a:avLst/>
          </a:prstGeom>
          <a:noFill/>
        </p:spPr>
        <p:txBody>
          <a:bodyPr wrap="none" rtlCol="0">
            <a:spAutoFit/>
          </a:bodyPr>
          <a:lstStyle/>
          <a:p>
            <a:r>
              <a:rPr lang="en-US" sz="1400"/>
              <a:t>In 1D we have:</a:t>
            </a:r>
            <a:endParaRPr lang="en-US"/>
          </a:p>
        </p:txBody>
      </p:sp>
      <p:graphicFrame>
        <p:nvGraphicFramePr>
          <p:cNvPr id="10" name="Object 9">
            <a:extLst>
              <a:ext uri="{FF2B5EF4-FFF2-40B4-BE49-F238E27FC236}">
                <a16:creationId xmlns:a16="http://schemas.microsoft.com/office/drawing/2014/main" id="{A1F8876B-2F43-4452-9D99-7B56E57FD99B}"/>
              </a:ext>
            </a:extLst>
          </p:cNvPr>
          <p:cNvGraphicFramePr>
            <a:graphicFrameLocks noChangeAspect="1"/>
          </p:cNvGraphicFramePr>
          <p:nvPr>
            <p:extLst>
              <p:ext uri="{D42A27DB-BD31-4B8C-83A1-F6EECF244321}">
                <p14:modId xmlns:p14="http://schemas.microsoft.com/office/powerpoint/2010/main" val="1143983451"/>
              </p:ext>
            </p:extLst>
          </p:nvPr>
        </p:nvGraphicFramePr>
        <p:xfrm>
          <a:off x="5298681" y="2124350"/>
          <a:ext cx="4275137" cy="1516062"/>
        </p:xfrm>
        <a:graphic>
          <a:graphicData uri="http://schemas.openxmlformats.org/presentationml/2006/ole">
            <mc:AlternateContent xmlns:mc="http://schemas.openxmlformats.org/markup-compatibility/2006">
              <mc:Choice xmlns:v="urn:schemas-microsoft-com:vml" Requires="v">
                <p:oleObj name="Equation" r:id="rId6" imgW="3733560" imgH="1320480" progId="Equation.DSMT4">
                  <p:embed/>
                </p:oleObj>
              </mc:Choice>
              <mc:Fallback>
                <p:oleObj name="Equation" r:id="rId6" imgW="3733560" imgH="1320480" progId="Equation.DSMT4">
                  <p:embed/>
                  <p:pic>
                    <p:nvPicPr>
                      <p:cNvPr id="4" name="Object 3">
                        <a:extLst>
                          <a:ext uri="{FF2B5EF4-FFF2-40B4-BE49-F238E27FC236}">
                            <a16:creationId xmlns:a16="http://schemas.microsoft.com/office/drawing/2014/main" id="{8F02B8C8-9223-4A64-BCFB-D86CED519799}"/>
                          </a:ext>
                        </a:extLst>
                      </p:cNvPr>
                      <p:cNvPicPr>
                        <a:picLocks noChangeAspect="1" noChangeArrowheads="1"/>
                      </p:cNvPicPr>
                      <p:nvPr/>
                    </p:nvPicPr>
                    <p:blipFill>
                      <a:blip r:embed="rId7"/>
                      <a:srcRect/>
                      <a:stretch>
                        <a:fillRect/>
                      </a:stretch>
                    </p:blipFill>
                    <p:spPr bwMode="auto">
                      <a:xfrm>
                        <a:off x="5298681" y="2124350"/>
                        <a:ext cx="4275137" cy="1516062"/>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D97FD63C-E125-4CDC-905A-8F49F2E817B2}"/>
              </a:ext>
            </a:extLst>
          </p:cNvPr>
          <p:cNvGraphicFramePr>
            <a:graphicFrameLocks noChangeAspect="1"/>
          </p:cNvGraphicFramePr>
          <p:nvPr>
            <p:extLst>
              <p:ext uri="{D42A27DB-BD31-4B8C-83A1-F6EECF244321}">
                <p14:modId xmlns:p14="http://schemas.microsoft.com/office/powerpoint/2010/main" val="2043591087"/>
              </p:ext>
            </p:extLst>
          </p:nvPr>
        </p:nvGraphicFramePr>
        <p:xfrm>
          <a:off x="5530380" y="4656031"/>
          <a:ext cx="2384135" cy="509586"/>
        </p:xfrm>
        <a:graphic>
          <a:graphicData uri="http://schemas.openxmlformats.org/presentationml/2006/ole">
            <mc:AlternateContent xmlns:mc="http://schemas.openxmlformats.org/markup-compatibility/2006">
              <mc:Choice xmlns:v="urn:schemas-microsoft-com:vml" Requires="v">
                <p:oleObj name="Equation" r:id="rId8" imgW="1854000" imgH="393480" progId="Equation.DSMT4">
                  <p:embed/>
                </p:oleObj>
              </mc:Choice>
              <mc:Fallback>
                <p:oleObj name="Equation" r:id="rId8" imgW="1854000" imgH="393480" progId="Equation.DSMT4">
                  <p:embed/>
                  <p:pic>
                    <p:nvPicPr>
                      <p:cNvPr id="6" name="Object 5">
                        <a:extLst>
                          <a:ext uri="{FF2B5EF4-FFF2-40B4-BE49-F238E27FC236}">
                            <a16:creationId xmlns:a16="http://schemas.microsoft.com/office/drawing/2014/main" id="{92481818-3A30-4685-9BA5-A07AE1705E0E}"/>
                          </a:ext>
                        </a:extLst>
                      </p:cNvPr>
                      <p:cNvPicPr>
                        <a:picLocks noChangeAspect="1" noChangeArrowheads="1"/>
                      </p:cNvPicPr>
                      <p:nvPr/>
                    </p:nvPicPr>
                    <p:blipFill>
                      <a:blip r:embed="rId9"/>
                      <a:srcRect/>
                      <a:stretch>
                        <a:fillRect/>
                      </a:stretch>
                    </p:blipFill>
                    <p:spPr bwMode="auto">
                      <a:xfrm>
                        <a:off x="5530380" y="4656031"/>
                        <a:ext cx="2384135" cy="509586"/>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89339F7C-8082-45B3-AD3B-0F916620F386}"/>
              </a:ext>
            </a:extLst>
          </p:cNvPr>
          <p:cNvSpPr txBox="1"/>
          <p:nvPr/>
        </p:nvSpPr>
        <p:spPr>
          <a:xfrm flipH="1">
            <a:off x="5392990" y="4301926"/>
            <a:ext cx="1281185" cy="307777"/>
          </a:xfrm>
          <a:prstGeom prst="rect">
            <a:avLst/>
          </a:prstGeom>
          <a:noFill/>
        </p:spPr>
        <p:txBody>
          <a:bodyPr wrap="square" rtlCol="0">
            <a:spAutoFit/>
          </a:bodyPr>
          <a:lstStyle/>
          <a:p>
            <a:r>
              <a:rPr lang="en-US" sz="1400"/>
              <a:t>So we have:</a:t>
            </a:r>
          </a:p>
        </p:txBody>
      </p:sp>
      <p:sp>
        <p:nvSpPr>
          <p:cNvPr id="14" name="TextBox 13">
            <a:extLst>
              <a:ext uri="{FF2B5EF4-FFF2-40B4-BE49-F238E27FC236}">
                <a16:creationId xmlns:a16="http://schemas.microsoft.com/office/drawing/2014/main" id="{F4F77CF9-F72F-451C-9C29-7A5C4853F2FD}"/>
              </a:ext>
            </a:extLst>
          </p:cNvPr>
          <p:cNvSpPr txBox="1"/>
          <p:nvPr/>
        </p:nvSpPr>
        <p:spPr>
          <a:xfrm>
            <a:off x="5242119" y="1635544"/>
            <a:ext cx="1258806" cy="307777"/>
          </a:xfrm>
          <a:prstGeom prst="rect">
            <a:avLst/>
          </a:prstGeom>
          <a:noFill/>
        </p:spPr>
        <p:txBody>
          <a:bodyPr wrap="none" rtlCol="0">
            <a:spAutoFit/>
          </a:bodyPr>
          <a:lstStyle/>
          <a:p>
            <a:r>
              <a:rPr lang="en-US" sz="1400"/>
              <a:t>In 3D we have:</a:t>
            </a:r>
            <a:endParaRPr lang="en-US"/>
          </a:p>
        </p:txBody>
      </p:sp>
      <p:sp>
        <p:nvSpPr>
          <p:cNvPr id="15" name="TextBox 14">
            <a:extLst>
              <a:ext uri="{FF2B5EF4-FFF2-40B4-BE49-F238E27FC236}">
                <a16:creationId xmlns:a16="http://schemas.microsoft.com/office/drawing/2014/main" id="{E644F1B0-D24A-4D70-89E3-BDC024EFF5A1}"/>
              </a:ext>
            </a:extLst>
          </p:cNvPr>
          <p:cNvSpPr txBox="1"/>
          <p:nvPr/>
        </p:nvSpPr>
        <p:spPr>
          <a:xfrm flipH="1">
            <a:off x="404597" y="5483855"/>
            <a:ext cx="10030874" cy="984885"/>
          </a:xfrm>
          <a:prstGeom prst="rect">
            <a:avLst/>
          </a:prstGeom>
          <a:noFill/>
        </p:spPr>
        <p:txBody>
          <a:bodyPr wrap="square" rtlCol="0">
            <a:spAutoFit/>
          </a:bodyPr>
          <a:lstStyle/>
          <a:p>
            <a:r>
              <a:rPr lang="en-US" sz="1600" b="1"/>
              <a:t>Levinson’s Theorem</a:t>
            </a:r>
            <a:endParaRPr lang="en-US" sz="1400" b="1"/>
          </a:p>
          <a:p>
            <a:r>
              <a:rPr lang="en-US" sz="1400"/>
              <a:t>Can point out, in the context of Levinson’s theorem, that the poles of S</a:t>
            </a:r>
            <a:r>
              <a:rPr lang="en-US" sz="1400" baseline="30000"/>
              <a:t>scatter</a:t>
            </a:r>
            <a:r>
              <a:rPr lang="en-US" sz="1400"/>
              <a:t> (E</a:t>
            </a:r>
            <a:r>
              <a:rPr lang="en-US" sz="1400" baseline="-25000"/>
              <a:t>k</a:t>
            </a:r>
            <a:r>
              <a:rPr lang="en-US" sz="1400"/>
              <a:t> analytically continued), are the poles of T</a:t>
            </a:r>
            <a:r>
              <a:rPr lang="en-US" sz="1400" baseline="-25000"/>
              <a:t>kk’</a:t>
            </a:r>
            <a:r>
              <a:rPr lang="en-US" sz="1400"/>
              <a:t> (E</a:t>
            </a:r>
            <a:r>
              <a:rPr lang="en-US" sz="1400" baseline="-25000"/>
              <a:t>k</a:t>
            </a:r>
            <a:r>
              <a:rPr lang="en-US" sz="1400"/>
              <a:t> analytically continued), which are the poles of T</a:t>
            </a:r>
            <a:r>
              <a:rPr lang="en-US" sz="1400" baseline="-25000"/>
              <a:t>kk’</a:t>
            </a:r>
            <a:r>
              <a:rPr lang="en-US" sz="1400"/>
              <a:t>(ω) [because </a:t>
            </a:r>
            <a:r>
              <a:rPr lang="el-GR" sz="1400"/>
              <a:t>ω</a:t>
            </a:r>
            <a:r>
              <a:rPr lang="en-US" sz="1400"/>
              <a:t> = E</a:t>
            </a:r>
            <a:r>
              <a:rPr lang="en-US" sz="1400" baseline="-25000"/>
              <a:t>k</a:t>
            </a:r>
            <a:r>
              <a:rPr lang="en-US" sz="1400"/>
              <a:t> analytically continued], which are the poles of G</a:t>
            </a:r>
            <a:r>
              <a:rPr lang="en-US" sz="1400" baseline="-25000"/>
              <a:t>kk</a:t>
            </a:r>
            <a:r>
              <a:rPr lang="en-US" sz="1400"/>
              <a:t>(</a:t>
            </a:r>
            <a:r>
              <a:rPr lang="el-GR" sz="1400"/>
              <a:t>ω</a:t>
            </a:r>
            <a:r>
              <a:rPr lang="en-US" sz="1400"/>
              <a:t>), which are the stable/metastable/scattering states.  </a:t>
            </a:r>
          </a:p>
        </p:txBody>
      </p:sp>
    </p:spTree>
    <p:extLst>
      <p:ext uri="{BB962C8B-B14F-4D97-AF65-F5344CB8AC3E}">
        <p14:creationId xmlns:p14="http://schemas.microsoft.com/office/powerpoint/2010/main" val="20848663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C722D9-EFBE-4D6F-8D2C-1CB4704F5DFF}"/>
              </a:ext>
            </a:extLst>
          </p:cNvPr>
          <p:cNvSpPr txBox="1"/>
          <p:nvPr/>
        </p:nvSpPr>
        <p:spPr>
          <a:xfrm flipH="1">
            <a:off x="385080" y="952106"/>
            <a:ext cx="11153327" cy="1169551"/>
          </a:xfrm>
          <a:prstGeom prst="rect">
            <a:avLst/>
          </a:prstGeom>
          <a:noFill/>
        </p:spPr>
        <p:txBody>
          <a:bodyPr wrap="square" rtlCol="0">
            <a:spAutoFit/>
          </a:bodyPr>
          <a:lstStyle/>
          <a:p>
            <a:r>
              <a:rPr lang="en-US" sz="1400"/>
              <a:t>So far we have gone from the time-independent formulation of scattering and put it in terms of a scattering S-matrix.  And then we have related the scattering S-matrix to the time-dependent S-matrix.  Now we’d like to go backwards, and start with the time-dependent S-matrix, and develop a formula for the scattering probability/cross-section.  T.  General setup is something like this.  We send in Gaussian wave-packets, evenly distributed throughout Area = </a:t>
            </a:r>
            <a:r>
              <a:rPr lang="el-GR" sz="1400"/>
              <a:t>π</a:t>
            </a:r>
            <a:r>
              <a:rPr lang="en-US" sz="1400"/>
              <a:t>b</a:t>
            </a:r>
            <a:r>
              <a:rPr lang="en-US" sz="1400" baseline="30000"/>
              <a:t>2</a:t>
            </a:r>
            <a:r>
              <a:rPr lang="en-US" sz="1400"/>
              <a:t>, with scattering cross-section </a:t>
            </a:r>
            <a:r>
              <a:rPr lang="el-GR" sz="1400"/>
              <a:t>σ</a:t>
            </a:r>
            <a:r>
              <a:rPr lang="en-US" sz="1400"/>
              <a:t>.  Scattering cross-section is into non-zero solid angle (</a:t>
            </a:r>
            <a:r>
              <a:rPr lang="el-GR" sz="1400"/>
              <a:t>Ω</a:t>
            </a:r>
            <a:r>
              <a:rPr lang="en-US" sz="1400"/>
              <a:t>, </a:t>
            </a:r>
            <a:r>
              <a:rPr lang="el-GR" sz="1400"/>
              <a:t>Ω</a:t>
            </a:r>
            <a:r>
              <a:rPr lang="en-US" sz="1400"/>
              <a:t>+d</a:t>
            </a:r>
            <a:r>
              <a:rPr lang="el-GR" sz="1400"/>
              <a:t>Ω</a:t>
            </a:r>
            <a:r>
              <a:rPr lang="en-US" sz="1400"/>
              <a:t>).  Recall that we skip </a:t>
            </a:r>
            <a:r>
              <a:rPr lang="el-GR" sz="1400"/>
              <a:t>Ω</a:t>
            </a:r>
            <a:r>
              <a:rPr lang="en-US" sz="1400"/>
              <a:t> =0 because one cannot construct a probability distribution including that angle.</a:t>
            </a:r>
            <a:endParaRPr lang="en-US" sz="1600"/>
          </a:p>
        </p:txBody>
      </p:sp>
      <p:sp>
        <p:nvSpPr>
          <p:cNvPr id="12" name="TextBox 11">
            <a:extLst>
              <a:ext uri="{FF2B5EF4-FFF2-40B4-BE49-F238E27FC236}">
                <a16:creationId xmlns:a16="http://schemas.microsoft.com/office/drawing/2014/main" id="{127EF251-FC03-4A29-A6AA-373DD8E1180F}"/>
              </a:ext>
            </a:extLst>
          </p:cNvPr>
          <p:cNvSpPr txBox="1"/>
          <p:nvPr/>
        </p:nvSpPr>
        <p:spPr>
          <a:xfrm>
            <a:off x="2423398" y="145823"/>
            <a:ext cx="6992881" cy="584775"/>
          </a:xfrm>
          <a:prstGeom prst="rect">
            <a:avLst/>
          </a:prstGeom>
          <a:noFill/>
        </p:spPr>
        <p:txBody>
          <a:bodyPr wrap="square" rtlCol="0">
            <a:spAutoFit/>
          </a:bodyPr>
          <a:lstStyle/>
          <a:p>
            <a:r>
              <a:rPr lang="en-US" sz="3200" b="1" u="sng"/>
              <a:t>Relating Scattering to TDPT</a:t>
            </a:r>
          </a:p>
        </p:txBody>
      </p:sp>
      <p:graphicFrame>
        <p:nvGraphicFramePr>
          <p:cNvPr id="4" name="Object 3">
            <a:extLst>
              <a:ext uri="{FF2B5EF4-FFF2-40B4-BE49-F238E27FC236}">
                <a16:creationId xmlns:a16="http://schemas.microsoft.com/office/drawing/2014/main" id="{6EDE8EC3-8A8A-4AFE-A666-0787552B9721}"/>
              </a:ext>
            </a:extLst>
          </p:cNvPr>
          <p:cNvGraphicFramePr>
            <a:graphicFrameLocks noChangeAspect="1"/>
          </p:cNvGraphicFramePr>
          <p:nvPr>
            <p:extLst>
              <p:ext uri="{D42A27DB-BD31-4B8C-83A1-F6EECF244321}">
                <p14:modId xmlns:p14="http://schemas.microsoft.com/office/powerpoint/2010/main" val="637300487"/>
              </p:ext>
            </p:extLst>
          </p:nvPr>
        </p:nvGraphicFramePr>
        <p:xfrm>
          <a:off x="451068" y="2388864"/>
          <a:ext cx="2744618" cy="2088970"/>
        </p:xfrm>
        <a:graphic>
          <a:graphicData uri="http://schemas.openxmlformats.org/presentationml/2006/ole">
            <mc:AlternateContent xmlns:mc="http://schemas.openxmlformats.org/markup-compatibility/2006">
              <mc:Choice xmlns:v="urn:schemas-microsoft-com:vml" Requires="v">
                <p:oleObj name="Bitmap Image" r:id="rId2" imgW="2346667" imgH="1943268" progId="Paint.Picture">
                  <p:embed/>
                </p:oleObj>
              </mc:Choice>
              <mc:Fallback>
                <p:oleObj name="Bitmap Image" r:id="rId2" imgW="2346667" imgH="1943268"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l="693" t="1726" r="-2405" b="4387"/>
                      <a:stretch>
                        <a:fillRect/>
                      </a:stretch>
                    </p:blipFill>
                    <p:spPr bwMode="auto">
                      <a:xfrm>
                        <a:off x="451068" y="2388864"/>
                        <a:ext cx="2744618" cy="208897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DF27A4F-9D07-4A0B-8685-33D6987BF1F5}"/>
              </a:ext>
            </a:extLst>
          </p:cNvPr>
          <p:cNvGraphicFramePr>
            <a:graphicFrameLocks noChangeAspect="1"/>
          </p:cNvGraphicFramePr>
          <p:nvPr>
            <p:extLst>
              <p:ext uri="{D42A27DB-BD31-4B8C-83A1-F6EECF244321}">
                <p14:modId xmlns:p14="http://schemas.microsoft.com/office/powerpoint/2010/main" val="177510027"/>
              </p:ext>
            </p:extLst>
          </p:nvPr>
        </p:nvGraphicFramePr>
        <p:xfrm>
          <a:off x="3622675" y="2388864"/>
          <a:ext cx="4390109" cy="2762410"/>
        </p:xfrm>
        <a:graphic>
          <a:graphicData uri="http://schemas.openxmlformats.org/presentationml/2006/ole">
            <mc:AlternateContent xmlns:mc="http://schemas.openxmlformats.org/markup-compatibility/2006">
              <mc:Choice xmlns:v="urn:schemas-microsoft-com:vml" Requires="v">
                <p:oleObj name="Equation" r:id="rId4" imgW="3632040" imgH="2286000" progId="Equation.DSMT4">
                  <p:embed/>
                </p:oleObj>
              </mc:Choice>
              <mc:Fallback>
                <p:oleObj name="Equation" r:id="rId4" imgW="3632040" imgH="2286000" progId="Equation.DSMT4">
                  <p:embed/>
                  <p:pic>
                    <p:nvPicPr>
                      <p:cNvPr id="0" name="Object 3"/>
                      <p:cNvPicPr>
                        <a:picLocks noChangeAspect="1" noChangeArrowheads="1"/>
                      </p:cNvPicPr>
                      <p:nvPr/>
                    </p:nvPicPr>
                    <p:blipFill>
                      <a:blip r:embed="rId5"/>
                      <a:srcRect/>
                      <a:stretch>
                        <a:fillRect/>
                      </a:stretch>
                    </p:blipFill>
                    <p:spPr bwMode="auto">
                      <a:xfrm>
                        <a:off x="3622675" y="2388864"/>
                        <a:ext cx="4390109" cy="276241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EE7DADAE-5239-4709-8F94-F97C48185D12}"/>
              </a:ext>
            </a:extLst>
          </p:cNvPr>
          <p:cNvGraphicFramePr>
            <a:graphicFrameLocks noChangeAspect="1"/>
          </p:cNvGraphicFramePr>
          <p:nvPr>
            <p:extLst>
              <p:ext uri="{D42A27DB-BD31-4B8C-83A1-F6EECF244321}">
                <p14:modId xmlns:p14="http://schemas.microsoft.com/office/powerpoint/2010/main" val="1624917677"/>
              </p:ext>
            </p:extLst>
          </p:nvPr>
        </p:nvGraphicFramePr>
        <p:xfrm>
          <a:off x="3850948" y="5452067"/>
          <a:ext cx="1497368" cy="461913"/>
        </p:xfrm>
        <a:graphic>
          <a:graphicData uri="http://schemas.openxmlformats.org/presentationml/2006/ole">
            <mc:AlternateContent xmlns:mc="http://schemas.openxmlformats.org/markup-compatibility/2006">
              <mc:Choice xmlns:v="urn:schemas-microsoft-com:vml" Requires="v">
                <p:oleObj name="Equation" r:id="rId6" imgW="1282700" imgH="393700" progId="Equation.DSMT4">
                  <p:embed/>
                </p:oleObj>
              </mc:Choice>
              <mc:Fallback>
                <p:oleObj name="Equation" r:id="rId6" imgW="1282700" imgH="3937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0948" y="5452067"/>
                        <a:ext cx="1497368" cy="46191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771468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20778" y="836738"/>
            <a:ext cx="10998727" cy="738664"/>
          </a:xfrm>
          <a:prstGeom prst="rect">
            <a:avLst/>
          </a:prstGeom>
          <a:noFill/>
        </p:spPr>
        <p:txBody>
          <a:bodyPr wrap="square" rtlCol="0">
            <a:spAutoFit/>
          </a:bodyPr>
          <a:lstStyle/>
          <a:p>
            <a:r>
              <a:rPr lang="en-US" sz="1400"/>
              <a:t>Now let’s consider a more general scenario where we have beams that are hitting the potential from both sides, and then transmitting/reflecting.   This would be the simplest version of a scenario where we send in two beams to interact with each other and scatter.  So we set the a</a:t>
            </a:r>
            <a:r>
              <a:rPr lang="en-US" sz="1400" baseline="30000"/>
              <a:t>+</a:t>
            </a:r>
            <a:r>
              <a:rPr lang="en-US" sz="1400"/>
              <a:t> and b</a:t>
            </a:r>
            <a:r>
              <a:rPr lang="en-US" sz="1400" baseline="30000"/>
              <a:t>-</a:t>
            </a:r>
            <a:r>
              <a:rPr lang="en-US" sz="1400"/>
              <a:t> and solve for a</a:t>
            </a:r>
            <a:r>
              <a:rPr lang="en-US" sz="1400" baseline="30000"/>
              <a:t>-</a:t>
            </a:r>
            <a:r>
              <a:rPr lang="en-US" sz="1400"/>
              <a:t> and b</a:t>
            </a:r>
            <a:r>
              <a:rPr lang="en-US" sz="1400" baseline="30000"/>
              <a:t>+</a:t>
            </a:r>
            <a:r>
              <a:rPr lang="en-US" sz="1400"/>
              <a:t>.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413801" y="118791"/>
            <a:ext cx="2496046" cy="523220"/>
          </a:xfrm>
          <a:prstGeom prst="rect">
            <a:avLst/>
          </a:prstGeom>
          <a:noFill/>
        </p:spPr>
        <p:txBody>
          <a:bodyPr wrap="square" rtlCol="0">
            <a:spAutoFit/>
          </a:bodyPr>
          <a:lstStyle/>
          <a:p>
            <a:r>
              <a:rPr lang="en-US" sz="2800" b="1" u="sng"/>
              <a:t>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a:extLst>
              <a:ext uri="{FF2B5EF4-FFF2-40B4-BE49-F238E27FC236}">
                <a16:creationId xmlns:a16="http://schemas.microsoft.com/office/drawing/2014/main" id="{77D8F76E-EE32-440E-936C-526381C76EB5}"/>
              </a:ext>
            </a:extLst>
          </p:cNvPr>
          <p:cNvGraphicFramePr>
            <a:graphicFrameLocks noChangeAspect="1"/>
          </p:cNvGraphicFramePr>
          <p:nvPr/>
        </p:nvGraphicFramePr>
        <p:xfrm>
          <a:off x="451315" y="1656339"/>
          <a:ext cx="2436812" cy="974725"/>
        </p:xfrm>
        <a:graphic>
          <a:graphicData uri="http://schemas.openxmlformats.org/presentationml/2006/ole">
            <mc:AlternateContent xmlns:mc="http://schemas.openxmlformats.org/markup-compatibility/2006">
              <mc:Choice xmlns:v="urn:schemas-microsoft-com:vml" Requires="v">
                <p:oleObj name="Bitmap Image" r:id="rId2" imgW="2217600" imgH="1219320" progId="Paint.Picture">
                  <p:embed/>
                </p:oleObj>
              </mc:Choice>
              <mc:Fallback>
                <p:oleObj name="Bitmap Image" r:id="rId2" imgW="2217600" imgH="1219320" progId="Paint.Picture">
                  <p:embed/>
                  <p:pic>
                    <p:nvPicPr>
                      <p:cNvPr id="31" name="Object 30">
                        <a:extLst>
                          <a:ext uri="{FF2B5EF4-FFF2-40B4-BE49-F238E27FC236}">
                            <a16:creationId xmlns:a16="http://schemas.microsoft.com/office/drawing/2014/main" id="{77D8F76E-EE32-440E-936C-526381C76EB5}"/>
                          </a:ext>
                        </a:extLst>
                      </p:cNvPr>
                      <p:cNvPicPr>
                        <a:picLocks noChangeAspect="1" noChangeArrowheads="1"/>
                      </p:cNvPicPr>
                      <p:nvPr/>
                    </p:nvPicPr>
                    <p:blipFill>
                      <a:blip r:embed="rId3"/>
                      <a:srcRect t="27667" r="549"/>
                      <a:stretch>
                        <a:fillRect/>
                      </a:stretch>
                    </p:blipFill>
                    <p:spPr bwMode="auto">
                      <a:xfrm>
                        <a:off x="451315" y="1656339"/>
                        <a:ext cx="2436812" cy="974725"/>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F4217EC0-2071-44C0-8233-8D9BF6E57EA3}"/>
              </a:ext>
            </a:extLst>
          </p:cNvPr>
          <p:cNvGraphicFramePr>
            <a:graphicFrameLocks noChangeAspect="1"/>
          </p:cNvGraphicFramePr>
          <p:nvPr/>
        </p:nvGraphicFramePr>
        <p:xfrm>
          <a:off x="340447" y="3150832"/>
          <a:ext cx="4073354" cy="571013"/>
        </p:xfrm>
        <a:graphic>
          <a:graphicData uri="http://schemas.openxmlformats.org/presentationml/2006/ole">
            <mc:AlternateContent xmlns:mc="http://schemas.openxmlformats.org/markup-compatibility/2006">
              <mc:Choice xmlns:v="urn:schemas-microsoft-com:vml" Requires="v">
                <p:oleObj name="Equation" r:id="rId4" imgW="3479760" imgH="482400" progId="Equation.DSMT4">
                  <p:embed/>
                </p:oleObj>
              </mc:Choice>
              <mc:Fallback>
                <p:oleObj name="Equation" r:id="rId4" imgW="3479760" imgH="482400" progId="Equation.DSMT4">
                  <p:embed/>
                  <p:pic>
                    <p:nvPicPr>
                      <p:cNvPr id="4" name="Object 3">
                        <a:extLst>
                          <a:ext uri="{FF2B5EF4-FFF2-40B4-BE49-F238E27FC236}">
                            <a16:creationId xmlns:a16="http://schemas.microsoft.com/office/drawing/2014/main" id="{F4217EC0-2071-44C0-8233-8D9BF6E57EA3}"/>
                          </a:ext>
                        </a:extLst>
                      </p:cNvPr>
                      <p:cNvPicPr>
                        <a:picLocks noChangeAspect="1" noChangeArrowheads="1"/>
                      </p:cNvPicPr>
                      <p:nvPr/>
                    </p:nvPicPr>
                    <p:blipFill>
                      <a:blip r:embed="rId5"/>
                      <a:srcRect/>
                      <a:stretch>
                        <a:fillRect/>
                      </a:stretch>
                    </p:blipFill>
                    <p:spPr bwMode="auto">
                      <a:xfrm>
                        <a:off x="340447" y="3150832"/>
                        <a:ext cx="4073354" cy="571013"/>
                      </a:xfrm>
                      <a:prstGeom prst="rect">
                        <a:avLst/>
                      </a:prstGeom>
                      <a:solidFill>
                        <a:srgbClr val="CCFFCC"/>
                      </a:solidFill>
                    </p:spPr>
                  </p:pic>
                </p:oleObj>
              </mc:Fallback>
            </mc:AlternateContent>
          </a:graphicData>
        </a:graphic>
      </p:graphicFrame>
      <p:graphicFrame>
        <p:nvGraphicFramePr>
          <p:cNvPr id="13" name="Object 12">
            <a:extLst>
              <a:ext uri="{FF2B5EF4-FFF2-40B4-BE49-F238E27FC236}">
                <a16:creationId xmlns:a16="http://schemas.microsoft.com/office/drawing/2014/main" id="{A1D583D9-E25A-4E6A-B35F-BA8794D9486D}"/>
              </a:ext>
            </a:extLst>
          </p:cNvPr>
          <p:cNvGraphicFramePr>
            <a:graphicFrameLocks noChangeAspect="1"/>
          </p:cNvGraphicFramePr>
          <p:nvPr/>
        </p:nvGraphicFramePr>
        <p:xfrm>
          <a:off x="3472175" y="1492157"/>
          <a:ext cx="3630612" cy="1104900"/>
        </p:xfrm>
        <a:graphic>
          <a:graphicData uri="http://schemas.openxmlformats.org/presentationml/2006/ole">
            <mc:AlternateContent xmlns:mc="http://schemas.openxmlformats.org/markup-compatibility/2006">
              <mc:Choice xmlns:v="urn:schemas-microsoft-com:vml" Requires="v">
                <p:oleObj name="Equation" r:id="rId6" imgW="3009600" imgH="914400" progId="Equation.DSMT4">
                  <p:embed/>
                </p:oleObj>
              </mc:Choice>
              <mc:Fallback>
                <p:oleObj name="Equation" r:id="rId6" imgW="3009600" imgH="914400" progId="Equation.DSMT4">
                  <p:embed/>
                  <p:pic>
                    <p:nvPicPr>
                      <p:cNvPr id="13" name="Object 12">
                        <a:extLst>
                          <a:ext uri="{FF2B5EF4-FFF2-40B4-BE49-F238E27FC236}">
                            <a16:creationId xmlns:a16="http://schemas.microsoft.com/office/drawing/2014/main" id="{A1D583D9-E25A-4E6A-B35F-BA8794D9486D}"/>
                          </a:ext>
                        </a:extLst>
                      </p:cNvPr>
                      <p:cNvPicPr>
                        <a:picLocks noChangeAspect="1" noChangeArrowheads="1"/>
                      </p:cNvPicPr>
                      <p:nvPr/>
                    </p:nvPicPr>
                    <p:blipFill>
                      <a:blip r:embed="rId7"/>
                      <a:srcRect/>
                      <a:stretch>
                        <a:fillRect/>
                      </a:stretch>
                    </p:blipFill>
                    <p:spPr bwMode="auto">
                      <a:xfrm>
                        <a:off x="3472175" y="1492157"/>
                        <a:ext cx="3630612" cy="1104900"/>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C894BFB2-1833-43AA-BF71-F398F98D2917}"/>
              </a:ext>
            </a:extLst>
          </p:cNvPr>
          <p:cNvSpPr txBox="1"/>
          <p:nvPr/>
        </p:nvSpPr>
        <p:spPr>
          <a:xfrm>
            <a:off x="266304" y="2660961"/>
            <a:ext cx="5763707" cy="307777"/>
          </a:xfrm>
          <a:prstGeom prst="rect">
            <a:avLst/>
          </a:prstGeom>
          <a:noFill/>
        </p:spPr>
        <p:txBody>
          <a:bodyPr wrap="square" rtlCol="0">
            <a:spAutoFit/>
          </a:bodyPr>
          <a:lstStyle/>
          <a:p>
            <a:r>
              <a:rPr lang="en-US" sz="1400"/>
              <a:t>Then the scattering matrix is defined below.  </a:t>
            </a:r>
          </a:p>
        </p:txBody>
      </p:sp>
      <p:graphicFrame>
        <p:nvGraphicFramePr>
          <p:cNvPr id="15" name="Object 14">
            <a:extLst>
              <a:ext uri="{FF2B5EF4-FFF2-40B4-BE49-F238E27FC236}">
                <a16:creationId xmlns:a16="http://schemas.microsoft.com/office/drawing/2014/main" id="{5A19DE65-462A-4A67-8895-586A601D2969}"/>
              </a:ext>
            </a:extLst>
          </p:cNvPr>
          <p:cNvGraphicFramePr>
            <a:graphicFrameLocks noChangeAspect="1"/>
          </p:cNvGraphicFramePr>
          <p:nvPr/>
        </p:nvGraphicFramePr>
        <p:xfrm>
          <a:off x="359302" y="4449790"/>
          <a:ext cx="1177266" cy="599033"/>
        </p:xfrm>
        <a:graphic>
          <a:graphicData uri="http://schemas.openxmlformats.org/presentationml/2006/ole">
            <mc:AlternateContent xmlns:mc="http://schemas.openxmlformats.org/markup-compatibility/2006">
              <mc:Choice xmlns:v="urn:schemas-microsoft-com:vml" Requires="v">
                <p:oleObj name="Equation" r:id="rId8" imgW="901700" imgH="457200" progId="Equation.DSMT4">
                  <p:embed/>
                </p:oleObj>
              </mc:Choice>
              <mc:Fallback>
                <p:oleObj name="Equation" r:id="rId8" imgW="901700" imgH="457200" progId="Equation.DSMT4">
                  <p:embed/>
                  <p:pic>
                    <p:nvPicPr>
                      <p:cNvPr id="15" name="Object 14">
                        <a:extLst>
                          <a:ext uri="{FF2B5EF4-FFF2-40B4-BE49-F238E27FC236}">
                            <a16:creationId xmlns:a16="http://schemas.microsoft.com/office/drawing/2014/main" id="{5A19DE65-462A-4A67-8895-586A601D29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9302" y="4449790"/>
                        <a:ext cx="1177266" cy="599033"/>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C56680FF-1CC5-4C56-9B8B-64108C426C71}"/>
              </a:ext>
            </a:extLst>
          </p:cNvPr>
          <p:cNvSpPr txBox="1"/>
          <p:nvPr/>
        </p:nvSpPr>
        <p:spPr>
          <a:xfrm>
            <a:off x="285157" y="3849654"/>
            <a:ext cx="10998727" cy="523220"/>
          </a:xfrm>
          <a:prstGeom prst="rect">
            <a:avLst/>
          </a:prstGeom>
          <a:noFill/>
        </p:spPr>
        <p:txBody>
          <a:bodyPr wrap="square" rtlCol="0">
            <a:spAutoFit/>
          </a:bodyPr>
          <a:lstStyle/>
          <a:p>
            <a:r>
              <a:rPr lang="en-US" sz="1400"/>
              <a:t>The vector coefficients are follows.   Note that t’, r’, are just transmission/reflection coefficients assuming a</a:t>
            </a:r>
            <a:r>
              <a:rPr lang="en-US" sz="1400" baseline="30000"/>
              <a:t>+</a:t>
            </a:r>
            <a:r>
              <a:rPr lang="en-US" sz="1400"/>
              <a:t> = 0.  So they can be calculated by themselves too, if desired.</a:t>
            </a:r>
          </a:p>
        </p:txBody>
      </p:sp>
      <p:sp>
        <p:nvSpPr>
          <p:cNvPr id="33" name="TextBox 32">
            <a:extLst>
              <a:ext uri="{FF2B5EF4-FFF2-40B4-BE49-F238E27FC236}">
                <a16:creationId xmlns:a16="http://schemas.microsoft.com/office/drawing/2014/main" id="{FE4F27D4-7D1E-4589-9E52-102251A74CB0}"/>
              </a:ext>
            </a:extLst>
          </p:cNvPr>
          <p:cNvSpPr txBox="1"/>
          <p:nvPr/>
        </p:nvSpPr>
        <p:spPr>
          <a:xfrm>
            <a:off x="294585" y="5158186"/>
            <a:ext cx="4541364" cy="307777"/>
          </a:xfrm>
          <a:prstGeom prst="rect">
            <a:avLst/>
          </a:prstGeom>
          <a:noFill/>
        </p:spPr>
        <p:txBody>
          <a:bodyPr wrap="square" rtlCol="0">
            <a:spAutoFit/>
          </a:bodyPr>
          <a:lstStyle/>
          <a:p>
            <a:r>
              <a:rPr lang="en-US" sz="1400"/>
              <a:t>which, after a little algebra, allows us to write S as:</a:t>
            </a:r>
          </a:p>
        </p:txBody>
      </p:sp>
      <p:graphicFrame>
        <p:nvGraphicFramePr>
          <p:cNvPr id="17" name="Object 16">
            <a:extLst>
              <a:ext uri="{FF2B5EF4-FFF2-40B4-BE49-F238E27FC236}">
                <a16:creationId xmlns:a16="http://schemas.microsoft.com/office/drawing/2014/main" id="{DDD01BAF-FE64-4152-835B-C37B13347F7A}"/>
              </a:ext>
            </a:extLst>
          </p:cNvPr>
          <p:cNvGraphicFramePr>
            <a:graphicFrameLocks noChangeAspect="1"/>
          </p:cNvGraphicFramePr>
          <p:nvPr/>
        </p:nvGraphicFramePr>
        <p:xfrm>
          <a:off x="340447" y="5584341"/>
          <a:ext cx="1035489" cy="627833"/>
        </p:xfrm>
        <a:graphic>
          <a:graphicData uri="http://schemas.openxmlformats.org/presentationml/2006/ole">
            <mc:AlternateContent xmlns:mc="http://schemas.openxmlformats.org/markup-compatibility/2006">
              <mc:Choice xmlns:v="urn:schemas-microsoft-com:vml" Requires="v">
                <p:oleObj name="Equation" r:id="rId10" imgW="749300" imgH="457200" progId="Equation.DSMT4">
                  <p:embed/>
                </p:oleObj>
              </mc:Choice>
              <mc:Fallback>
                <p:oleObj name="Equation" r:id="rId10" imgW="749300" imgH="457200" progId="Equation.DSMT4">
                  <p:embed/>
                  <p:pic>
                    <p:nvPicPr>
                      <p:cNvPr id="17" name="Object 16">
                        <a:extLst>
                          <a:ext uri="{FF2B5EF4-FFF2-40B4-BE49-F238E27FC236}">
                            <a16:creationId xmlns:a16="http://schemas.microsoft.com/office/drawing/2014/main" id="{DDD01BAF-FE64-4152-835B-C37B13347F7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0447" y="5584341"/>
                        <a:ext cx="1035489" cy="62783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9" name="TextBox 58">
            <a:extLst>
              <a:ext uri="{FF2B5EF4-FFF2-40B4-BE49-F238E27FC236}">
                <a16:creationId xmlns:a16="http://schemas.microsoft.com/office/drawing/2014/main" id="{2E4579C8-0B77-4E96-A043-1BC6815F5CB2}"/>
              </a:ext>
            </a:extLst>
          </p:cNvPr>
          <p:cNvSpPr txBox="1"/>
          <p:nvPr/>
        </p:nvSpPr>
        <p:spPr>
          <a:xfrm>
            <a:off x="294585" y="6360456"/>
            <a:ext cx="6059082" cy="307777"/>
          </a:xfrm>
          <a:prstGeom prst="rect">
            <a:avLst/>
          </a:prstGeom>
          <a:noFill/>
        </p:spPr>
        <p:txBody>
          <a:bodyPr wrap="square" rtlCol="0">
            <a:spAutoFit/>
          </a:bodyPr>
          <a:lstStyle/>
          <a:p>
            <a:r>
              <a:rPr lang="en-US" sz="1400"/>
              <a:t>Might add that r, t, etc., are in principle 2×2 matrices, if we include spin.  </a:t>
            </a:r>
          </a:p>
        </p:txBody>
      </p:sp>
    </p:spTree>
    <p:extLst>
      <p:ext uri="{BB962C8B-B14F-4D97-AF65-F5344CB8AC3E}">
        <p14:creationId xmlns:p14="http://schemas.microsoft.com/office/powerpoint/2010/main" val="1043318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8" y="724184"/>
            <a:ext cx="6268824" cy="307777"/>
          </a:xfrm>
          <a:prstGeom prst="rect">
            <a:avLst/>
          </a:prstGeom>
          <a:noFill/>
        </p:spPr>
        <p:txBody>
          <a:bodyPr wrap="square" rtlCol="0">
            <a:spAutoFit/>
          </a:bodyPr>
          <a:lstStyle/>
          <a:p>
            <a:r>
              <a:rPr lang="en-US" sz="1400"/>
              <a:t>Symmetries impose various requirements on the matrix.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94367" y="129994"/>
            <a:ext cx="2340085" cy="523220"/>
          </a:xfrm>
          <a:prstGeom prst="rect">
            <a:avLst/>
          </a:prstGeom>
          <a:noFill/>
        </p:spPr>
        <p:txBody>
          <a:bodyPr wrap="square" rtlCol="0">
            <a:spAutoFit/>
          </a:bodyPr>
          <a:lstStyle/>
          <a:p>
            <a:r>
              <a:rPr lang="en-US" sz="2800" b="1" u="sng"/>
              <a:t>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5" name="Object 34">
            <a:extLst>
              <a:ext uri="{FF2B5EF4-FFF2-40B4-BE49-F238E27FC236}">
                <a16:creationId xmlns:a16="http://schemas.microsoft.com/office/drawing/2014/main" id="{FE001674-ADDB-4077-BA3D-06A4A8EB86C3}"/>
              </a:ext>
            </a:extLst>
          </p:cNvPr>
          <p:cNvGraphicFramePr>
            <a:graphicFrameLocks noChangeAspect="1"/>
          </p:cNvGraphicFramePr>
          <p:nvPr/>
        </p:nvGraphicFramePr>
        <p:xfrm>
          <a:off x="389156" y="1722602"/>
          <a:ext cx="2053958" cy="341606"/>
        </p:xfrm>
        <a:graphic>
          <a:graphicData uri="http://schemas.openxmlformats.org/presentationml/2006/ole">
            <mc:AlternateContent xmlns:mc="http://schemas.openxmlformats.org/markup-compatibility/2006">
              <mc:Choice xmlns:v="urn:schemas-microsoft-com:vml" Requires="v">
                <p:oleObj name="Equation" r:id="rId2" imgW="1511300" imgH="254000" progId="Equation.DSMT4">
                  <p:embed/>
                </p:oleObj>
              </mc:Choice>
              <mc:Fallback>
                <p:oleObj name="Equation" r:id="rId2" imgW="1511300" imgH="254000" progId="Equation.DSMT4">
                  <p:embed/>
                  <p:pic>
                    <p:nvPicPr>
                      <p:cNvPr id="35" name="Object 34">
                        <a:extLst>
                          <a:ext uri="{FF2B5EF4-FFF2-40B4-BE49-F238E27FC236}">
                            <a16:creationId xmlns:a16="http://schemas.microsoft.com/office/drawing/2014/main" id="{FE001674-ADDB-4077-BA3D-06A4A8EB86C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156" y="1722602"/>
                        <a:ext cx="2053958" cy="341606"/>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78A347F6-7BBB-4813-BC61-B8A6090A2247}"/>
              </a:ext>
            </a:extLst>
          </p:cNvPr>
          <p:cNvSpPr txBox="1"/>
          <p:nvPr/>
        </p:nvSpPr>
        <p:spPr>
          <a:xfrm>
            <a:off x="313439" y="2150446"/>
            <a:ext cx="6721013" cy="307777"/>
          </a:xfrm>
          <a:prstGeom prst="rect">
            <a:avLst/>
          </a:prstGeom>
          <a:noFill/>
        </p:spPr>
        <p:txBody>
          <a:bodyPr wrap="square" rtlCol="0">
            <a:spAutoFit/>
          </a:bodyPr>
          <a:lstStyle/>
          <a:p>
            <a:r>
              <a:rPr lang="en-US" sz="1400"/>
              <a:t>And working out this requirement shows that S must be unitary:</a:t>
            </a:r>
          </a:p>
        </p:txBody>
      </p:sp>
      <p:graphicFrame>
        <p:nvGraphicFramePr>
          <p:cNvPr id="39" name="Object 38">
            <a:extLst>
              <a:ext uri="{FF2B5EF4-FFF2-40B4-BE49-F238E27FC236}">
                <a16:creationId xmlns:a16="http://schemas.microsoft.com/office/drawing/2014/main" id="{6530A483-83EF-4F3A-8CB5-1F119723CC22}"/>
              </a:ext>
            </a:extLst>
          </p:cNvPr>
          <p:cNvGraphicFramePr>
            <a:graphicFrameLocks noChangeAspect="1"/>
          </p:cNvGraphicFramePr>
          <p:nvPr>
            <p:extLst>
              <p:ext uri="{D42A27DB-BD31-4B8C-83A1-F6EECF244321}">
                <p14:modId xmlns:p14="http://schemas.microsoft.com/office/powerpoint/2010/main" val="187535885"/>
              </p:ext>
            </p:extLst>
          </p:nvPr>
        </p:nvGraphicFramePr>
        <p:xfrm>
          <a:off x="405401" y="2559386"/>
          <a:ext cx="717550" cy="285750"/>
        </p:xfrm>
        <a:graphic>
          <a:graphicData uri="http://schemas.openxmlformats.org/presentationml/2006/ole">
            <mc:AlternateContent xmlns:mc="http://schemas.openxmlformats.org/markup-compatibility/2006">
              <mc:Choice xmlns:v="urn:schemas-microsoft-com:vml" Requires="v">
                <p:oleObj name="Equation" r:id="rId4" imgW="520560" imgH="203040" progId="Equation.DSMT4">
                  <p:embed/>
                </p:oleObj>
              </mc:Choice>
              <mc:Fallback>
                <p:oleObj name="Equation" r:id="rId4" imgW="520560" imgH="203040" progId="Equation.DSMT4">
                  <p:embed/>
                  <p:pic>
                    <p:nvPicPr>
                      <p:cNvPr id="39" name="Object 38">
                        <a:extLst>
                          <a:ext uri="{FF2B5EF4-FFF2-40B4-BE49-F238E27FC236}">
                            <a16:creationId xmlns:a16="http://schemas.microsoft.com/office/drawing/2014/main" id="{6530A483-83EF-4F3A-8CB5-1F119723CC22}"/>
                          </a:ext>
                        </a:extLst>
                      </p:cNvPr>
                      <p:cNvPicPr>
                        <a:picLocks noChangeAspect="1" noChangeArrowheads="1"/>
                      </p:cNvPicPr>
                      <p:nvPr/>
                    </p:nvPicPr>
                    <p:blipFill>
                      <a:blip r:embed="rId5"/>
                      <a:srcRect/>
                      <a:stretch>
                        <a:fillRect/>
                      </a:stretch>
                    </p:blipFill>
                    <p:spPr bwMode="auto">
                      <a:xfrm>
                        <a:off x="405401" y="2559386"/>
                        <a:ext cx="717550" cy="285750"/>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4" name="TextBox 33">
            <a:extLst>
              <a:ext uri="{FF2B5EF4-FFF2-40B4-BE49-F238E27FC236}">
                <a16:creationId xmlns:a16="http://schemas.microsoft.com/office/drawing/2014/main" id="{38FDBA84-AFF1-40D4-AD97-6EFF0BE8C54E}"/>
              </a:ext>
            </a:extLst>
          </p:cNvPr>
          <p:cNvSpPr txBox="1"/>
          <p:nvPr/>
        </p:nvSpPr>
        <p:spPr>
          <a:xfrm>
            <a:off x="307321" y="4450017"/>
            <a:ext cx="11366371" cy="307777"/>
          </a:xfrm>
          <a:prstGeom prst="rect">
            <a:avLst/>
          </a:prstGeom>
          <a:noFill/>
        </p:spPr>
        <p:txBody>
          <a:bodyPr wrap="square" rtlCol="0">
            <a:spAutoFit/>
          </a:bodyPr>
          <a:lstStyle/>
          <a:p>
            <a:r>
              <a:rPr lang="en-US" sz="1400"/>
              <a:t>As a consequence, we may write S in polar form, where T is the transmission coefficient, and U, V, U’, V’ are phases.</a:t>
            </a:r>
          </a:p>
        </p:txBody>
      </p:sp>
      <p:graphicFrame>
        <p:nvGraphicFramePr>
          <p:cNvPr id="38" name="Object 37">
            <a:extLst>
              <a:ext uri="{FF2B5EF4-FFF2-40B4-BE49-F238E27FC236}">
                <a16:creationId xmlns:a16="http://schemas.microsoft.com/office/drawing/2014/main" id="{6FFBA010-328F-4DA0-8DF1-CDC35C5836ED}"/>
              </a:ext>
            </a:extLst>
          </p:cNvPr>
          <p:cNvGraphicFramePr>
            <a:graphicFrameLocks noChangeAspect="1"/>
          </p:cNvGraphicFramePr>
          <p:nvPr/>
        </p:nvGraphicFramePr>
        <p:xfrm>
          <a:off x="385255" y="4909285"/>
          <a:ext cx="3514725" cy="693738"/>
        </p:xfrm>
        <a:graphic>
          <a:graphicData uri="http://schemas.openxmlformats.org/presentationml/2006/ole">
            <mc:AlternateContent xmlns:mc="http://schemas.openxmlformats.org/markup-compatibility/2006">
              <mc:Choice xmlns:v="urn:schemas-microsoft-com:vml" Requires="v">
                <p:oleObj name="Equation" r:id="rId6" imgW="2692080" imgH="533160" progId="Equation.DSMT4">
                  <p:embed/>
                </p:oleObj>
              </mc:Choice>
              <mc:Fallback>
                <p:oleObj name="Equation" r:id="rId6" imgW="2692080" imgH="533160" progId="Equation.DSMT4">
                  <p:embed/>
                  <p:pic>
                    <p:nvPicPr>
                      <p:cNvPr id="38" name="Object 37">
                        <a:extLst>
                          <a:ext uri="{FF2B5EF4-FFF2-40B4-BE49-F238E27FC236}">
                            <a16:creationId xmlns:a16="http://schemas.microsoft.com/office/drawing/2014/main" id="{6FFBA010-328F-4DA0-8DF1-CDC35C5836ED}"/>
                          </a:ext>
                        </a:extLst>
                      </p:cNvPr>
                      <p:cNvPicPr>
                        <a:picLocks noChangeAspect="1" noChangeArrowheads="1"/>
                      </p:cNvPicPr>
                      <p:nvPr/>
                    </p:nvPicPr>
                    <p:blipFill>
                      <a:blip r:embed="rId7"/>
                      <a:srcRect/>
                      <a:stretch>
                        <a:fillRect/>
                      </a:stretch>
                    </p:blipFill>
                    <p:spPr bwMode="auto">
                      <a:xfrm>
                        <a:off x="385255" y="4909285"/>
                        <a:ext cx="3514725" cy="693738"/>
                      </a:xfrm>
                      <a:prstGeom prst="rect">
                        <a:avLst/>
                      </a:prstGeom>
                      <a:solidFill>
                        <a:srgbClr val="CCFFCC"/>
                      </a:solidFill>
                    </p:spPr>
                  </p:pic>
                </p:oleObj>
              </mc:Fallback>
            </mc:AlternateContent>
          </a:graphicData>
        </a:graphic>
      </p:graphicFrame>
      <p:sp>
        <p:nvSpPr>
          <p:cNvPr id="44" name="TextBox 43">
            <a:extLst>
              <a:ext uri="{FF2B5EF4-FFF2-40B4-BE49-F238E27FC236}">
                <a16:creationId xmlns:a16="http://schemas.microsoft.com/office/drawing/2014/main" id="{A4D9F8FF-1B94-46C2-B22D-CE74AB3025D0}"/>
              </a:ext>
            </a:extLst>
          </p:cNvPr>
          <p:cNvSpPr txBox="1"/>
          <p:nvPr/>
        </p:nvSpPr>
        <p:spPr>
          <a:xfrm>
            <a:off x="313439" y="5770828"/>
            <a:ext cx="6789348" cy="307777"/>
          </a:xfrm>
          <a:prstGeom prst="rect">
            <a:avLst/>
          </a:prstGeom>
          <a:noFill/>
        </p:spPr>
        <p:txBody>
          <a:bodyPr wrap="square" rtlCol="0">
            <a:spAutoFit/>
          </a:bodyPr>
          <a:lstStyle/>
          <a:p>
            <a:r>
              <a:rPr lang="en-US" sz="1400"/>
              <a:t>And U and V, etc., if including spin, would actually be unitary matrices of the form,</a:t>
            </a:r>
          </a:p>
        </p:txBody>
      </p:sp>
      <p:graphicFrame>
        <p:nvGraphicFramePr>
          <p:cNvPr id="46" name="Object 45">
            <a:extLst>
              <a:ext uri="{FF2B5EF4-FFF2-40B4-BE49-F238E27FC236}">
                <a16:creationId xmlns:a16="http://schemas.microsoft.com/office/drawing/2014/main" id="{06417A3D-5281-4CA3-886D-1DB067E32CEA}"/>
              </a:ext>
            </a:extLst>
          </p:cNvPr>
          <p:cNvGraphicFramePr>
            <a:graphicFrameLocks noChangeAspect="1"/>
          </p:cNvGraphicFramePr>
          <p:nvPr/>
        </p:nvGraphicFramePr>
        <p:xfrm>
          <a:off x="385255" y="6273973"/>
          <a:ext cx="2233613" cy="315912"/>
        </p:xfrm>
        <a:graphic>
          <a:graphicData uri="http://schemas.openxmlformats.org/presentationml/2006/ole">
            <mc:AlternateContent xmlns:mc="http://schemas.openxmlformats.org/markup-compatibility/2006">
              <mc:Choice xmlns:v="urn:schemas-microsoft-com:vml" Requires="v">
                <p:oleObj name="Equation" r:id="rId8" imgW="1701720" imgH="241200" progId="Equation.DSMT4">
                  <p:embed/>
                </p:oleObj>
              </mc:Choice>
              <mc:Fallback>
                <p:oleObj name="Equation" r:id="rId8" imgW="1701720" imgH="241200" progId="Equation.DSMT4">
                  <p:embed/>
                  <p:pic>
                    <p:nvPicPr>
                      <p:cNvPr id="46" name="Object 45">
                        <a:extLst>
                          <a:ext uri="{FF2B5EF4-FFF2-40B4-BE49-F238E27FC236}">
                            <a16:creationId xmlns:a16="http://schemas.microsoft.com/office/drawing/2014/main" id="{06417A3D-5281-4CA3-886D-1DB067E32CEA}"/>
                          </a:ext>
                        </a:extLst>
                      </p:cNvPr>
                      <p:cNvPicPr/>
                      <p:nvPr/>
                    </p:nvPicPr>
                    <p:blipFill>
                      <a:blip r:embed="rId9"/>
                      <a:stretch>
                        <a:fillRect/>
                      </a:stretch>
                    </p:blipFill>
                    <p:spPr>
                      <a:xfrm>
                        <a:off x="385255" y="6273973"/>
                        <a:ext cx="2233613" cy="315912"/>
                      </a:xfrm>
                      <a:prstGeom prst="rect">
                        <a:avLst/>
                      </a:prstGeom>
                    </p:spPr>
                  </p:pic>
                </p:oleObj>
              </mc:Fallback>
            </mc:AlternateContent>
          </a:graphicData>
        </a:graphic>
      </p:graphicFrame>
      <p:sp>
        <p:nvSpPr>
          <p:cNvPr id="3" name="TextBox 2">
            <a:extLst>
              <a:ext uri="{FF2B5EF4-FFF2-40B4-BE49-F238E27FC236}">
                <a16:creationId xmlns:a16="http://schemas.microsoft.com/office/drawing/2014/main" id="{4DA3DEA3-389F-4C50-B70B-088C94A1291A}"/>
              </a:ext>
            </a:extLst>
          </p:cNvPr>
          <p:cNvSpPr txBox="1"/>
          <p:nvPr/>
        </p:nvSpPr>
        <p:spPr>
          <a:xfrm>
            <a:off x="307321" y="1118002"/>
            <a:ext cx="4271586" cy="553998"/>
          </a:xfrm>
          <a:prstGeom prst="rect">
            <a:avLst/>
          </a:prstGeom>
          <a:noFill/>
        </p:spPr>
        <p:txBody>
          <a:bodyPr wrap="square" rtlCol="0">
            <a:spAutoFit/>
          </a:bodyPr>
          <a:lstStyle/>
          <a:p>
            <a:r>
              <a:rPr lang="en-US" sz="1600" b="1"/>
              <a:t>Current Conservation</a:t>
            </a:r>
          </a:p>
          <a:p>
            <a:r>
              <a:rPr lang="en-US" sz="1400"/>
              <a:t>Requires</a:t>
            </a:r>
          </a:p>
        </p:txBody>
      </p:sp>
      <p:graphicFrame>
        <p:nvGraphicFramePr>
          <p:cNvPr id="6" name="Object 5">
            <a:extLst>
              <a:ext uri="{FF2B5EF4-FFF2-40B4-BE49-F238E27FC236}">
                <a16:creationId xmlns:a16="http://schemas.microsoft.com/office/drawing/2014/main" id="{947FF1C7-AD6D-459B-A7C7-3A9DE5D7FC0F}"/>
              </a:ext>
            </a:extLst>
          </p:cNvPr>
          <p:cNvGraphicFramePr>
            <a:graphicFrameLocks noChangeAspect="1"/>
          </p:cNvGraphicFramePr>
          <p:nvPr/>
        </p:nvGraphicFramePr>
        <p:xfrm>
          <a:off x="405401" y="3286390"/>
          <a:ext cx="999193" cy="1048133"/>
        </p:xfrm>
        <a:graphic>
          <a:graphicData uri="http://schemas.openxmlformats.org/presentationml/2006/ole">
            <mc:AlternateContent xmlns:mc="http://schemas.openxmlformats.org/markup-compatibility/2006">
              <mc:Choice xmlns:v="urn:schemas-microsoft-com:vml" Requires="v">
                <p:oleObj name="Equation" r:id="rId10" imgW="812447" imgH="774364" progId="Equation.DSMT4">
                  <p:embed/>
                </p:oleObj>
              </mc:Choice>
              <mc:Fallback>
                <p:oleObj name="Equation" r:id="rId10" imgW="812447" imgH="774364" progId="Equation.DSMT4">
                  <p:embed/>
                  <p:pic>
                    <p:nvPicPr>
                      <p:cNvPr id="6" name="Object 5">
                        <a:extLst>
                          <a:ext uri="{FF2B5EF4-FFF2-40B4-BE49-F238E27FC236}">
                            <a16:creationId xmlns:a16="http://schemas.microsoft.com/office/drawing/2014/main" id="{947FF1C7-AD6D-459B-A7C7-3A9DE5D7FC0F}"/>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05401" y="3286390"/>
                        <a:ext cx="999193" cy="104813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EBA7C21B-C4C2-4E21-B1DA-5D700E603532}"/>
              </a:ext>
            </a:extLst>
          </p:cNvPr>
          <p:cNvGraphicFramePr>
            <a:graphicFrameLocks noChangeAspect="1"/>
          </p:cNvGraphicFramePr>
          <p:nvPr/>
        </p:nvGraphicFramePr>
        <p:xfrm>
          <a:off x="2047032" y="3320666"/>
          <a:ext cx="1003800" cy="1013857"/>
        </p:xfrm>
        <a:graphic>
          <a:graphicData uri="http://schemas.openxmlformats.org/presentationml/2006/ole">
            <mc:AlternateContent xmlns:mc="http://schemas.openxmlformats.org/markup-compatibility/2006">
              <mc:Choice xmlns:v="urn:schemas-microsoft-com:vml" Requires="v">
                <p:oleObj name="Equation" r:id="rId12" imgW="812447" imgH="774364" progId="Equation.DSMT4">
                  <p:embed/>
                </p:oleObj>
              </mc:Choice>
              <mc:Fallback>
                <p:oleObj name="Equation" r:id="rId12" imgW="812447" imgH="774364" progId="Equation.DSMT4">
                  <p:embed/>
                  <p:pic>
                    <p:nvPicPr>
                      <p:cNvPr id="8" name="Object 7">
                        <a:extLst>
                          <a:ext uri="{FF2B5EF4-FFF2-40B4-BE49-F238E27FC236}">
                            <a16:creationId xmlns:a16="http://schemas.microsoft.com/office/drawing/2014/main" id="{EBA7C21B-C4C2-4E21-B1DA-5D700E60353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047032" y="3320666"/>
                        <a:ext cx="1003800" cy="1013857"/>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4071B960-4C5C-4CC2-8F0A-1BB8E366E1DB}"/>
              </a:ext>
            </a:extLst>
          </p:cNvPr>
          <p:cNvSpPr txBox="1"/>
          <p:nvPr/>
        </p:nvSpPr>
        <p:spPr>
          <a:xfrm>
            <a:off x="307321" y="2946300"/>
            <a:ext cx="3368931" cy="307777"/>
          </a:xfrm>
          <a:prstGeom prst="rect">
            <a:avLst/>
          </a:prstGeom>
          <a:noFill/>
        </p:spPr>
        <p:txBody>
          <a:bodyPr wrap="square" rtlCol="0">
            <a:spAutoFit/>
          </a:bodyPr>
          <a:lstStyle/>
          <a:p>
            <a:r>
              <a:rPr lang="en-US" sz="1400"/>
              <a:t>This puts restrictions on t, r, t’, r’, naturally:</a:t>
            </a:r>
          </a:p>
        </p:txBody>
      </p:sp>
    </p:spTree>
    <p:extLst>
      <p:ext uri="{BB962C8B-B14F-4D97-AF65-F5344CB8AC3E}">
        <p14:creationId xmlns:p14="http://schemas.microsoft.com/office/powerpoint/2010/main" val="12570743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984885"/>
          </a:xfrm>
          <a:prstGeom prst="rect">
            <a:avLst/>
          </a:prstGeom>
          <a:noFill/>
        </p:spPr>
        <p:txBody>
          <a:bodyPr wrap="square" rtlCol="0">
            <a:spAutoFit/>
          </a:bodyPr>
          <a:lstStyle/>
          <a:p>
            <a:r>
              <a:rPr lang="en-US" sz="1600" b="1"/>
              <a:t>Time Reversal Symmetry</a:t>
            </a:r>
            <a:endParaRPr lang="en-US" sz="1400" b="1"/>
          </a:p>
          <a:p>
            <a:r>
              <a:rPr lang="en-US" sz="1400"/>
              <a:t>Next let’s presuppose TRS (B would break this symmetry).  This basically requires the complex conjugate (and flipped spin with minus sign if present) of our wavefunction to also be a solution.  And they must be a solution with the same r, t, r’, t’, because these matrices were defined to work for </a:t>
            </a:r>
            <a:r>
              <a:rPr lang="en-US" sz="1400" i="1"/>
              <a:t>any</a:t>
            </a:r>
            <a:r>
              <a:rPr lang="en-US" sz="1400"/>
              <a:t> a</a:t>
            </a:r>
            <a:r>
              <a:rPr lang="en-US" sz="1400" baseline="30000"/>
              <a:t>+</a:t>
            </a:r>
            <a:r>
              <a:rPr lang="en-US" sz="1200"/>
              <a:t>, </a:t>
            </a:r>
            <a:r>
              <a:rPr lang="en-US" sz="1400"/>
              <a:t>a</a:t>
            </a:r>
            <a:r>
              <a:rPr lang="en-US" sz="1400" baseline="30000"/>
              <a:t>-</a:t>
            </a:r>
            <a:r>
              <a:rPr lang="en-US" sz="1400"/>
              <a:t>, b</a:t>
            </a:r>
            <a:r>
              <a:rPr lang="en-US" sz="1400" baseline="30000"/>
              <a:t>+</a:t>
            </a:r>
            <a:r>
              <a:rPr lang="en-US" sz="1400"/>
              <a:t>, b</a:t>
            </a:r>
            <a:r>
              <a:rPr lang="en-US" sz="1400" baseline="30000"/>
              <a:t>-</a:t>
            </a:r>
            <a:r>
              <a:rPr lang="en-US" sz="1400"/>
              <a:t>, in complete generality.  So in terms of coefficients we must have (ignoring spin for now):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886621" y="149336"/>
            <a:ext cx="2415500" cy="523220"/>
          </a:xfrm>
          <a:prstGeom prst="rect">
            <a:avLst/>
          </a:prstGeom>
          <a:noFill/>
        </p:spPr>
        <p:txBody>
          <a:bodyPr wrap="square" rtlCol="0">
            <a:spAutoFit/>
          </a:bodyPr>
          <a:lstStyle/>
          <a:p>
            <a:r>
              <a:rPr lang="en-US" sz="2800" b="1" u="sng"/>
              <a:t>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8" name="Object 47">
            <a:extLst>
              <a:ext uri="{FF2B5EF4-FFF2-40B4-BE49-F238E27FC236}">
                <a16:creationId xmlns:a16="http://schemas.microsoft.com/office/drawing/2014/main" id="{5B4E94B2-E60B-4941-B782-A69D0CFD4923}"/>
              </a:ext>
            </a:extLst>
          </p:cNvPr>
          <p:cNvGraphicFramePr>
            <a:graphicFrameLocks noChangeAspect="1"/>
          </p:cNvGraphicFramePr>
          <p:nvPr/>
        </p:nvGraphicFramePr>
        <p:xfrm>
          <a:off x="440740" y="1786582"/>
          <a:ext cx="1357313" cy="598487"/>
        </p:xfrm>
        <a:graphic>
          <a:graphicData uri="http://schemas.openxmlformats.org/presentationml/2006/ole">
            <mc:AlternateContent xmlns:mc="http://schemas.openxmlformats.org/markup-compatibility/2006">
              <mc:Choice xmlns:v="urn:schemas-microsoft-com:vml" Requires="v">
                <p:oleObj name="Equation" r:id="rId3" imgW="1041120" imgH="457200" progId="Equation.DSMT4">
                  <p:embed/>
                </p:oleObj>
              </mc:Choice>
              <mc:Fallback>
                <p:oleObj name="Equation" r:id="rId3" imgW="1041120" imgH="457200" progId="Equation.DSMT4">
                  <p:embed/>
                  <p:pic>
                    <p:nvPicPr>
                      <p:cNvPr id="48" name="Object 47">
                        <a:extLst>
                          <a:ext uri="{FF2B5EF4-FFF2-40B4-BE49-F238E27FC236}">
                            <a16:creationId xmlns:a16="http://schemas.microsoft.com/office/drawing/2014/main" id="{5B4E94B2-E60B-4941-B782-A69D0CFD4923}"/>
                          </a:ext>
                        </a:extLst>
                      </p:cNvPr>
                      <p:cNvPicPr>
                        <a:picLocks noChangeAspect="1" noChangeArrowheads="1"/>
                      </p:cNvPicPr>
                      <p:nvPr/>
                    </p:nvPicPr>
                    <p:blipFill>
                      <a:blip r:embed="rId4"/>
                      <a:srcRect/>
                      <a:stretch>
                        <a:fillRect/>
                      </a:stretch>
                    </p:blipFill>
                    <p:spPr bwMode="auto">
                      <a:xfrm>
                        <a:off x="440740" y="1786582"/>
                        <a:ext cx="1357313" cy="598487"/>
                      </a:xfrm>
                      <a:prstGeom prst="rect">
                        <a:avLst/>
                      </a:prstGeom>
                      <a:noFill/>
                    </p:spPr>
                  </p:pic>
                </p:oleObj>
              </mc:Fallback>
            </mc:AlternateContent>
          </a:graphicData>
        </a:graphic>
      </p:graphicFrame>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1720469454"/>
              </p:ext>
            </p:extLst>
          </p:nvPr>
        </p:nvGraphicFramePr>
        <p:xfrm>
          <a:off x="442617" y="2905125"/>
          <a:ext cx="577850" cy="265113"/>
        </p:xfrm>
        <a:graphic>
          <a:graphicData uri="http://schemas.openxmlformats.org/presentationml/2006/ole">
            <mc:AlternateContent xmlns:mc="http://schemas.openxmlformats.org/markup-compatibility/2006">
              <mc:Choice xmlns:v="urn:schemas-microsoft-com:vml" Requires="v">
                <p:oleObj name="Equation" r:id="rId5" imgW="431640" imgH="203040" progId="Equation.DSMT4">
                  <p:embed/>
                </p:oleObj>
              </mc:Choice>
              <mc:Fallback>
                <p:oleObj name="Equation" r:id="rId5" imgW="431640" imgH="20304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6"/>
                      <a:srcRect/>
                      <a:stretch>
                        <a:fillRect/>
                      </a:stretch>
                    </p:blipFill>
                    <p:spPr bwMode="auto">
                      <a:xfrm>
                        <a:off x="442617" y="2905125"/>
                        <a:ext cx="577850" cy="265113"/>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CFC82553-2043-45D5-89AD-5C0CBD51CB03}"/>
              </a:ext>
            </a:extLst>
          </p:cNvPr>
          <p:cNvSpPr txBox="1"/>
          <p:nvPr/>
        </p:nvSpPr>
        <p:spPr>
          <a:xfrm>
            <a:off x="322864" y="2477836"/>
            <a:ext cx="4563757" cy="307777"/>
          </a:xfrm>
          <a:prstGeom prst="rect">
            <a:avLst/>
          </a:prstGeom>
          <a:noFill/>
        </p:spPr>
        <p:txBody>
          <a:bodyPr wrap="square" rtlCol="0">
            <a:spAutoFit/>
          </a:bodyPr>
          <a:lstStyle/>
          <a:p>
            <a:r>
              <a:rPr lang="en-US" sz="1400"/>
              <a:t>This works out to the following requirements on S …</a:t>
            </a:r>
          </a:p>
        </p:txBody>
      </p:sp>
      <p:sp>
        <p:nvSpPr>
          <p:cNvPr id="19" name="TextBox 18">
            <a:extLst>
              <a:ext uri="{FF2B5EF4-FFF2-40B4-BE49-F238E27FC236}">
                <a16:creationId xmlns:a16="http://schemas.microsoft.com/office/drawing/2014/main" id="{A7B5F732-7C4E-4C32-9189-A6D1A5610A7B}"/>
              </a:ext>
            </a:extLst>
          </p:cNvPr>
          <p:cNvSpPr txBox="1"/>
          <p:nvPr/>
        </p:nvSpPr>
        <p:spPr>
          <a:xfrm>
            <a:off x="322864" y="3292735"/>
            <a:ext cx="5040986" cy="307777"/>
          </a:xfrm>
          <a:prstGeom prst="rect">
            <a:avLst/>
          </a:prstGeom>
          <a:noFill/>
        </p:spPr>
        <p:txBody>
          <a:bodyPr wrap="square" rtlCol="0">
            <a:spAutoFit/>
          </a:bodyPr>
          <a:lstStyle/>
          <a:p>
            <a:r>
              <a:rPr lang="en-US" sz="1400"/>
              <a:t>The accompanying requirements on the t, r, etc. are simply:</a:t>
            </a:r>
          </a:p>
        </p:txBody>
      </p:sp>
      <p:sp>
        <p:nvSpPr>
          <p:cNvPr id="20" name="TextBox 19">
            <a:extLst>
              <a:ext uri="{FF2B5EF4-FFF2-40B4-BE49-F238E27FC236}">
                <a16:creationId xmlns:a16="http://schemas.microsoft.com/office/drawing/2014/main" id="{C67E3A79-150A-434D-A286-FC20045D68E1}"/>
              </a:ext>
            </a:extLst>
          </p:cNvPr>
          <p:cNvSpPr txBox="1"/>
          <p:nvPr/>
        </p:nvSpPr>
        <p:spPr>
          <a:xfrm>
            <a:off x="322864" y="5239900"/>
            <a:ext cx="11206115" cy="523220"/>
          </a:xfrm>
          <a:prstGeom prst="rect">
            <a:avLst/>
          </a:prstGeom>
          <a:noFill/>
        </p:spPr>
        <p:txBody>
          <a:bodyPr wrap="square" rtlCol="0">
            <a:spAutoFit/>
          </a:bodyPr>
          <a:lstStyle/>
          <a:p>
            <a:r>
              <a:rPr lang="en-US" sz="1400"/>
              <a:t>But if spin is important, like with SO interaction (which still preserves TRS because both L and S change sign), then we get the slightly weaker requirement of ‘self-duality’.   Parenthetically, having either/and B and SO involved is called a ‘spin-flip’ process.  </a:t>
            </a:r>
          </a:p>
        </p:txBody>
      </p:sp>
      <p:graphicFrame>
        <p:nvGraphicFramePr>
          <p:cNvPr id="21" name="Object 20">
            <a:extLst>
              <a:ext uri="{FF2B5EF4-FFF2-40B4-BE49-F238E27FC236}">
                <a16:creationId xmlns:a16="http://schemas.microsoft.com/office/drawing/2014/main" id="{32BBB08F-9991-4505-B5AD-1027D7584EC3}"/>
              </a:ext>
            </a:extLst>
          </p:cNvPr>
          <p:cNvGraphicFramePr>
            <a:graphicFrameLocks noChangeAspect="1"/>
          </p:cNvGraphicFramePr>
          <p:nvPr/>
        </p:nvGraphicFramePr>
        <p:xfrm>
          <a:off x="436290" y="4537681"/>
          <a:ext cx="654050" cy="566738"/>
        </p:xfrm>
        <a:graphic>
          <a:graphicData uri="http://schemas.openxmlformats.org/presentationml/2006/ole">
            <mc:AlternateContent xmlns:mc="http://schemas.openxmlformats.org/markup-compatibility/2006">
              <mc:Choice xmlns:v="urn:schemas-microsoft-com:vml" Requires="v">
                <p:oleObj name="Equation" r:id="rId7" imgW="469800" imgH="406080" progId="Equation.DSMT4">
                  <p:embed/>
                </p:oleObj>
              </mc:Choice>
              <mc:Fallback>
                <p:oleObj name="Equation" r:id="rId7" imgW="469800" imgH="406080" progId="Equation.DSMT4">
                  <p:embed/>
                  <p:pic>
                    <p:nvPicPr>
                      <p:cNvPr id="21" name="Object 20">
                        <a:extLst>
                          <a:ext uri="{FF2B5EF4-FFF2-40B4-BE49-F238E27FC236}">
                            <a16:creationId xmlns:a16="http://schemas.microsoft.com/office/drawing/2014/main" id="{32BBB08F-9991-4505-B5AD-1027D7584EC3}"/>
                          </a:ext>
                        </a:extLst>
                      </p:cNvPr>
                      <p:cNvPicPr>
                        <a:picLocks noChangeAspect="1" noChangeArrowheads="1"/>
                      </p:cNvPicPr>
                      <p:nvPr/>
                    </p:nvPicPr>
                    <p:blipFill>
                      <a:blip r:embed="rId8"/>
                      <a:srcRect/>
                      <a:stretch>
                        <a:fillRect/>
                      </a:stretch>
                    </p:blipFill>
                    <p:spPr bwMode="auto">
                      <a:xfrm>
                        <a:off x="436290" y="4537681"/>
                        <a:ext cx="654050" cy="566738"/>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1CF1DBA-ED72-4A85-8221-FA0B1643D2EF}"/>
              </a:ext>
            </a:extLst>
          </p:cNvPr>
          <p:cNvSpPr txBox="1"/>
          <p:nvPr/>
        </p:nvSpPr>
        <p:spPr>
          <a:xfrm>
            <a:off x="8128258" y="5965034"/>
            <a:ext cx="3758942" cy="738664"/>
          </a:xfrm>
          <a:prstGeom prst="rect">
            <a:avLst/>
          </a:prstGeom>
          <a:noFill/>
        </p:spPr>
        <p:txBody>
          <a:bodyPr wrap="square" rtlCol="0">
            <a:spAutoFit/>
          </a:bodyPr>
          <a:lstStyle/>
          <a:p>
            <a:r>
              <a:rPr lang="en-US" sz="1400"/>
              <a:t>The ‘dual’ operation is defined below --- a, b, c, d are not necessarily real, but if they are then the matrix element is said to be a real quaternion..  </a:t>
            </a:r>
          </a:p>
        </p:txBody>
      </p:sp>
      <p:graphicFrame>
        <p:nvGraphicFramePr>
          <p:cNvPr id="23" name="Object 22">
            <a:extLst>
              <a:ext uri="{FF2B5EF4-FFF2-40B4-BE49-F238E27FC236}">
                <a16:creationId xmlns:a16="http://schemas.microsoft.com/office/drawing/2014/main" id="{AB656021-4689-4ACE-8D12-AB67A877DEA9}"/>
              </a:ext>
            </a:extLst>
          </p:cNvPr>
          <p:cNvGraphicFramePr>
            <a:graphicFrameLocks noChangeAspect="1"/>
          </p:cNvGraphicFramePr>
          <p:nvPr/>
        </p:nvGraphicFramePr>
        <p:xfrm>
          <a:off x="5208504" y="6000500"/>
          <a:ext cx="2587463" cy="667733"/>
        </p:xfrm>
        <a:graphic>
          <a:graphicData uri="http://schemas.openxmlformats.org/presentationml/2006/ole">
            <mc:AlternateContent xmlns:mc="http://schemas.openxmlformats.org/markup-compatibility/2006">
              <mc:Choice xmlns:v="urn:schemas-microsoft-com:vml" Requires="v">
                <p:oleObj name="Equation" r:id="rId9" imgW="1968480" imgH="507960" progId="Equation.DSMT4">
                  <p:embed/>
                </p:oleObj>
              </mc:Choice>
              <mc:Fallback>
                <p:oleObj name="Equation" r:id="rId9" imgW="1968480" imgH="507960" progId="Equation.DSMT4">
                  <p:embed/>
                  <p:pic>
                    <p:nvPicPr>
                      <p:cNvPr id="23" name="Object 22">
                        <a:extLst>
                          <a:ext uri="{FF2B5EF4-FFF2-40B4-BE49-F238E27FC236}">
                            <a16:creationId xmlns:a16="http://schemas.microsoft.com/office/drawing/2014/main" id="{AB656021-4689-4ACE-8D12-AB67A877DEA9}"/>
                          </a:ext>
                        </a:extLst>
                      </p:cNvPr>
                      <p:cNvPicPr/>
                      <p:nvPr/>
                    </p:nvPicPr>
                    <p:blipFill>
                      <a:blip r:embed="rId10"/>
                      <a:stretch>
                        <a:fillRect/>
                      </a:stretch>
                    </p:blipFill>
                    <p:spPr>
                      <a:xfrm>
                        <a:off x="5208504" y="6000500"/>
                        <a:ext cx="2587463" cy="667733"/>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nvGraphicFramePr>
        <p:xfrm>
          <a:off x="436291" y="3695932"/>
          <a:ext cx="402696" cy="254452"/>
        </p:xfrm>
        <a:graphic>
          <a:graphicData uri="http://schemas.openxmlformats.org/presentationml/2006/ole">
            <mc:AlternateContent xmlns:mc="http://schemas.openxmlformats.org/markup-compatibility/2006">
              <mc:Choice xmlns:v="urn:schemas-microsoft-com:vml" Requires="v">
                <p:oleObj name="Equation" r:id="rId11" imgW="329914" imgH="177646" progId="Equation.DSMT4">
                  <p:embed/>
                </p:oleObj>
              </mc:Choice>
              <mc:Fallback>
                <p:oleObj name="Equation" r:id="rId11" imgW="329914" imgH="177646"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36291" y="3695932"/>
                        <a:ext cx="402696" cy="254452"/>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46471" y="4094424"/>
            <a:ext cx="3198007" cy="307777"/>
          </a:xfrm>
          <a:prstGeom prst="rect">
            <a:avLst/>
          </a:prstGeom>
          <a:noFill/>
        </p:spPr>
        <p:txBody>
          <a:bodyPr wrap="square" rtlCol="0">
            <a:spAutoFit/>
          </a:bodyPr>
          <a:lstStyle/>
          <a:p>
            <a:r>
              <a:rPr lang="en-US" sz="1400"/>
              <a:t>Polar decomposition simplifies via:</a:t>
            </a:r>
          </a:p>
        </p:txBody>
      </p:sp>
      <p:graphicFrame>
        <p:nvGraphicFramePr>
          <p:cNvPr id="27" name="Object 26">
            <a:extLst>
              <a:ext uri="{FF2B5EF4-FFF2-40B4-BE49-F238E27FC236}">
                <a16:creationId xmlns:a16="http://schemas.microsoft.com/office/drawing/2014/main" id="{5041F0C2-5700-4D73-ABBD-4A983EE140DB}"/>
              </a:ext>
            </a:extLst>
          </p:cNvPr>
          <p:cNvGraphicFramePr>
            <a:graphicFrameLocks noChangeAspect="1"/>
          </p:cNvGraphicFramePr>
          <p:nvPr/>
        </p:nvGraphicFramePr>
        <p:xfrm>
          <a:off x="392113" y="5907088"/>
          <a:ext cx="742950" cy="638175"/>
        </p:xfrm>
        <a:graphic>
          <a:graphicData uri="http://schemas.openxmlformats.org/presentationml/2006/ole">
            <mc:AlternateContent xmlns:mc="http://schemas.openxmlformats.org/markup-compatibility/2006">
              <mc:Choice xmlns:v="urn:schemas-microsoft-com:vml" Requires="v">
                <p:oleObj name="Equation" r:id="rId13" imgW="533160" imgH="457200" progId="Equation.DSMT4">
                  <p:embed/>
                </p:oleObj>
              </mc:Choice>
              <mc:Fallback>
                <p:oleObj name="Equation" r:id="rId13" imgW="533160" imgH="457200" progId="Equation.DSMT4">
                  <p:embed/>
                  <p:pic>
                    <p:nvPicPr>
                      <p:cNvPr id="27" name="Object 26">
                        <a:extLst>
                          <a:ext uri="{FF2B5EF4-FFF2-40B4-BE49-F238E27FC236}">
                            <a16:creationId xmlns:a16="http://schemas.microsoft.com/office/drawing/2014/main" id="{5041F0C2-5700-4D73-ABBD-4A983EE140DB}"/>
                          </a:ext>
                        </a:extLst>
                      </p:cNvPr>
                      <p:cNvPicPr>
                        <a:picLocks noChangeAspect="1" noChangeArrowheads="1"/>
                      </p:cNvPicPr>
                      <p:nvPr/>
                    </p:nvPicPr>
                    <p:blipFill>
                      <a:blip r:embed="rId14"/>
                      <a:srcRect/>
                      <a:stretch>
                        <a:fillRect/>
                      </a:stretch>
                    </p:blipFill>
                    <p:spPr bwMode="auto">
                      <a:xfrm>
                        <a:off x="392113" y="5907088"/>
                        <a:ext cx="742950" cy="638175"/>
                      </a:xfrm>
                      <a:prstGeom prst="rect">
                        <a:avLst/>
                      </a:prstGeom>
                      <a:noFill/>
                    </p:spPr>
                  </p:pic>
                </p:oleObj>
              </mc:Fallback>
            </mc:AlternateContent>
          </a:graphicData>
        </a:graphic>
      </p:graphicFrame>
    </p:spTree>
    <p:extLst>
      <p:ext uri="{BB962C8B-B14F-4D97-AF65-F5344CB8AC3E}">
        <p14:creationId xmlns:p14="http://schemas.microsoft.com/office/powerpoint/2010/main" val="3944208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46471" y="720737"/>
            <a:ext cx="11206115" cy="553998"/>
          </a:xfrm>
          <a:prstGeom prst="rect">
            <a:avLst/>
          </a:prstGeom>
          <a:noFill/>
        </p:spPr>
        <p:txBody>
          <a:bodyPr wrap="square" rtlCol="0">
            <a:spAutoFit/>
          </a:bodyPr>
          <a:lstStyle/>
          <a:p>
            <a:r>
              <a:rPr lang="en-US" sz="1600" b="1"/>
              <a:t>Parity Symmetry</a:t>
            </a:r>
            <a:endParaRPr lang="en-US" sz="1400" b="1"/>
          </a:p>
          <a:p>
            <a:r>
              <a:rPr lang="en-US" sz="1400"/>
              <a:t>Next let’s presuppose Parity symmetry. This works out to the following requirements on S …   </a:t>
            </a:r>
          </a:p>
        </p:txBody>
      </p:sp>
      <p:sp>
        <p:nvSpPr>
          <p:cNvPr id="18" name="TextBox 17">
            <a:extLst>
              <a:ext uri="{FF2B5EF4-FFF2-40B4-BE49-F238E27FC236}">
                <a16:creationId xmlns:a16="http://schemas.microsoft.com/office/drawing/2014/main" id="{20706510-656B-4497-9773-57664CADE39C}"/>
              </a:ext>
            </a:extLst>
          </p:cNvPr>
          <p:cNvSpPr txBox="1"/>
          <p:nvPr/>
        </p:nvSpPr>
        <p:spPr>
          <a:xfrm>
            <a:off x="4699357" y="158682"/>
            <a:ext cx="2500342" cy="523220"/>
          </a:xfrm>
          <a:prstGeom prst="rect">
            <a:avLst/>
          </a:prstGeom>
          <a:noFill/>
        </p:spPr>
        <p:txBody>
          <a:bodyPr wrap="square" rtlCol="0">
            <a:spAutoFit/>
          </a:bodyPr>
          <a:lstStyle/>
          <a:p>
            <a:r>
              <a:rPr lang="en-US" sz="2800" b="1" u="sng"/>
              <a:t>1D S Matrix</a:t>
            </a:r>
          </a:p>
        </p:txBody>
      </p:sp>
      <p:sp>
        <p:nvSpPr>
          <p:cNvPr id="2" name="Rectangle 19">
            <a:extLst>
              <a:ext uri="{FF2B5EF4-FFF2-40B4-BE49-F238E27FC236}">
                <a16:creationId xmlns:a16="http://schemas.microsoft.com/office/drawing/2014/main" id="{C2CF93F2-9B68-40EE-BA54-CEB4EEB5195D}"/>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9" name="Object 48">
            <a:extLst>
              <a:ext uri="{FF2B5EF4-FFF2-40B4-BE49-F238E27FC236}">
                <a16:creationId xmlns:a16="http://schemas.microsoft.com/office/drawing/2014/main" id="{11F7A588-D0CE-4887-B9DC-5F3833F84629}"/>
              </a:ext>
            </a:extLst>
          </p:cNvPr>
          <p:cNvGraphicFramePr>
            <a:graphicFrameLocks noChangeAspect="1"/>
          </p:cNvGraphicFramePr>
          <p:nvPr>
            <p:extLst>
              <p:ext uri="{D42A27DB-BD31-4B8C-83A1-F6EECF244321}">
                <p14:modId xmlns:p14="http://schemas.microsoft.com/office/powerpoint/2010/main" val="610438357"/>
              </p:ext>
            </p:extLst>
          </p:nvPr>
        </p:nvGraphicFramePr>
        <p:xfrm>
          <a:off x="463235" y="1446213"/>
          <a:ext cx="935037" cy="300037"/>
        </p:xfrm>
        <a:graphic>
          <a:graphicData uri="http://schemas.openxmlformats.org/presentationml/2006/ole">
            <mc:AlternateContent xmlns:mc="http://schemas.openxmlformats.org/markup-compatibility/2006">
              <mc:Choice xmlns:v="urn:schemas-microsoft-com:vml" Requires="v">
                <p:oleObj name="Equation" r:id="rId3" imgW="698400" imgH="228600" progId="Equation.DSMT4">
                  <p:embed/>
                </p:oleObj>
              </mc:Choice>
              <mc:Fallback>
                <p:oleObj name="Equation" r:id="rId3" imgW="698400" imgH="228600" progId="Equation.DSMT4">
                  <p:embed/>
                  <p:pic>
                    <p:nvPicPr>
                      <p:cNvPr id="49" name="Object 48">
                        <a:extLst>
                          <a:ext uri="{FF2B5EF4-FFF2-40B4-BE49-F238E27FC236}">
                            <a16:creationId xmlns:a16="http://schemas.microsoft.com/office/drawing/2014/main" id="{11F7A588-D0CE-4887-B9DC-5F3833F84629}"/>
                          </a:ext>
                        </a:extLst>
                      </p:cNvPr>
                      <p:cNvPicPr>
                        <a:picLocks noChangeAspect="1" noChangeArrowheads="1"/>
                      </p:cNvPicPr>
                      <p:nvPr/>
                    </p:nvPicPr>
                    <p:blipFill>
                      <a:blip r:embed="rId4"/>
                      <a:srcRect/>
                      <a:stretch>
                        <a:fillRect/>
                      </a:stretch>
                    </p:blipFill>
                    <p:spPr bwMode="auto">
                      <a:xfrm>
                        <a:off x="463235" y="1446213"/>
                        <a:ext cx="935037" cy="300037"/>
                      </a:xfrm>
                      <a:prstGeom prst="rect">
                        <a:avLst/>
                      </a:prstGeom>
                      <a:solidFill>
                        <a:srgbClr val="CCFFCC"/>
                      </a:solidFill>
                    </p:spPr>
                  </p:pic>
                </p:oleObj>
              </mc:Fallback>
            </mc:AlternateContent>
          </a:graphicData>
        </a:graphic>
      </p:graphicFrame>
      <p:sp>
        <p:nvSpPr>
          <p:cNvPr id="52" name="Rectangle 77">
            <a:extLst>
              <a:ext uri="{FF2B5EF4-FFF2-40B4-BE49-F238E27FC236}">
                <a16:creationId xmlns:a16="http://schemas.microsoft.com/office/drawing/2014/main" id="{D7E34AA1-956A-4536-A67B-2AF5E0AF4DE0}"/>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A7B5F732-7C4E-4C32-9189-A6D1A5610A7B}"/>
              </a:ext>
            </a:extLst>
          </p:cNvPr>
          <p:cNvSpPr txBox="1"/>
          <p:nvPr/>
        </p:nvSpPr>
        <p:spPr>
          <a:xfrm>
            <a:off x="372232" y="1913897"/>
            <a:ext cx="5040986" cy="307777"/>
          </a:xfrm>
          <a:prstGeom prst="rect">
            <a:avLst/>
          </a:prstGeom>
          <a:noFill/>
        </p:spPr>
        <p:txBody>
          <a:bodyPr wrap="square" rtlCol="0">
            <a:spAutoFit/>
          </a:bodyPr>
          <a:lstStyle/>
          <a:p>
            <a:r>
              <a:rPr lang="en-US" sz="1400"/>
              <a:t>The accompanying requirements on the t, r, etc. are simply:</a:t>
            </a:r>
          </a:p>
        </p:txBody>
      </p:sp>
      <p:graphicFrame>
        <p:nvGraphicFramePr>
          <p:cNvPr id="8" name="Object 7">
            <a:extLst>
              <a:ext uri="{FF2B5EF4-FFF2-40B4-BE49-F238E27FC236}">
                <a16:creationId xmlns:a16="http://schemas.microsoft.com/office/drawing/2014/main" id="{A11C0CE6-76AE-4190-A2EE-13DBA1657EFA}"/>
              </a:ext>
            </a:extLst>
          </p:cNvPr>
          <p:cNvGraphicFramePr>
            <a:graphicFrameLocks noChangeAspect="1"/>
          </p:cNvGraphicFramePr>
          <p:nvPr/>
        </p:nvGraphicFramePr>
        <p:xfrm>
          <a:off x="482191" y="2298304"/>
          <a:ext cx="447675" cy="581025"/>
        </p:xfrm>
        <a:graphic>
          <a:graphicData uri="http://schemas.openxmlformats.org/presentationml/2006/ole">
            <mc:AlternateContent xmlns:mc="http://schemas.openxmlformats.org/markup-compatibility/2006">
              <mc:Choice xmlns:v="urn:schemas-microsoft-com:vml" Requires="v">
                <p:oleObj name="Equation" r:id="rId5" imgW="368280" imgH="406080" progId="Equation.DSMT4">
                  <p:embed/>
                </p:oleObj>
              </mc:Choice>
              <mc:Fallback>
                <p:oleObj name="Equation" r:id="rId5" imgW="368280" imgH="406080" progId="Equation.DSMT4">
                  <p:embed/>
                  <p:pic>
                    <p:nvPicPr>
                      <p:cNvPr id="8" name="Object 7">
                        <a:extLst>
                          <a:ext uri="{FF2B5EF4-FFF2-40B4-BE49-F238E27FC236}">
                            <a16:creationId xmlns:a16="http://schemas.microsoft.com/office/drawing/2014/main" id="{A11C0CE6-76AE-4190-A2EE-13DBA1657EFA}"/>
                          </a:ext>
                        </a:extLst>
                      </p:cNvPr>
                      <p:cNvPicPr>
                        <a:picLocks noChangeAspect="1" noChangeArrowheads="1"/>
                      </p:cNvPicPr>
                      <p:nvPr/>
                    </p:nvPicPr>
                    <p:blipFill>
                      <a:blip r:embed="rId6"/>
                      <a:srcRect/>
                      <a:stretch>
                        <a:fillRect/>
                      </a:stretch>
                    </p:blipFill>
                    <p:spPr bwMode="auto">
                      <a:xfrm>
                        <a:off x="482191" y="2298304"/>
                        <a:ext cx="447675" cy="581025"/>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8B056B65-FB98-4308-9FB3-E7388E157DF2}"/>
              </a:ext>
            </a:extLst>
          </p:cNvPr>
          <p:cNvSpPr txBox="1"/>
          <p:nvPr/>
        </p:nvSpPr>
        <p:spPr>
          <a:xfrm>
            <a:off x="372232" y="3062256"/>
            <a:ext cx="3198007" cy="307777"/>
          </a:xfrm>
          <a:prstGeom prst="rect">
            <a:avLst/>
          </a:prstGeom>
          <a:noFill/>
        </p:spPr>
        <p:txBody>
          <a:bodyPr wrap="square" rtlCol="0">
            <a:spAutoFit/>
          </a:bodyPr>
          <a:lstStyle/>
          <a:p>
            <a:r>
              <a:rPr lang="en-US" sz="1400"/>
              <a:t>And polar requirements are:</a:t>
            </a:r>
          </a:p>
        </p:txBody>
      </p:sp>
      <p:graphicFrame>
        <p:nvGraphicFramePr>
          <p:cNvPr id="4" name="Object 3">
            <a:extLst>
              <a:ext uri="{FF2B5EF4-FFF2-40B4-BE49-F238E27FC236}">
                <a16:creationId xmlns:a16="http://schemas.microsoft.com/office/drawing/2014/main" id="{96519136-B4AB-4B3A-9672-A06627E5AF3F}"/>
              </a:ext>
            </a:extLst>
          </p:cNvPr>
          <p:cNvGraphicFramePr>
            <a:graphicFrameLocks noChangeAspect="1"/>
          </p:cNvGraphicFramePr>
          <p:nvPr/>
        </p:nvGraphicFramePr>
        <p:xfrm>
          <a:off x="436290" y="3510309"/>
          <a:ext cx="1128559" cy="285433"/>
        </p:xfrm>
        <a:graphic>
          <a:graphicData uri="http://schemas.openxmlformats.org/presentationml/2006/ole">
            <mc:AlternateContent xmlns:mc="http://schemas.openxmlformats.org/markup-compatibility/2006">
              <mc:Choice xmlns:v="urn:schemas-microsoft-com:vml" Requires="v">
                <p:oleObj name="Equation" r:id="rId7" imgW="812447" imgH="203112" progId="Equation.DSMT4">
                  <p:embed/>
                </p:oleObj>
              </mc:Choice>
              <mc:Fallback>
                <p:oleObj name="Equation" r:id="rId7" imgW="812447" imgH="203112" progId="Equation.DSMT4">
                  <p:embed/>
                  <p:pic>
                    <p:nvPicPr>
                      <p:cNvPr id="4" name="Object 3">
                        <a:extLst>
                          <a:ext uri="{FF2B5EF4-FFF2-40B4-BE49-F238E27FC236}">
                            <a16:creationId xmlns:a16="http://schemas.microsoft.com/office/drawing/2014/main" id="{96519136-B4AB-4B3A-9672-A06627E5AF3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290" y="3510309"/>
                        <a:ext cx="1128559" cy="285433"/>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16375EB6-CB6D-43BC-80DA-458F51DED307}"/>
              </a:ext>
            </a:extLst>
          </p:cNvPr>
          <p:cNvSpPr txBox="1"/>
          <p:nvPr/>
        </p:nvSpPr>
        <p:spPr>
          <a:xfrm>
            <a:off x="372233" y="3960336"/>
            <a:ext cx="4548560" cy="1169551"/>
          </a:xfrm>
          <a:prstGeom prst="rect">
            <a:avLst/>
          </a:prstGeom>
          <a:noFill/>
        </p:spPr>
        <p:txBody>
          <a:bodyPr wrap="square" rtlCol="0">
            <a:spAutoFit/>
          </a:bodyPr>
          <a:lstStyle/>
          <a:p>
            <a:r>
              <a:rPr lang="en-US" sz="1400"/>
              <a:t>The S-matrix takes on a particularly nice form in the parity eigenbasis, where instead of setting the incoming left/right waves and measure the outgoing left/right waves, we set the incoming +/- parity waves, and measure the outgoing +/- parity waves.  We get (uslng r = r’, and t = t’)</a:t>
            </a:r>
          </a:p>
        </p:txBody>
      </p:sp>
      <p:graphicFrame>
        <p:nvGraphicFramePr>
          <p:cNvPr id="7" name="Object 6">
            <a:extLst>
              <a:ext uri="{FF2B5EF4-FFF2-40B4-BE49-F238E27FC236}">
                <a16:creationId xmlns:a16="http://schemas.microsoft.com/office/drawing/2014/main" id="{3BE38FEC-EF2C-4F1D-9E69-044F013ADF26}"/>
              </a:ext>
            </a:extLst>
          </p:cNvPr>
          <p:cNvGraphicFramePr>
            <a:graphicFrameLocks noChangeAspect="1"/>
          </p:cNvGraphicFramePr>
          <p:nvPr/>
        </p:nvGraphicFramePr>
        <p:xfrm>
          <a:off x="5051456" y="4282259"/>
          <a:ext cx="2951899" cy="993004"/>
        </p:xfrm>
        <a:graphic>
          <a:graphicData uri="http://schemas.openxmlformats.org/presentationml/2006/ole">
            <mc:AlternateContent xmlns:mc="http://schemas.openxmlformats.org/markup-compatibility/2006">
              <mc:Choice xmlns:v="urn:schemas-microsoft-com:vml" Requires="v">
                <p:oleObj name="Bitmap Image" r:id="rId9" imgW="2217612" imgH="1219306" progId="Paint.Picture">
                  <p:embed/>
                </p:oleObj>
              </mc:Choice>
              <mc:Fallback>
                <p:oleObj name="Bitmap Image" r:id="rId9" imgW="2217612" imgH="1219306" progId="Paint.Picture">
                  <p:embed/>
                  <p:pic>
                    <p:nvPicPr>
                      <p:cNvPr id="7" name="Object 6">
                        <a:extLst>
                          <a:ext uri="{FF2B5EF4-FFF2-40B4-BE49-F238E27FC236}">
                            <a16:creationId xmlns:a16="http://schemas.microsoft.com/office/drawing/2014/main" id="{3BE38FEC-EF2C-4F1D-9E69-044F013ADF2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l="-3081" t="27667" r="549" b="8810"/>
                      <a:stretch>
                        <a:fillRect/>
                      </a:stretch>
                    </p:blipFill>
                    <p:spPr bwMode="auto">
                      <a:xfrm>
                        <a:off x="5051456" y="4282259"/>
                        <a:ext cx="2951899" cy="993004"/>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088F6C16-C919-492F-94A8-E78DB2788EB6}"/>
              </a:ext>
            </a:extLst>
          </p:cNvPr>
          <p:cNvGraphicFramePr>
            <a:graphicFrameLocks noChangeAspect="1"/>
          </p:cNvGraphicFramePr>
          <p:nvPr/>
        </p:nvGraphicFramePr>
        <p:xfrm>
          <a:off x="414338" y="5275263"/>
          <a:ext cx="2870200" cy="1343025"/>
        </p:xfrm>
        <a:graphic>
          <a:graphicData uri="http://schemas.openxmlformats.org/presentationml/2006/ole">
            <mc:AlternateContent xmlns:mc="http://schemas.openxmlformats.org/markup-compatibility/2006">
              <mc:Choice xmlns:v="urn:schemas-microsoft-com:vml" Requires="v">
                <p:oleObj name="Equation" r:id="rId11" imgW="2120760" imgH="990360" progId="Equation.DSMT4">
                  <p:embed/>
                </p:oleObj>
              </mc:Choice>
              <mc:Fallback>
                <p:oleObj name="Equation" r:id="rId11" imgW="2120760" imgH="990360" progId="Equation.DSMT4">
                  <p:embed/>
                  <p:pic>
                    <p:nvPicPr>
                      <p:cNvPr id="12" name="Object 11">
                        <a:extLst>
                          <a:ext uri="{FF2B5EF4-FFF2-40B4-BE49-F238E27FC236}">
                            <a16:creationId xmlns:a16="http://schemas.microsoft.com/office/drawing/2014/main" id="{088F6C16-C919-492F-94A8-E78DB2788EB6}"/>
                          </a:ext>
                        </a:extLst>
                      </p:cNvPr>
                      <p:cNvPicPr>
                        <a:picLocks noChangeAspect="1" noChangeArrowheads="1"/>
                      </p:cNvPicPr>
                      <p:nvPr/>
                    </p:nvPicPr>
                    <p:blipFill>
                      <a:blip r:embed="rId12"/>
                      <a:srcRect/>
                      <a:stretch>
                        <a:fillRect/>
                      </a:stretch>
                    </p:blipFill>
                    <p:spPr bwMode="auto">
                      <a:xfrm>
                        <a:off x="414338" y="5275263"/>
                        <a:ext cx="2870200" cy="1343025"/>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277FF5DC-203C-4B81-B50B-9B7214F77D34}"/>
              </a:ext>
            </a:extLst>
          </p:cNvPr>
          <p:cNvGraphicFramePr>
            <a:graphicFrameLocks noChangeAspect="1"/>
          </p:cNvGraphicFramePr>
          <p:nvPr/>
        </p:nvGraphicFramePr>
        <p:xfrm>
          <a:off x="5153792" y="5605353"/>
          <a:ext cx="2849563" cy="990600"/>
        </p:xfrm>
        <a:graphic>
          <a:graphicData uri="http://schemas.openxmlformats.org/presentationml/2006/ole">
            <mc:AlternateContent xmlns:mc="http://schemas.openxmlformats.org/markup-compatibility/2006">
              <mc:Choice xmlns:v="urn:schemas-microsoft-com:vml" Requires="v">
                <p:oleObj name="Bitmap Image" r:id="rId13" imgW="2430476" imgH="1219306" progId="Paint.Picture">
                  <p:embed/>
                </p:oleObj>
              </mc:Choice>
              <mc:Fallback>
                <p:oleObj name="Bitmap Image" r:id="rId13" imgW="2430476" imgH="1219306" progId="Paint.Picture">
                  <p:embed/>
                  <p:pic>
                    <p:nvPicPr>
                      <p:cNvPr id="14" name="Object 13">
                        <a:extLst>
                          <a:ext uri="{FF2B5EF4-FFF2-40B4-BE49-F238E27FC236}">
                            <a16:creationId xmlns:a16="http://schemas.microsoft.com/office/drawing/2014/main" id="{277FF5DC-203C-4B81-B50B-9B7214F77D34}"/>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l="-3081" t="23409" r="6816" b="8853"/>
                      <a:stretch>
                        <a:fillRect/>
                      </a:stretch>
                    </p:blipFill>
                    <p:spPr bwMode="auto">
                      <a:xfrm>
                        <a:off x="5153792" y="5605353"/>
                        <a:ext cx="2849563"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 name="Object 15">
            <a:extLst>
              <a:ext uri="{FF2B5EF4-FFF2-40B4-BE49-F238E27FC236}">
                <a16:creationId xmlns:a16="http://schemas.microsoft.com/office/drawing/2014/main" id="{0D77008D-F611-48D8-AA86-C1FCF32ED574}"/>
              </a:ext>
            </a:extLst>
          </p:cNvPr>
          <p:cNvGraphicFramePr>
            <a:graphicFrameLocks noChangeAspect="1"/>
          </p:cNvGraphicFramePr>
          <p:nvPr/>
        </p:nvGraphicFramePr>
        <p:xfrm>
          <a:off x="8134020" y="5819845"/>
          <a:ext cx="3853809" cy="658659"/>
        </p:xfrm>
        <a:graphic>
          <a:graphicData uri="http://schemas.openxmlformats.org/presentationml/2006/ole">
            <mc:AlternateContent xmlns:mc="http://schemas.openxmlformats.org/markup-compatibility/2006">
              <mc:Choice xmlns:v="urn:schemas-microsoft-com:vml" Requires="v">
                <p:oleObj name="Equation" r:id="rId15" imgW="2933640" imgH="507960" progId="Equation.DSMT4">
                  <p:embed/>
                </p:oleObj>
              </mc:Choice>
              <mc:Fallback>
                <p:oleObj name="Equation" r:id="rId15" imgW="2933640" imgH="507960" progId="Equation.DSMT4">
                  <p:embed/>
                  <p:pic>
                    <p:nvPicPr>
                      <p:cNvPr id="16" name="Object 15">
                        <a:extLst>
                          <a:ext uri="{FF2B5EF4-FFF2-40B4-BE49-F238E27FC236}">
                            <a16:creationId xmlns:a16="http://schemas.microsoft.com/office/drawing/2014/main" id="{0D77008D-F611-48D8-AA86-C1FCF32ED574}"/>
                          </a:ext>
                        </a:extLst>
                      </p:cNvPr>
                      <p:cNvPicPr>
                        <a:picLocks noChangeAspect="1" noChangeArrowheads="1"/>
                      </p:cNvPicPr>
                      <p:nvPr/>
                    </p:nvPicPr>
                    <p:blipFill>
                      <a:blip r:embed="rId16"/>
                      <a:srcRect/>
                      <a:stretch>
                        <a:fillRect/>
                      </a:stretch>
                    </p:blipFill>
                    <p:spPr bwMode="auto">
                      <a:xfrm>
                        <a:off x="8134020" y="5819845"/>
                        <a:ext cx="3853809" cy="658659"/>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8FCE925D-AFA5-413E-874F-E5592CFA0513}"/>
              </a:ext>
            </a:extLst>
          </p:cNvPr>
          <p:cNvGraphicFramePr>
            <a:graphicFrameLocks noChangeAspect="1"/>
          </p:cNvGraphicFramePr>
          <p:nvPr/>
        </p:nvGraphicFramePr>
        <p:xfrm>
          <a:off x="8215413" y="4545111"/>
          <a:ext cx="3082930" cy="633298"/>
        </p:xfrm>
        <a:graphic>
          <a:graphicData uri="http://schemas.openxmlformats.org/presentationml/2006/ole">
            <mc:AlternateContent xmlns:mc="http://schemas.openxmlformats.org/markup-compatibility/2006">
              <mc:Choice xmlns:v="urn:schemas-microsoft-com:vml" Requires="v">
                <p:oleObj name="Equation" r:id="rId17" imgW="2324100" imgH="482600" progId="Equation.DSMT4">
                  <p:embed/>
                </p:oleObj>
              </mc:Choice>
              <mc:Fallback>
                <p:oleObj name="Equation" r:id="rId17" imgW="2324100" imgH="482600" progId="Equation.DSMT4">
                  <p:embed/>
                  <p:pic>
                    <p:nvPicPr>
                      <p:cNvPr id="28" name="Object 27">
                        <a:extLst>
                          <a:ext uri="{FF2B5EF4-FFF2-40B4-BE49-F238E27FC236}">
                            <a16:creationId xmlns:a16="http://schemas.microsoft.com/office/drawing/2014/main" id="{8FCE925D-AFA5-413E-874F-E5592CFA051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215413" y="4545111"/>
                        <a:ext cx="3082930" cy="633298"/>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9">
            <p14:nvContentPartPr>
              <p14:cNvPr id="3" name="Ink 2">
                <a:extLst>
                  <a:ext uri="{FF2B5EF4-FFF2-40B4-BE49-F238E27FC236}">
                    <a16:creationId xmlns:a16="http://schemas.microsoft.com/office/drawing/2014/main" id="{71CD9825-1B1D-4B45-AE24-DB78797802BD}"/>
                  </a:ext>
                </a:extLst>
              </p14:cNvPr>
              <p14:cNvContentPartPr/>
              <p14:nvPr/>
            </p14:nvContentPartPr>
            <p14:xfrm>
              <a:off x="3563273" y="3886772"/>
              <a:ext cx="2183400" cy="2259720"/>
            </p14:xfrm>
          </p:contentPart>
        </mc:Choice>
        <mc:Fallback xmlns="">
          <p:pic>
            <p:nvPicPr>
              <p:cNvPr id="3" name="Ink 2">
                <a:extLst>
                  <a:ext uri="{FF2B5EF4-FFF2-40B4-BE49-F238E27FC236}">
                    <a16:creationId xmlns:a16="http://schemas.microsoft.com/office/drawing/2014/main" id="{71CD9825-1B1D-4B45-AE24-DB78797802BD}"/>
                  </a:ext>
                </a:extLst>
              </p:cNvPr>
              <p:cNvPicPr/>
              <p:nvPr/>
            </p:nvPicPr>
            <p:blipFill>
              <a:blip r:embed="rId21"/>
              <a:stretch>
                <a:fillRect/>
              </a:stretch>
            </p:blipFill>
            <p:spPr>
              <a:xfrm>
                <a:off x="3554273" y="3877772"/>
                <a:ext cx="2201040" cy="2277360"/>
              </a:xfrm>
              <a:prstGeom prst="rect">
                <a:avLst/>
              </a:prstGeom>
            </p:spPr>
          </p:pic>
        </mc:Fallback>
      </mc:AlternateContent>
      <p:sp>
        <p:nvSpPr>
          <p:cNvPr id="6" name="TextBox 5">
            <a:extLst>
              <a:ext uri="{FF2B5EF4-FFF2-40B4-BE49-F238E27FC236}">
                <a16:creationId xmlns:a16="http://schemas.microsoft.com/office/drawing/2014/main" id="{DBA12ECB-1D99-4D8E-971B-B224C6BF6DF7}"/>
              </a:ext>
            </a:extLst>
          </p:cNvPr>
          <p:cNvSpPr txBox="1"/>
          <p:nvPr/>
        </p:nvSpPr>
        <p:spPr>
          <a:xfrm>
            <a:off x="5892876" y="3411030"/>
            <a:ext cx="5659710" cy="584775"/>
          </a:xfrm>
          <a:prstGeom prst="rect">
            <a:avLst/>
          </a:prstGeom>
          <a:noFill/>
        </p:spPr>
        <p:txBody>
          <a:bodyPr wrap="square" rtlCol="0">
            <a:spAutoFit/>
          </a:bodyPr>
          <a:lstStyle/>
          <a:p>
            <a:r>
              <a:rPr lang="en-US" sz="1400"/>
              <a:t>The </a:t>
            </a:r>
            <a:r>
              <a:rPr lang="el-GR" sz="1400"/>
              <a:t>δ</a:t>
            </a:r>
            <a:r>
              <a:rPr lang="en-US" sz="1400"/>
              <a:t>’s are the phase shifts of of the free particle solutions to the potential, in their respective parity states.   </a:t>
            </a:r>
            <a:r>
              <a:rPr lang="en-US"/>
              <a:t> </a:t>
            </a:r>
          </a:p>
        </p:txBody>
      </p:sp>
    </p:spTree>
    <p:extLst>
      <p:ext uri="{BB962C8B-B14F-4D97-AF65-F5344CB8AC3E}">
        <p14:creationId xmlns:p14="http://schemas.microsoft.com/office/powerpoint/2010/main" val="24379331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15047</TotalTime>
  <Words>6194</Words>
  <Application>Microsoft Office PowerPoint</Application>
  <PresentationFormat>Widescreen</PresentationFormat>
  <Paragraphs>305</Paragraphs>
  <Slides>52</Slides>
  <Notes>21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61" baseType="lpstr">
      <vt:lpstr>Arial</vt:lpstr>
      <vt:lpstr>Calibri</vt:lpstr>
      <vt:lpstr>Calibri Light</vt:lpstr>
      <vt:lpstr>Cambria Math</vt:lpstr>
      <vt:lpstr>Euclid</vt:lpstr>
      <vt:lpstr>Wingdings</vt:lpstr>
      <vt:lpstr>Office Theme</vt:lpstr>
      <vt:lpstr>Bitmap Image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Q1D M Matrix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712</cp:revision>
  <dcterms:created xsi:type="dcterms:W3CDTF">2019-04-29T17:52:20Z</dcterms:created>
  <dcterms:modified xsi:type="dcterms:W3CDTF">2024-11-22T00:02:02Z</dcterms:modified>
</cp:coreProperties>
</file>