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2.xml" ContentType="application/inkml+xml"/>
  <Override PartName="/ppt/notesSlides/notesSlide9.xml" ContentType="application/vnd.openxmlformats-officedocument.presentationml.notesSlide+xml"/>
  <Override PartName="/ppt/ink/ink3.xml" ContentType="application/inkml+xml"/>
  <Override PartName="/ppt/ink/ink4.xml" ContentType="application/inkml+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ink/ink5.xml" ContentType="application/inkml+xml"/>
  <Override PartName="/ppt/ink/ink6.xml" ContentType="application/inkml+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ink/ink7.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304" r:id="rId3"/>
    <p:sldId id="299" r:id="rId4"/>
    <p:sldId id="393" r:id="rId5"/>
    <p:sldId id="301" r:id="rId6"/>
    <p:sldId id="394" r:id="rId7"/>
    <p:sldId id="303" r:id="rId8"/>
    <p:sldId id="364" r:id="rId9"/>
    <p:sldId id="309" r:id="rId10"/>
    <p:sldId id="358" r:id="rId11"/>
    <p:sldId id="348" r:id="rId12"/>
    <p:sldId id="387" r:id="rId13"/>
    <p:sldId id="388" r:id="rId14"/>
    <p:sldId id="359" r:id="rId15"/>
    <p:sldId id="390" r:id="rId16"/>
    <p:sldId id="389" r:id="rId17"/>
    <p:sldId id="391" r:id="rId18"/>
    <p:sldId id="392" r:id="rId19"/>
    <p:sldId id="395" r:id="rId20"/>
    <p:sldId id="396" r:id="rId21"/>
    <p:sldId id="350" r:id="rId22"/>
    <p:sldId id="397" r:id="rId23"/>
    <p:sldId id="320" r:id="rId24"/>
    <p:sldId id="386" r:id="rId25"/>
    <p:sldId id="307" r:id="rId26"/>
    <p:sldId id="296" r:id="rId27"/>
    <p:sldId id="362" r:id="rId28"/>
    <p:sldId id="297" r:id="rId29"/>
    <p:sldId id="298" r:id="rId30"/>
    <p:sldId id="305" r:id="rId31"/>
    <p:sldId id="306" r:id="rId32"/>
    <p:sldId id="316" r:id="rId33"/>
    <p:sldId id="349" r:id="rId34"/>
    <p:sldId id="366" r:id="rId35"/>
    <p:sldId id="367" r:id="rId36"/>
    <p:sldId id="368" r:id="rId37"/>
    <p:sldId id="355" r:id="rId38"/>
    <p:sldId id="383" r:id="rId39"/>
    <p:sldId id="384" r:id="rId40"/>
    <p:sldId id="385" r:id="rId41"/>
    <p:sldId id="382" r:id="rId42"/>
    <p:sldId id="363"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6"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0" d="100"/>
          <a:sy n="80" d="100"/>
        </p:scale>
        <p:origin x="682"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0-27T20:18:36.962"/>
    </inkml:context>
    <inkml:brush xml:id="br0">
      <inkml:brushProperty name="width" value="0.025" units="cm"/>
      <inkml:brushProperty name="height" value="0.025" units="cm"/>
      <inkml:brushProperty name="color" value="#333333"/>
      <inkml:brushProperty name="ignorePressure" value="1"/>
    </inkml:brush>
  </inkml:definitions>
  <inkml:trace contextRef="#ctx0" brushRef="#br0">0 6920,'3'4,"0"-1,-1 0,1 0,-1 0,2 0,-1-1,1 1,0-2,0 2,37 19,-27-15,32 13,-1 0,2-3,1-2,1 0,199 43,-82-24,2-6,1-6,1-6,1-5,-62-8,0-4,-1-4,0-4,-1-2,0-6,96-23,-75 5,-2-4,-3-4,0-4,-4-5,-4-4,-3-4,35-26,-81 44,-3-3,-1-2,-4-2,-3-1,-2-3,-3-2,20-31,-4-12,-3-2,-7-2,-6-2,-3-8,136-432,-176 522,87-297,68-213,-22 131,30-95,-31-5,-83 213,-18-3,-7-250,-45 145,0 113,11-409,3 664,2-48,5-18,-3 71,0 0,1-1,3 2,1-1,-1 1,5-3,-8 17,0 1,-1-1,2 0,1 0,0 2,-1-2,2 2,0 0,-1-1,2 1,0 1,-1-1,2 2,-1-1,1 1,0 0,0 0,1 1,-1 1,1-1,0 1,0 0,0 1,2 0,-2 0,-1 0,2 1,-2 1,2 0,-2 0,1 0,1 1,-2 1,0-1,0 0,1 2,-2 0,1 0,0 0,0 2,13 8,-1 1,1 2,-3-1,-1 1,2 4,2 1,-17-18,-1 0,1 0,0 1,1-2,0 1,-1-1,4 1,53 18,-49-17,30 10,23 8,-53-20,-9-2,-1 0,2-1,-1 2,0-1,0 1,3 2,-7-3,0-1,-1 1,1-1,0 1,-1-1,1 1,0 0,-1-1,1 1,-1 0,1-1,-1 1,0 0,1 0,-1-1,0 1,0 0,1 0,-1-1,0 1,0 0,0 0,0-1,0 0,-1 1,1 0,0-1,0 1,-1 0,1 0,0-1,-1 1,1 0,-1-1,1 1,-1 0,1-1,-1 1,0-1,0 1,-1 1,0 0,0-1,-1 1,2-1,-1 0,-1 1,1-1,-1 0,0-1,1 1,-1 0,0-1,0 1,1-1,0 1,-2-1,-5 1,1 0,0-1,-1 0,-7-1,14 1,0 0,0-1,1 1,-1 0,0-1,0 1,0-1,2 0,-2 1,1-1,-1 1,0-1,1 0,0 0,-1 0,1 0,0 0,-1 0,1-1,0 1,0 0,0 0,1-1,-1 1,0-1,1 1,-1 0,1-1,-1 1,1-1,-2-6,2-1,0 1,0 0,0 0,1-1,0-4,-1-49,-1 27,5-18,-5 53,1-1,0 1,0-1,1 1,-1-1,0 1,0-1,0 1,0-1,1 1,-1-1,0 1,0-1,1 1,-1-1,1 1,-1-1,0 1,1 0,-1 0,1 0,-1 0,1-1,-1 1,1 0,0 0,-1 0,1 0,0 0,-1 0,1 0,0 0,-1 0,1 0,-1 0,1 0,0 0,-1 1,1-1,-1 0,1 0,-1 0,1 0,0 1,2 1,0 0,1 1,-1-1,0 1,0 0,0 0,7 9,1 1,-2-1,0 1,-1 0,-2 1,1-1,0 2,1 6,-5-12,1 1,-1-1,0 1,-1 0,1 8,-3-17,0 1,0-1,0 0,-1 0,1 0,0 0,0 0,-1 0,1 0,-1-1,1 1,-1 0,0 0,0-1,1 1,-1 0,0 0,0 0,0 0,0-1,0 1,0 0,0-1,0 1,0-1,0 1,0-1,-1 1,-4 0,0 0,0 1,1-2,-1 1,-6 0,-5 0,2 1,-13 0,-20 6,37-5,2 0,-2 0,1 0,2 1,-2-1,-3 4,-7 5,18-9,-2-2,1 2,-1-1,0 0,0 0,0 0,-2 0,6-2,0 0,0 0,0 1,0-1,0 0,0 0,0 0,-1 0,1 0,0 0,0 0,0 0,0 0,0 0,0 0,0 0,0 0,-1 0,1 0,0-1,0 1,0 0,0 0,0 0,0 0,0 0,0 0,0 0,-1 0,1 0,0 0,0 0,0 0,0 0,0 0,0 0,0 0,0-1,0 1,0 0,0 0,0 0,0 0,0 0,0 0,0 0,0 0,1-6,4-5,1 3,1 1,0 0,4-4,12-10,5-13,15-21,-42 52,1-1,0 0,0 0,0 0,-1 0,0 1,0-3,1-5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7:46:30.951"/>
    </inkml:context>
    <inkml:brush xml:id="br0">
      <inkml:brushProperty name="width" value="0.05" units="cm"/>
      <inkml:brushProperty name="height" value="0.05" units="cm"/>
      <inkml:brushProperty name="ignorePressure" value="1"/>
    </inkml:brush>
  </inkml:definitions>
  <inkml:trace contextRef="#ctx0" brushRef="#br0">6106 3305,'-13'0,"-1"2,1 0,0 0,-9 3,-19 4,-131 19,-126 1,231-26,0-3,0-3,0-3,1-3,0-3,-7-5,-19-12,2-3,1-5,2-3,1-5,3-3,-10-11,-125-94,-113-109,278 219,1-4,3-1,2-2,2-3,3-1,2-2,-29-54,-88-205,66 123,58 126,-132-253,106 214,-72-93,79 133,-4 3,-2 2,-2 3,-7-1,-7 0,-3 4,-2 3,-37-16,25 15,-21-16,-4 6,-2 5,-50-14,75 40,0 4,-2 4,0 4,-2 4,0 4,0 5,0 4,-6 4,89 0,0 0,0 1,1 0,-1 1,1 1,0 0,1 0,-1 2,1-1,0 2,0-1,1 2,-6 4,-20 22,1 0,1 2,-1 7,-4 2,5-8,-1-2,-2-1,-2-1,0-3,-3-1,-39 21,81-50,0-1,0 1,-1 0,1-1,0 1,0-1,0 1,0-1,-1 0,1 1,0-1,-1 0,1 0,0 0,0 0,-1 0,1 0,0 0,0-1,-1 1,1 0,0-1,0 1,-2-1,2 0,0-1,-1 1,1 0,0-1,0 1,0-1,0 0,0 1,0-1,0 0,1 1,-1-1,0 0,1 0,-1-1,-1-12,1 0,0 1,1-1,0-8,1 6,2-301,-3 705,0-383,0 0,0 0,0 1,1-1,0 0,0 0,0 0,0 0,0 0,1 1,0-3,-1 0,1 0,-1 0,1 0,0-1,-1 1,1 0,0-1,0 1,0-1,0 0,1 0,-1 0,0 0,0 0,1 0,-1-1,2 1,17 3,1-1,0-1,1 0,-1-2,0-1,4-1,-3 0,0 1,1 1,-1 1,0 1,15 4,21 12,-41-12,0-1,0 0,0-2,16 2,-13-4</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8:21:14.190"/>
    </inkml:context>
    <inkml:brush xml:id="br0">
      <inkml:brushProperty name="width" value="0.05" units="cm"/>
      <inkml:brushProperty name="height" value="0.05" units="cm"/>
      <inkml:brushProperty name="ignorePressure" value="1"/>
    </inkml:brush>
  </inkml:definitions>
  <inkml:trace contextRef="#ctx0" brushRef="#br0">1 0,'35'19,"0"1,-1 2,-1 2,-1 0,-1 2,-2 2,0 0,-2 3,4 6,-2 2,-2 1,-2 0,-1 2,-2 1,8 26,2 15,-4 1,-4 1,8 61,-12-23,-6 1,-4 45,12 758,-24-779,4 188,2-265,4 0,2-1,14 46,-16-90,1 0,1 0,1-1,2 0,0-1,2 0,0-2,2 1,3 0,10 10,2-1,1-2,1-1,2-1,14 7,5 1,8 6,-2 3,0 3,-53-42,0 1,0 1,0-1,-1 1,-1 0,1 0,-2 1,4 6,-8-14,0 1,0 0,0-1,0 1,0 0,-1 0,1 0,-1 0,1 0,-1 0,0 0,-1 0,1-1,0 1,-1 0,1 0,-1 0,0 0,0 0,0-1,-1 1,1 0,0-1,-1 1,0-1,0 0,1 1,-1-1,-1 0,1 0,0 0,0-1,-1 1,-1 0,-20 12,-1-2,0-1,-1-1,0-1,-18 3,-18 8,35-11,-33 10,1 3,-45 25,85-37,1 1,-1 1,2 0,0 1,1 1,0 1,1 0,1 1,0 1,-2 4,-9 18,1 1,2 1,2 1,2 1,1 0,-10 45,13-25,2 0,4 0,2 0,2 55,10 317,4-264,20 93,25 62,19 125,-53-274,-3 101,-16-160,-2-28,4 0,3-1,11 39,101 437,-92-418,-5 32,0-11,-10-41,-6-1,-7 68,0-90,-1-47,-2-1,-2 0,-4-1,-1 0,-4 4,2-4,9-35,0-1,-2 1,0-1,-1 0,-1 0,0 0,-2-1,-9 14,11-24,0 0,0 0,-1-1,0 0,-1-1,-4 3,-2 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8:22:24.406"/>
    </inkml:context>
    <inkml:brush xml:id="br0">
      <inkml:brushProperty name="width" value="0.05" units="cm"/>
      <inkml:brushProperty name="height" value="0.05" units="cm"/>
      <inkml:brushProperty name="ignorePressure" value="1"/>
    </inkml:brush>
  </inkml:definitions>
  <inkml:trace contextRef="#ctx0" brushRef="#br0">0 1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9:46:30.318"/>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6T19:46:32.489"/>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2-07T14:19:26.247"/>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0,'9'2,"-1"-1,1 1,0 1,-1 0,0 0,0 0,0 1,0 1,0-1,2 3,24 12,-21-13,0 1,0 1,0 0,-1 0,-1 2,1-1,-2 1,1 1,-1 0,-1 0,0 1,-1 1,0-1,0 1,-2 0,0 1,0 0,0 2,2 9,-1 1,-1 0,-1 1,-2-1,1 22,-2 39,-5 12,0 8,2-83,0-14,1-1,0 1,1-1,0 1,0-1,1 4,-1-11,0 0,0 1,-1-1,2 0,-1 0,0 0,0 0,1 0,-1 0,1 0,-1 0,1-1,0 1,0-1,0 1,0-1,0 0,0 0,0 1,0-1,0-1,1 1,-1 0,0-1,1 1,-1-1,1 1,33 0,1-1,23-3,-115 10,0 3,-13 7,19-6,40-9,1 0,-1 0,1 1,0 0,0 1,0 0,0 0,1 0,0 1,0 0,0 1,-4 4,6-5,1 1,0-1,0 1,1 0,0 0,0 1,0-1,1 1,-1-1,2 1,-1 0,1 0,0-1,0 1,1 6,-1-2,1 0,0 0,0 0,1 0,1 0,0 0,0 0,1-1,0 1,1-1,0 0,1 0,0 0,1-1,2 4,13 18,-1 0,-2 1,-1 1,10 28,-15-31,-6-17,0 1,-1-1,-1 1,-1 0,2 5,-5-16,0 0,1 1,-1-1,0 0,0 1,-1-1,1 0,-1 0,0 1,1-1,-1 0,-1 0,1 0,0 0,-1 0,0 0,1-1,-1 1,0 0,0-1,-1 0,1 1,0-1,-1 0,0 1,-11 5,0 0,0-1,-1 0,-12 3,16-6,-1 0,1 1,0 0,1 0,0 1,-1 1,2 0,-1 0,0 2,0 3</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51FADD-6A2E-4D25-B323-0AD5E99A2435}" type="datetimeFigureOut">
              <a:rPr lang="en-US" smtClean="0"/>
              <a:t>12/9/2024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DC060-DC93-4EA5-B41D-401F0860510A}" type="slidenum">
              <a:rPr lang="en-US" smtClean="0"/>
              <a:t>‹#›</a:t>
            </a:fld>
            <a:endParaRPr lang="en-US"/>
          </a:p>
        </p:txBody>
      </p:sp>
    </p:spTree>
    <p:extLst>
      <p:ext uri="{BB962C8B-B14F-4D97-AF65-F5344CB8AC3E}">
        <p14:creationId xmlns:p14="http://schemas.microsoft.com/office/powerpoint/2010/main" val="690708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25</a:t>
            </a:fld>
            <a:endParaRPr lang="en-US"/>
          </a:p>
        </p:txBody>
      </p:sp>
    </p:spTree>
    <p:extLst>
      <p:ext uri="{BB962C8B-B14F-4D97-AF65-F5344CB8AC3E}">
        <p14:creationId xmlns:p14="http://schemas.microsoft.com/office/powerpoint/2010/main" val="6101987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38</a:t>
            </a:fld>
            <a:endParaRPr lang="en-US"/>
          </a:p>
        </p:txBody>
      </p:sp>
    </p:spTree>
    <p:extLst>
      <p:ext uri="{BB962C8B-B14F-4D97-AF65-F5344CB8AC3E}">
        <p14:creationId xmlns:p14="http://schemas.microsoft.com/office/powerpoint/2010/main" val="25290954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39</a:t>
            </a:fld>
            <a:endParaRPr lang="en-US"/>
          </a:p>
        </p:txBody>
      </p:sp>
    </p:spTree>
    <p:extLst>
      <p:ext uri="{BB962C8B-B14F-4D97-AF65-F5344CB8AC3E}">
        <p14:creationId xmlns:p14="http://schemas.microsoft.com/office/powerpoint/2010/main" val="22247368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40</a:t>
            </a:fld>
            <a:endParaRPr lang="en-US"/>
          </a:p>
        </p:txBody>
      </p:sp>
    </p:spTree>
    <p:extLst>
      <p:ext uri="{BB962C8B-B14F-4D97-AF65-F5344CB8AC3E}">
        <p14:creationId xmlns:p14="http://schemas.microsoft.com/office/powerpoint/2010/main" val="10931069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41</a:t>
            </a:fld>
            <a:endParaRPr lang="en-US"/>
          </a:p>
        </p:txBody>
      </p:sp>
    </p:spTree>
    <p:extLst>
      <p:ext uri="{BB962C8B-B14F-4D97-AF65-F5344CB8AC3E}">
        <p14:creationId xmlns:p14="http://schemas.microsoft.com/office/powerpoint/2010/main" val="2039586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42</a:t>
            </a:fld>
            <a:endParaRPr lang="en-US"/>
          </a:p>
        </p:txBody>
      </p:sp>
    </p:spTree>
    <p:extLst>
      <p:ext uri="{BB962C8B-B14F-4D97-AF65-F5344CB8AC3E}">
        <p14:creationId xmlns:p14="http://schemas.microsoft.com/office/powerpoint/2010/main" val="16832216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26</a:t>
            </a:fld>
            <a:endParaRPr lang="en-US"/>
          </a:p>
        </p:txBody>
      </p:sp>
    </p:spTree>
    <p:extLst>
      <p:ext uri="{BB962C8B-B14F-4D97-AF65-F5344CB8AC3E}">
        <p14:creationId xmlns:p14="http://schemas.microsoft.com/office/powerpoint/2010/main" val="288288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28</a:t>
            </a:fld>
            <a:endParaRPr lang="en-US"/>
          </a:p>
        </p:txBody>
      </p:sp>
    </p:spTree>
    <p:extLst>
      <p:ext uri="{BB962C8B-B14F-4D97-AF65-F5344CB8AC3E}">
        <p14:creationId xmlns:p14="http://schemas.microsoft.com/office/powerpoint/2010/main" val="38113099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29</a:t>
            </a:fld>
            <a:endParaRPr lang="en-US"/>
          </a:p>
        </p:txBody>
      </p:sp>
    </p:spTree>
    <p:extLst>
      <p:ext uri="{BB962C8B-B14F-4D97-AF65-F5344CB8AC3E}">
        <p14:creationId xmlns:p14="http://schemas.microsoft.com/office/powerpoint/2010/main" val="35964197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33</a:t>
            </a:fld>
            <a:endParaRPr lang="en-US"/>
          </a:p>
        </p:txBody>
      </p:sp>
    </p:spTree>
    <p:extLst>
      <p:ext uri="{BB962C8B-B14F-4D97-AF65-F5344CB8AC3E}">
        <p14:creationId xmlns:p14="http://schemas.microsoft.com/office/powerpoint/2010/main" val="3915884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34</a:t>
            </a:fld>
            <a:endParaRPr lang="en-US"/>
          </a:p>
        </p:txBody>
      </p:sp>
    </p:spTree>
    <p:extLst>
      <p:ext uri="{BB962C8B-B14F-4D97-AF65-F5344CB8AC3E}">
        <p14:creationId xmlns:p14="http://schemas.microsoft.com/office/powerpoint/2010/main" val="40862038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35</a:t>
            </a:fld>
            <a:endParaRPr lang="en-US"/>
          </a:p>
        </p:txBody>
      </p:sp>
    </p:spTree>
    <p:extLst>
      <p:ext uri="{BB962C8B-B14F-4D97-AF65-F5344CB8AC3E}">
        <p14:creationId xmlns:p14="http://schemas.microsoft.com/office/powerpoint/2010/main" val="2879215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36</a:t>
            </a:fld>
            <a:endParaRPr lang="en-US"/>
          </a:p>
        </p:txBody>
      </p:sp>
    </p:spTree>
    <p:extLst>
      <p:ext uri="{BB962C8B-B14F-4D97-AF65-F5344CB8AC3E}">
        <p14:creationId xmlns:p14="http://schemas.microsoft.com/office/powerpoint/2010/main" val="5216033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71CECFBE-3278-4BBA-BFC1-827E9AEA946C}" type="slidenum">
              <a:rPr lang="en-US" smtClean="0"/>
              <a:t>37</a:t>
            </a:fld>
            <a:endParaRPr lang="en-US"/>
          </a:p>
        </p:txBody>
      </p:sp>
    </p:spTree>
    <p:extLst>
      <p:ext uri="{BB962C8B-B14F-4D97-AF65-F5344CB8AC3E}">
        <p14:creationId xmlns:p14="http://schemas.microsoft.com/office/powerpoint/2010/main" val="12423776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6031-5F0A-412B-BA4A-3E6B654A8E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B4BFBD-630F-40E8-BA8C-1FA0C9443B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A1564A-255A-4333-AB0C-9FF1D2B7321E}"/>
              </a:ext>
            </a:extLst>
          </p:cNvPr>
          <p:cNvSpPr>
            <a:spLocks noGrp="1"/>
          </p:cNvSpPr>
          <p:nvPr>
            <p:ph type="dt" sz="half" idx="10"/>
          </p:nvPr>
        </p:nvSpPr>
        <p:spPr/>
        <p:txBody>
          <a:bodyPr/>
          <a:lstStyle/>
          <a:p>
            <a:fld id="{62F1737E-C970-488D-967C-1DF9A923B037}" type="datetimeFigureOut">
              <a:rPr lang="en-US" smtClean="0"/>
              <a:t>12/9/2024</a:t>
            </a:fld>
            <a:endParaRPr lang="en-US"/>
          </a:p>
        </p:txBody>
      </p:sp>
      <p:sp>
        <p:nvSpPr>
          <p:cNvPr id="5" name="Footer Placeholder 4">
            <a:extLst>
              <a:ext uri="{FF2B5EF4-FFF2-40B4-BE49-F238E27FC236}">
                <a16:creationId xmlns:a16="http://schemas.microsoft.com/office/drawing/2014/main" id="{67871B33-C330-497F-9026-9F36822CF8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941DF3-6F91-499E-92CB-2D0B79D1496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62109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0C39-0B67-4F06-A7E9-AA844BD47F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00C108-BBCC-4B0B-8007-1A01D1242F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098E59-3AA1-48B8-AB7B-9563F66DF9BA}"/>
              </a:ext>
            </a:extLst>
          </p:cNvPr>
          <p:cNvSpPr>
            <a:spLocks noGrp="1"/>
          </p:cNvSpPr>
          <p:nvPr>
            <p:ph type="dt" sz="half" idx="10"/>
          </p:nvPr>
        </p:nvSpPr>
        <p:spPr/>
        <p:txBody>
          <a:bodyPr/>
          <a:lstStyle/>
          <a:p>
            <a:fld id="{62F1737E-C970-488D-967C-1DF9A923B037}" type="datetimeFigureOut">
              <a:rPr lang="en-US" smtClean="0"/>
              <a:t>12/9/2024</a:t>
            </a:fld>
            <a:endParaRPr lang="en-US"/>
          </a:p>
        </p:txBody>
      </p:sp>
      <p:sp>
        <p:nvSpPr>
          <p:cNvPr id="5" name="Footer Placeholder 4">
            <a:extLst>
              <a:ext uri="{FF2B5EF4-FFF2-40B4-BE49-F238E27FC236}">
                <a16:creationId xmlns:a16="http://schemas.microsoft.com/office/drawing/2014/main" id="{35E7564D-295E-4093-B752-F1E24A2762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6CC6AD-976D-43CF-8D03-9CC0BEE521A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62622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E026EA-F507-4F34-A343-A6D40AFF7A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F407AE-518F-49DF-89F9-FEBFA962CC7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CC5A48-B873-4E5C-8484-2CBF6B1EEEA4}"/>
              </a:ext>
            </a:extLst>
          </p:cNvPr>
          <p:cNvSpPr>
            <a:spLocks noGrp="1"/>
          </p:cNvSpPr>
          <p:nvPr>
            <p:ph type="dt" sz="half" idx="10"/>
          </p:nvPr>
        </p:nvSpPr>
        <p:spPr/>
        <p:txBody>
          <a:bodyPr/>
          <a:lstStyle/>
          <a:p>
            <a:fld id="{62F1737E-C970-488D-967C-1DF9A923B037}" type="datetimeFigureOut">
              <a:rPr lang="en-US" smtClean="0"/>
              <a:t>12/9/2024</a:t>
            </a:fld>
            <a:endParaRPr lang="en-US"/>
          </a:p>
        </p:txBody>
      </p:sp>
      <p:sp>
        <p:nvSpPr>
          <p:cNvPr id="5" name="Footer Placeholder 4">
            <a:extLst>
              <a:ext uri="{FF2B5EF4-FFF2-40B4-BE49-F238E27FC236}">
                <a16:creationId xmlns:a16="http://schemas.microsoft.com/office/drawing/2014/main" id="{8076794B-E8B6-47DE-8F3A-02086113E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B5454-DA85-44F9-B639-32EF33842EE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76136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07451-7FA6-4756-B63A-EECCA0A7B0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C24632-3D0F-40A3-80AE-696D474E7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0D45C9-1CCB-4C7E-8737-7DFD9FCFAAB8}"/>
              </a:ext>
            </a:extLst>
          </p:cNvPr>
          <p:cNvSpPr>
            <a:spLocks noGrp="1"/>
          </p:cNvSpPr>
          <p:nvPr>
            <p:ph type="dt" sz="half" idx="10"/>
          </p:nvPr>
        </p:nvSpPr>
        <p:spPr/>
        <p:txBody>
          <a:bodyPr/>
          <a:lstStyle/>
          <a:p>
            <a:fld id="{62F1737E-C970-488D-967C-1DF9A923B037}" type="datetimeFigureOut">
              <a:rPr lang="en-US" smtClean="0"/>
              <a:t>12/9/2024</a:t>
            </a:fld>
            <a:endParaRPr lang="en-US"/>
          </a:p>
        </p:txBody>
      </p:sp>
      <p:sp>
        <p:nvSpPr>
          <p:cNvPr id="5" name="Footer Placeholder 4">
            <a:extLst>
              <a:ext uri="{FF2B5EF4-FFF2-40B4-BE49-F238E27FC236}">
                <a16:creationId xmlns:a16="http://schemas.microsoft.com/office/drawing/2014/main" id="{5F15040F-A6EF-481B-8F38-CF62567815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0F74C-B710-411B-B665-EDA923CA3DE5}"/>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16041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BA61C-268C-4A92-A65B-C2873B4826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6E1F8-76C7-40E2-BAD9-DB8AA4DF55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4C9015-41DC-44C4-9422-EE170C26212D}"/>
              </a:ext>
            </a:extLst>
          </p:cNvPr>
          <p:cNvSpPr>
            <a:spLocks noGrp="1"/>
          </p:cNvSpPr>
          <p:nvPr>
            <p:ph type="dt" sz="half" idx="10"/>
          </p:nvPr>
        </p:nvSpPr>
        <p:spPr/>
        <p:txBody>
          <a:bodyPr/>
          <a:lstStyle/>
          <a:p>
            <a:fld id="{62F1737E-C970-488D-967C-1DF9A923B037}" type="datetimeFigureOut">
              <a:rPr lang="en-US" smtClean="0"/>
              <a:t>12/9/2024</a:t>
            </a:fld>
            <a:endParaRPr lang="en-US"/>
          </a:p>
        </p:txBody>
      </p:sp>
      <p:sp>
        <p:nvSpPr>
          <p:cNvPr id="5" name="Footer Placeholder 4">
            <a:extLst>
              <a:ext uri="{FF2B5EF4-FFF2-40B4-BE49-F238E27FC236}">
                <a16:creationId xmlns:a16="http://schemas.microsoft.com/office/drawing/2014/main" id="{6CA8F136-5E46-44F5-9DD3-F4905820DE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D91D8-2518-4F11-BA81-E084D45E496C}"/>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31732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5845-51F1-4E49-9308-5EF1BDA5F2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8D73B-FE02-472D-BFF9-722A4BD17B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0A7C36D-A3B2-43FE-8581-FEEAF31C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A15FEF-DB2F-4AC7-9C42-5D420EAC4803}"/>
              </a:ext>
            </a:extLst>
          </p:cNvPr>
          <p:cNvSpPr>
            <a:spLocks noGrp="1"/>
          </p:cNvSpPr>
          <p:nvPr>
            <p:ph type="dt" sz="half" idx="10"/>
          </p:nvPr>
        </p:nvSpPr>
        <p:spPr/>
        <p:txBody>
          <a:bodyPr/>
          <a:lstStyle/>
          <a:p>
            <a:fld id="{62F1737E-C970-488D-967C-1DF9A923B037}" type="datetimeFigureOut">
              <a:rPr lang="en-US" smtClean="0"/>
              <a:t>12/9/2024</a:t>
            </a:fld>
            <a:endParaRPr lang="en-US"/>
          </a:p>
        </p:txBody>
      </p:sp>
      <p:sp>
        <p:nvSpPr>
          <p:cNvPr id="6" name="Footer Placeholder 5">
            <a:extLst>
              <a:ext uri="{FF2B5EF4-FFF2-40B4-BE49-F238E27FC236}">
                <a16:creationId xmlns:a16="http://schemas.microsoft.com/office/drawing/2014/main" id="{CA4DAF97-A384-4895-B1B0-1D3FF8D63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D41A0-965D-44A0-9110-1A622C82804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404170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CA87-89B9-4B1E-9371-4A95E2D08B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69B8C0-5CD4-44FC-91BE-3654034F74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B8AAAB-BF0F-4A24-BA0C-34C23A673B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740A51-4651-484D-B9FD-A16C6F485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A493FF-B5BB-4CC1-9683-E7E0A47F0F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D1F948-E96B-4D10-9776-37A2D789B119}"/>
              </a:ext>
            </a:extLst>
          </p:cNvPr>
          <p:cNvSpPr>
            <a:spLocks noGrp="1"/>
          </p:cNvSpPr>
          <p:nvPr>
            <p:ph type="dt" sz="half" idx="10"/>
          </p:nvPr>
        </p:nvSpPr>
        <p:spPr/>
        <p:txBody>
          <a:bodyPr/>
          <a:lstStyle/>
          <a:p>
            <a:fld id="{62F1737E-C970-488D-967C-1DF9A923B037}" type="datetimeFigureOut">
              <a:rPr lang="en-US" smtClean="0"/>
              <a:t>12/9/2024</a:t>
            </a:fld>
            <a:endParaRPr lang="en-US"/>
          </a:p>
        </p:txBody>
      </p:sp>
      <p:sp>
        <p:nvSpPr>
          <p:cNvPr id="8" name="Footer Placeholder 7">
            <a:extLst>
              <a:ext uri="{FF2B5EF4-FFF2-40B4-BE49-F238E27FC236}">
                <a16:creationId xmlns:a16="http://schemas.microsoft.com/office/drawing/2014/main" id="{462E37C3-8281-40C8-92C7-01C502ED36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553D9E-690D-4BFF-828C-8FF0AED3592D}"/>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98757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FED97-F530-4123-B8F7-7BE4750AF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BDC205-E4A9-40D4-BB06-3B2BD6F49076}"/>
              </a:ext>
            </a:extLst>
          </p:cNvPr>
          <p:cNvSpPr>
            <a:spLocks noGrp="1"/>
          </p:cNvSpPr>
          <p:nvPr>
            <p:ph type="dt" sz="half" idx="10"/>
          </p:nvPr>
        </p:nvSpPr>
        <p:spPr/>
        <p:txBody>
          <a:bodyPr/>
          <a:lstStyle/>
          <a:p>
            <a:fld id="{62F1737E-C970-488D-967C-1DF9A923B037}" type="datetimeFigureOut">
              <a:rPr lang="en-US" smtClean="0"/>
              <a:t>12/9/2024</a:t>
            </a:fld>
            <a:endParaRPr lang="en-US"/>
          </a:p>
        </p:txBody>
      </p:sp>
      <p:sp>
        <p:nvSpPr>
          <p:cNvPr id="4" name="Footer Placeholder 3">
            <a:extLst>
              <a:ext uri="{FF2B5EF4-FFF2-40B4-BE49-F238E27FC236}">
                <a16:creationId xmlns:a16="http://schemas.microsoft.com/office/drawing/2014/main" id="{8AD81801-217E-4BBD-86C5-F88F78A0E6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93B342-3B9F-4BF7-B731-9DB6B4AD19F6}"/>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79209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FC3237-18FC-4C34-AF1D-B47B7B41680B}"/>
              </a:ext>
            </a:extLst>
          </p:cNvPr>
          <p:cNvSpPr>
            <a:spLocks noGrp="1"/>
          </p:cNvSpPr>
          <p:nvPr>
            <p:ph type="dt" sz="half" idx="10"/>
          </p:nvPr>
        </p:nvSpPr>
        <p:spPr/>
        <p:txBody>
          <a:bodyPr/>
          <a:lstStyle/>
          <a:p>
            <a:fld id="{62F1737E-C970-488D-967C-1DF9A923B037}" type="datetimeFigureOut">
              <a:rPr lang="en-US" smtClean="0"/>
              <a:t>12/9/2024</a:t>
            </a:fld>
            <a:endParaRPr lang="en-US"/>
          </a:p>
        </p:txBody>
      </p:sp>
      <p:sp>
        <p:nvSpPr>
          <p:cNvPr id="3" name="Footer Placeholder 2">
            <a:extLst>
              <a:ext uri="{FF2B5EF4-FFF2-40B4-BE49-F238E27FC236}">
                <a16:creationId xmlns:a16="http://schemas.microsoft.com/office/drawing/2014/main" id="{ABB63F07-246B-4FA4-BB7A-12BF5C5E41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A74D30-F840-4048-B1D4-43CE87C5DF9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244494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C128F-8C60-434F-908B-9FCC1FC205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52BA54-0B80-4515-8086-D6F19DB764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2FBE41-FE86-460B-BA93-C866C1CFB0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D1D7F-8895-4C42-ACA1-D18911A66943}"/>
              </a:ext>
            </a:extLst>
          </p:cNvPr>
          <p:cNvSpPr>
            <a:spLocks noGrp="1"/>
          </p:cNvSpPr>
          <p:nvPr>
            <p:ph type="dt" sz="half" idx="10"/>
          </p:nvPr>
        </p:nvSpPr>
        <p:spPr/>
        <p:txBody>
          <a:bodyPr/>
          <a:lstStyle/>
          <a:p>
            <a:fld id="{62F1737E-C970-488D-967C-1DF9A923B037}" type="datetimeFigureOut">
              <a:rPr lang="en-US" smtClean="0"/>
              <a:t>12/9/2024</a:t>
            </a:fld>
            <a:endParaRPr lang="en-US"/>
          </a:p>
        </p:txBody>
      </p:sp>
      <p:sp>
        <p:nvSpPr>
          <p:cNvPr id="6" name="Footer Placeholder 5">
            <a:extLst>
              <a:ext uri="{FF2B5EF4-FFF2-40B4-BE49-F238E27FC236}">
                <a16:creationId xmlns:a16="http://schemas.microsoft.com/office/drawing/2014/main" id="{DE26840B-5CA6-4DEF-B923-43C32660B2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3B8EAC-44AF-4376-8BA6-EE9C022F2520}"/>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55716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4ACC-AA99-43BF-B429-E4C1DB18E1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FAFE9F-3BD6-46E1-90BF-953F1FB22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B2C0BD-FBD5-434E-8A2F-2F53D6C30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27074-817F-49A8-8B2C-F648AC86D766}"/>
              </a:ext>
            </a:extLst>
          </p:cNvPr>
          <p:cNvSpPr>
            <a:spLocks noGrp="1"/>
          </p:cNvSpPr>
          <p:nvPr>
            <p:ph type="dt" sz="half" idx="10"/>
          </p:nvPr>
        </p:nvSpPr>
        <p:spPr/>
        <p:txBody>
          <a:bodyPr/>
          <a:lstStyle/>
          <a:p>
            <a:fld id="{62F1737E-C970-488D-967C-1DF9A923B037}" type="datetimeFigureOut">
              <a:rPr lang="en-US" smtClean="0"/>
              <a:t>12/9/2024</a:t>
            </a:fld>
            <a:endParaRPr lang="en-US"/>
          </a:p>
        </p:txBody>
      </p:sp>
      <p:sp>
        <p:nvSpPr>
          <p:cNvPr id="6" name="Footer Placeholder 5">
            <a:extLst>
              <a:ext uri="{FF2B5EF4-FFF2-40B4-BE49-F238E27FC236}">
                <a16:creationId xmlns:a16="http://schemas.microsoft.com/office/drawing/2014/main" id="{19EEE991-87EB-4252-A720-DE83A44F3C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A8832-FA58-475F-9356-12B33EB186C4}"/>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714763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F0280C-4725-46C6-B99B-11BFA034D0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712C5F-8B49-404D-812C-26E71D03ED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003369-87DE-471F-8AA4-215F3DD1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1737E-C970-488D-967C-1DF9A923B037}" type="datetimeFigureOut">
              <a:rPr lang="en-US" smtClean="0"/>
              <a:t>12/9/2024</a:t>
            </a:fld>
            <a:endParaRPr lang="en-US"/>
          </a:p>
        </p:txBody>
      </p:sp>
      <p:sp>
        <p:nvSpPr>
          <p:cNvPr id="5" name="Footer Placeholder 4">
            <a:extLst>
              <a:ext uri="{FF2B5EF4-FFF2-40B4-BE49-F238E27FC236}">
                <a16:creationId xmlns:a16="http://schemas.microsoft.com/office/drawing/2014/main" id="{9D8BF968-1592-42DA-9618-4741762379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06C809-4A4C-4CF6-9ADC-4BA844E9DD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E5E08-C37B-44E6-94A4-4D95B091FC0B}" type="slidenum">
              <a:rPr lang="en-US" smtClean="0"/>
              <a:t>‹#›</a:t>
            </a:fld>
            <a:endParaRPr lang="en-US"/>
          </a:p>
        </p:txBody>
      </p:sp>
    </p:spTree>
    <p:extLst>
      <p:ext uri="{BB962C8B-B14F-4D97-AF65-F5344CB8AC3E}">
        <p14:creationId xmlns:p14="http://schemas.microsoft.com/office/powerpoint/2010/main" val="1942464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2.wmf"/><Relationship Id="rId7" Type="http://schemas.openxmlformats.org/officeDocument/2006/relationships/image" Target="../media/image34.wmf"/><Relationship Id="rId2" Type="http://schemas.openxmlformats.org/officeDocument/2006/relationships/oleObject" Target="../embeddings/oleObject29.bin"/><Relationship Id="rId1" Type="http://schemas.openxmlformats.org/officeDocument/2006/relationships/slideLayout" Target="../slideLayouts/slideLayout7.xml"/><Relationship Id="rId6" Type="http://schemas.openxmlformats.org/officeDocument/2006/relationships/oleObject" Target="../embeddings/oleObject31.bin"/><Relationship Id="rId5" Type="http://schemas.openxmlformats.org/officeDocument/2006/relationships/image" Target="../media/image33.wmf"/><Relationship Id="rId10" Type="http://schemas.openxmlformats.org/officeDocument/2006/relationships/image" Target="../media/image36.wmf"/><Relationship Id="rId4" Type="http://schemas.openxmlformats.org/officeDocument/2006/relationships/oleObject" Target="../embeddings/oleObject30.bin"/><Relationship Id="rId9" Type="http://schemas.openxmlformats.org/officeDocument/2006/relationships/oleObject" Target="../embeddings/oleObject32.bin"/></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oleObject" Target="../embeddings/oleObject33.bin"/><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oleObject" Target="../embeddings/oleObject34.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38.bin"/><Relationship Id="rId3" Type="http://schemas.openxmlformats.org/officeDocument/2006/relationships/image" Target="../media/image39.emf"/><Relationship Id="rId7" Type="http://schemas.openxmlformats.org/officeDocument/2006/relationships/image" Target="../media/image41.emf"/><Relationship Id="rId2" Type="http://schemas.openxmlformats.org/officeDocument/2006/relationships/oleObject" Target="../embeddings/oleObject35.bin"/><Relationship Id="rId1" Type="http://schemas.openxmlformats.org/officeDocument/2006/relationships/slideLayout" Target="../slideLayouts/slideLayout7.xml"/><Relationship Id="rId6" Type="http://schemas.openxmlformats.org/officeDocument/2006/relationships/oleObject" Target="../embeddings/oleObject37.bin"/><Relationship Id="rId11" Type="http://schemas.openxmlformats.org/officeDocument/2006/relationships/image" Target="../media/image43.emf"/><Relationship Id="rId5" Type="http://schemas.openxmlformats.org/officeDocument/2006/relationships/image" Target="../media/image40.emf"/><Relationship Id="rId10" Type="http://schemas.openxmlformats.org/officeDocument/2006/relationships/oleObject" Target="../embeddings/oleObject39.bin"/><Relationship Id="rId4" Type="http://schemas.openxmlformats.org/officeDocument/2006/relationships/oleObject" Target="../embeddings/oleObject36.bin"/><Relationship Id="rId9" Type="http://schemas.openxmlformats.org/officeDocument/2006/relationships/image" Target="../media/image42.emf"/></Relationships>
</file>

<file path=ppt/slides/_rels/slide13.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oleObject" Target="../embeddings/oleObject40.bin"/><Relationship Id="rId1" Type="http://schemas.openxmlformats.org/officeDocument/2006/relationships/slideLayout" Target="../slideLayouts/slideLayout7.xml"/><Relationship Id="rId6" Type="http://schemas.openxmlformats.org/officeDocument/2006/relationships/image" Target="../media/image46.emf"/><Relationship Id="rId5" Type="http://schemas.openxmlformats.org/officeDocument/2006/relationships/oleObject" Target="../embeddings/oleObject41.bin"/><Relationship Id="rId4" Type="http://schemas.openxmlformats.org/officeDocument/2006/relationships/image" Target="../media/image45.png"/></Relationships>
</file>

<file path=ppt/slides/_rels/slide14.xml.rels><?xml version="1.0" encoding="UTF-8" standalone="yes"?>
<Relationships xmlns="http://schemas.openxmlformats.org/package/2006/relationships"><Relationship Id="rId8" Type="http://schemas.openxmlformats.org/officeDocument/2006/relationships/image" Target="../media/image50.emf"/><Relationship Id="rId3" Type="http://schemas.openxmlformats.org/officeDocument/2006/relationships/image" Target="../media/image47.wmf"/><Relationship Id="rId7" Type="http://schemas.openxmlformats.org/officeDocument/2006/relationships/oleObject" Target="../embeddings/oleObject44.bin"/><Relationship Id="rId2" Type="http://schemas.openxmlformats.org/officeDocument/2006/relationships/oleObject" Target="../embeddings/oleObject42.bin"/><Relationship Id="rId1" Type="http://schemas.openxmlformats.org/officeDocument/2006/relationships/slideLayout" Target="../slideLayouts/slideLayout7.xml"/><Relationship Id="rId6" Type="http://schemas.openxmlformats.org/officeDocument/2006/relationships/image" Target="../media/image49.png"/><Relationship Id="rId5" Type="http://schemas.openxmlformats.org/officeDocument/2006/relationships/image" Target="../media/image48.wmf"/><Relationship Id="rId10" Type="http://schemas.openxmlformats.org/officeDocument/2006/relationships/image" Target="../media/image51.emf"/><Relationship Id="rId4" Type="http://schemas.openxmlformats.org/officeDocument/2006/relationships/oleObject" Target="../embeddings/oleObject43.bin"/><Relationship Id="rId9" Type="http://schemas.openxmlformats.org/officeDocument/2006/relationships/oleObject" Target="../embeddings/oleObject45.bin"/></Relationships>
</file>

<file path=ppt/slides/_rels/slide15.xml.rels><?xml version="1.0" encoding="UTF-8" standalone="yes"?>
<Relationships xmlns="http://schemas.openxmlformats.org/package/2006/relationships"><Relationship Id="rId3" Type="http://schemas.openxmlformats.org/officeDocument/2006/relationships/image" Target="../media/image52.emf"/><Relationship Id="rId7" Type="http://schemas.openxmlformats.org/officeDocument/2006/relationships/image" Target="../media/image54.wmf"/><Relationship Id="rId2" Type="http://schemas.openxmlformats.org/officeDocument/2006/relationships/oleObject" Target="../embeddings/oleObject46.bin"/><Relationship Id="rId1" Type="http://schemas.openxmlformats.org/officeDocument/2006/relationships/slideLayout" Target="../slideLayouts/slideLayout7.xml"/><Relationship Id="rId6" Type="http://schemas.openxmlformats.org/officeDocument/2006/relationships/oleObject" Target="../embeddings/oleObject48.bin"/><Relationship Id="rId5" Type="http://schemas.openxmlformats.org/officeDocument/2006/relationships/image" Target="../media/image53.emf"/><Relationship Id="rId4" Type="http://schemas.openxmlformats.org/officeDocument/2006/relationships/oleObject" Target="../embeddings/oleObject47.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52.bin"/><Relationship Id="rId13" Type="http://schemas.openxmlformats.org/officeDocument/2006/relationships/image" Target="../media/image60.wmf"/><Relationship Id="rId3" Type="http://schemas.openxmlformats.org/officeDocument/2006/relationships/image" Target="../media/image55.wmf"/><Relationship Id="rId7" Type="http://schemas.openxmlformats.org/officeDocument/2006/relationships/image" Target="../media/image57.emf"/><Relationship Id="rId12" Type="http://schemas.openxmlformats.org/officeDocument/2006/relationships/oleObject" Target="../embeddings/oleObject54.bin"/><Relationship Id="rId2" Type="http://schemas.openxmlformats.org/officeDocument/2006/relationships/oleObject" Target="../embeddings/oleObject49.bin"/><Relationship Id="rId1" Type="http://schemas.openxmlformats.org/officeDocument/2006/relationships/slideLayout" Target="../slideLayouts/slideLayout7.xml"/><Relationship Id="rId6" Type="http://schemas.openxmlformats.org/officeDocument/2006/relationships/oleObject" Target="../embeddings/oleObject51.bin"/><Relationship Id="rId11" Type="http://schemas.openxmlformats.org/officeDocument/2006/relationships/image" Target="../media/image59.emf"/><Relationship Id="rId5" Type="http://schemas.openxmlformats.org/officeDocument/2006/relationships/image" Target="../media/image56.wmf"/><Relationship Id="rId10" Type="http://schemas.openxmlformats.org/officeDocument/2006/relationships/oleObject" Target="../embeddings/oleObject53.bin"/><Relationship Id="rId4" Type="http://schemas.openxmlformats.org/officeDocument/2006/relationships/oleObject" Target="../embeddings/oleObject50.bin"/><Relationship Id="rId9" Type="http://schemas.openxmlformats.org/officeDocument/2006/relationships/image" Target="../media/image58.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58.bin"/><Relationship Id="rId3" Type="http://schemas.openxmlformats.org/officeDocument/2006/relationships/image" Target="../media/image61.emf"/><Relationship Id="rId7" Type="http://schemas.openxmlformats.org/officeDocument/2006/relationships/image" Target="../media/image63.emf"/><Relationship Id="rId2" Type="http://schemas.openxmlformats.org/officeDocument/2006/relationships/oleObject" Target="../embeddings/oleObject55.bin"/><Relationship Id="rId1" Type="http://schemas.openxmlformats.org/officeDocument/2006/relationships/slideLayout" Target="../slideLayouts/slideLayout7.xml"/><Relationship Id="rId6" Type="http://schemas.openxmlformats.org/officeDocument/2006/relationships/oleObject" Target="../embeddings/oleObject57.bin"/><Relationship Id="rId11" Type="http://schemas.openxmlformats.org/officeDocument/2006/relationships/image" Target="../media/image65.wmf"/><Relationship Id="rId5" Type="http://schemas.openxmlformats.org/officeDocument/2006/relationships/image" Target="../media/image62.emf"/><Relationship Id="rId10" Type="http://schemas.openxmlformats.org/officeDocument/2006/relationships/oleObject" Target="../embeddings/oleObject59.bin"/><Relationship Id="rId4" Type="http://schemas.openxmlformats.org/officeDocument/2006/relationships/oleObject" Target="../embeddings/oleObject56.bin"/><Relationship Id="rId9" Type="http://schemas.openxmlformats.org/officeDocument/2006/relationships/image" Target="../media/image64.emf"/></Relationships>
</file>

<file path=ppt/slides/_rels/slide18.x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oleObject" Target="../embeddings/oleObject60.bin"/><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wmf"/><Relationship Id="rId4" Type="http://schemas.openxmlformats.org/officeDocument/2006/relationships/oleObject" Target="../embeddings/oleObject61.bin"/></Relationships>
</file>

<file path=ppt/slides/_rels/slide19.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oleObject" Target="../embeddings/oleObject62.bin"/><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7"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7.xml"/><Relationship Id="rId6" Type="http://schemas.openxmlformats.org/officeDocument/2006/relationships/oleObject" Target="../embeddings/oleObject3.bin"/><Relationship Id="rId5" Type="http://schemas.openxmlformats.org/officeDocument/2006/relationships/image" Target="../media/image2.wmf"/><Relationship Id="rId4" Type="http://schemas.openxmlformats.org/officeDocument/2006/relationships/oleObject" Target="../embeddings/oleObject2.bin"/></Relationships>
</file>

<file path=ppt/slides/_rels/slide20.x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oleObject" Target="../embeddings/oleObject63.bin"/><Relationship Id="rId1" Type="http://schemas.openxmlformats.org/officeDocument/2006/relationships/slideLayout" Target="../slideLayouts/slideLayout7.xml"/><Relationship Id="rId5" Type="http://schemas.openxmlformats.org/officeDocument/2006/relationships/image" Target="../media/image71.wmf"/><Relationship Id="rId4" Type="http://schemas.openxmlformats.org/officeDocument/2006/relationships/oleObject" Target="../embeddings/oleObject64.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68.bin"/><Relationship Id="rId13"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4.wmf"/><Relationship Id="rId12" Type="http://schemas.openxmlformats.org/officeDocument/2006/relationships/oleObject" Target="../embeddings/oleObject70.bin"/><Relationship Id="rId2" Type="http://schemas.openxmlformats.org/officeDocument/2006/relationships/oleObject" Target="../embeddings/oleObject65.bin"/><Relationship Id="rId1" Type="http://schemas.openxmlformats.org/officeDocument/2006/relationships/slideLayout" Target="../slideLayouts/slideLayout7.xml"/><Relationship Id="rId6" Type="http://schemas.openxmlformats.org/officeDocument/2006/relationships/oleObject" Target="../embeddings/oleObject67.bin"/><Relationship Id="rId11" Type="http://schemas.openxmlformats.org/officeDocument/2006/relationships/image" Target="../media/image76.png"/><Relationship Id="rId5" Type="http://schemas.openxmlformats.org/officeDocument/2006/relationships/image" Target="../media/image73.wmf"/><Relationship Id="rId15" Type="http://schemas.openxmlformats.org/officeDocument/2006/relationships/image" Target="../media/image78.png"/><Relationship Id="rId10" Type="http://schemas.openxmlformats.org/officeDocument/2006/relationships/oleObject" Target="../embeddings/oleObject69.bin"/><Relationship Id="rId4" Type="http://schemas.openxmlformats.org/officeDocument/2006/relationships/oleObject" Target="../embeddings/oleObject66.bin"/><Relationship Id="rId9" Type="http://schemas.openxmlformats.org/officeDocument/2006/relationships/image" Target="../media/image75.wmf"/><Relationship Id="rId14" Type="http://schemas.openxmlformats.org/officeDocument/2006/relationships/oleObject" Target="../embeddings/oleObject71.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75.bin"/><Relationship Id="rId13" Type="http://schemas.openxmlformats.org/officeDocument/2006/relationships/image" Target="../media/image84.wmf"/><Relationship Id="rId3" Type="http://schemas.openxmlformats.org/officeDocument/2006/relationships/image" Target="../media/image79.wmf"/><Relationship Id="rId7" Type="http://schemas.openxmlformats.org/officeDocument/2006/relationships/image" Target="../media/image81.emf"/><Relationship Id="rId12" Type="http://schemas.openxmlformats.org/officeDocument/2006/relationships/oleObject" Target="../embeddings/oleObject77.bin"/><Relationship Id="rId2" Type="http://schemas.openxmlformats.org/officeDocument/2006/relationships/oleObject" Target="../embeddings/oleObject72.bin"/><Relationship Id="rId1" Type="http://schemas.openxmlformats.org/officeDocument/2006/relationships/slideLayout" Target="../slideLayouts/slideLayout7.xml"/><Relationship Id="rId6" Type="http://schemas.openxmlformats.org/officeDocument/2006/relationships/oleObject" Target="../embeddings/oleObject74.bin"/><Relationship Id="rId11" Type="http://schemas.openxmlformats.org/officeDocument/2006/relationships/image" Target="../media/image83.wmf"/><Relationship Id="rId5" Type="http://schemas.openxmlformats.org/officeDocument/2006/relationships/image" Target="../media/image80.emf"/><Relationship Id="rId10" Type="http://schemas.openxmlformats.org/officeDocument/2006/relationships/oleObject" Target="../embeddings/oleObject76.bin"/><Relationship Id="rId4" Type="http://schemas.openxmlformats.org/officeDocument/2006/relationships/oleObject" Target="../embeddings/oleObject73.bin"/><Relationship Id="rId9" Type="http://schemas.openxmlformats.org/officeDocument/2006/relationships/image" Target="../media/image82.emf"/></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81.bin"/><Relationship Id="rId3" Type="http://schemas.openxmlformats.org/officeDocument/2006/relationships/image" Target="../media/image85.wmf"/><Relationship Id="rId7" Type="http://schemas.openxmlformats.org/officeDocument/2006/relationships/image" Target="../media/image87.wmf"/><Relationship Id="rId2" Type="http://schemas.openxmlformats.org/officeDocument/2006/relationships/oleObject" Target="../embeddings/oleObject78.bin"/><Relationship Id="rId1" Type="http://schemas.openxmlformats.org/officeDocument/2006/relationships/slideLayout" Target="../slideLayouts/slideLayout7.xml"/><Relationship Id="rId6" Type="http://schemas.openxmlformats.org/officeDocument/2006/relationships/oleObject" Target="../embeddings/oleObject80.bin"/><Relationship Id="rId11" Type="http://schemas.openxmlformats.org/officeDocument/2006/relationships/image" Target="../media/image89.wmf"/><Relationship Id="rId5" Type="http://schemas.openxmlformats.org/officeDocument/2006/relationships/image" Target="../media/image86.wmf"/><Relationship Id="rId10" Type="http://schemas.openxmlformats.org/officeDocument/2006/relationships/oleObject" Target="../embeddings/oleObject82.bin"/><Relationship Id="rId4" Type="http://schemas.openxmlformats.org/officeDocument/2006/relationships/oleObject" Target="../embeddings/oleObject79.bin"/><Relationship Id="rId9" Type="http://schemas.openxmlformats.org/officeDocument/2006/relationships/image" Target="../media/image88.wmf"/></Relationships>
</file>

<file path=ppt/slides/_rels/slide24.xml.rels><?xml version="1.0" encoding="UTF-8" standalone="yes"?>
<Relationships xmlns="http://schemas.openxmlformats.org/package/2006/relationships"><Relationship Id="rId3" Type="http://schemas.openxmlformats.org/officeDocument/2006/relationships/image" Target="../media/image90.wmf"/><Relationship Id="rId2" Type="http://schemas.openxmlformats.org/officeDocument/2006/relationships/oleObject" Target="../embeddings/oleObject83.bin"/><Relationship Id="rId1" Type="http://schemas.openxmlformats.org/officeDocument/2006/relationships/slideLayout" Target="../slideLayouts/slideLayout7.xml"/><Relationship Id="rId5" Type="http://schemas.openxmlformats.org/officeDocument/2006/relationships/image" Target="../media/image91.wmf"/><Relationship Id="rId4" Type="http://schemas.openxmlformats.org/officeDocument/2006/relationships/oleObject" Target="../embeddings/oleObject84.bin"/></Relationships>
</file>

<file path=ppt/slides/_rels/slide25.xml.rels><?xml version="1.0" encoding="UTF-8" standalone="yes"?>
<Relationships xmlns="http://schemas.openxmlformats.org/package/2006/relationships"><Relationship Id="rId8" Type="http://schemas.openxmlformats.org/officeDocument/2006/relationships/image" Target="../media/image94.wmf"/><Relationship Id="rId3" Type="http://schemas.openxmlformats.org/officeDocument/2006/relationships/oleObject" Target="../embeddings/oleObject85.bin"/><Relationship Id="rId7" Type="http://schemas.openxmlformats.org/officeDocument/2006/relationships/oleObject" Target="../embeddings/oleObject87.bin"/><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3.wmf"/><Relationship Id="rId5" Type="http://schemas.openxmlformats.org/officeDocument/2006/relationships/oleObject" Target="../embeddings/oleObject86.bin"/><Relationship Id="rId4" Type="http://schemas.openxmlformats.org/officeDocument/2006/relationships/image" Target="../media/image92.wmf"/></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90.bin"/><Relationship Id="rId13" Type="http://schemas.openxmlformats.org/officeDocument/2006/relationships/image" Target="../media/image100.wmf"/><Relationship Id="rId3" Type="http://schemas.openxmlformats.org/officeDocument/2006/relationships/oleObject" Target="../embeddings/oleObject88.bin"/><Relationship Id="rId7" Type="http://schemas.openxmlformats.org/officeDocument/2006/relationships/image" Target="../media/image97.wmf"/><Relationship Id="rId12" Type="http://schemas.openxmlformats.org/officeDocument/2006/relationships/oleObject" Target="../embeddings/oleObject92.bin"/><Relationship Id="rId17" Type="http://schemas.openxmlformats.org/officeDocument/2006/relationships/image" Target="../media/image102.wmf"/><Relationship Id="rId2" Type="http://schemas.openxmlformats.org/officeDocument/2006/relationships/notesSlide" Target="../notesSlides/notesSlide2.xml"/><Relationship Id="rId16" Type="http://schemas.openxmlformats.org/officeDocument/2006/relationships/oleObject" Target="../embeddings/oleObject94.bin"/><Relationship Id="rId1" Type="http://schemas.openxmlformats.org/officeDocument/2006/relationships/slideLayout" Target="../slideLayouts/slideLayout7.xml"/><Relationship Id="rId6" Type="http://schemas.openxmlformats.org/officeDocument/2006/relationships/oleObject" Target="../embeddings/oleObject89.bin"/><Relationship Id="rId11" Type="http://schemas.openxmlformats.org/officeDocument/2006/relationships/image" Target="../media/image99.wmf"/><Relationship Id="rId5" Type="http://schemas.openxmlformats.org/officeDocument/2006/relationships/image" Target="../media/image96.png"/><Relationship Id="rId15" Type="http://schemas.openxmlformats.org/officeDocument/2006/relationships/image" Target="../media/image101.wmf"/><Relationship Id="rId10" Type="http://schemas.openxmlformats.org/officeDocument/2006/relationships/oleObject" Target="../embeddings/oleObject91.bin"/><Relationship Id="rId4" Type="http://schemas.openxmlformats.org/officeDocument/2006/relationships/image" Target="../media/image95.wmf"/><Relationship Id="rId9" Type="http://schemas.openxmlformats.org/officeDocument/2006/relationships/image" Target="../media/image98.wmf"/><Relationship Id="rId14" Type="http://schemas.openxmlformats.org/officeDocument/2006/relationships/oleObject" Target="../embeddings/oleObject93.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98.bin"/><Relationship Id="rId13" Type="http://schemas.openxmlformats.org/officeDocument/2006/relationships/image" Target="../media/image108.wmf"/><Relationship Id="rId3" Type="http://schemas.openxmlformats.org/officeDocument/2006/relationships/image" Target="../media/image103.wmf"/><Relationship Id="rId7" Type="http://schemas.openxmlformats.org/officeDocument/2006/relationships/image" Target="../media/image105.wmf"/><Relationship Id="rId12" Type="http://schemas.openxmlformats.org/officeDocument/2006/relationships/oleObject" Target="../embeddings/oleObject100.bin"/><Relationship Id="rId2" Type="http://schemas.openxmlformats.org/officeDocument/2006/relationships/oleObject" Target="../embeddings/oleObject95.bin"/><Relationship Id="rId1" Type="http://schemas.openxmlformats.org/officeDocument/2006/relationships/slideLayout" Target="../slideLayouts/slideLayout7.xml"/><Relationship Id="rId6" Type="http://schemas.openxmlformats.org/officeDocument/2006/relationships/oleObject" Target="../embeddings/oleObject97.bin"/><Relationship Id="rId11" Type="http://schemas.openxmlformats.org/officeDocument/2006/relationships/image" Target="../media/image107.wmf"/><Relationship Id="rId5" Type="http://schemas.openxmlformats.org/officeDocument/2006/relationships/image" Target="../media/image104.wmf"/><Relationship Id="rId10" Type="http://schemas.openxmlformats.org/officeDocument/2006/relationships/oleObject" Target="../embeddings/oleObject99.bin"/><Relationship Id="rId4" Type="http://schemas.openxmlformats.org/officeDocument/2006/relationships/oleObject" Target="../embeddings/oleObject96.bin"/><Relationship Id="rId9" Type="http://schemas.openxmlformats.org/officeDocument/2006/relationships/image" Target="../media/image106.wmf"/></Relationships>
</file>

<file path=ppt/slides/_rels/slide28.xml.rels><?xml version="1.0" encoding="UTF-8" standalone="yes"?>
<Relationships xmlns="http://schemas.openxmlformats.org/package/2006/relationships"><Relationship Id="rId8" Type="http://schemas.openxmlformats.org/officeDocument/2006/relationships/image" Target="../media/image111.wmf"/><Relationship Id="rId13" Type="http://schemas.openxmlformats.org/officeDocument/2006/relationships/oleObject" Target="../embeddings/oleObject106.bin"/><Relationship Id="rId3" Type="http://schemas.openxmlformats.org/officeDocument/2006/relationships/oleObject" Target="../embeddings/oleObject101.bin"/><Relationship Id="rId7" Type="http://schemas.openxmlformats.org/officeDocument/2006/relationships/oleObject" Target="../embeddings/oleObject103.bin"/><Relationship Id="rId12" Type="http://schemas.openxmlformats.org/officeDocument/2006/relationships/image" Target="../media/image113.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10.wmf"/><Relationship Id="rId11" Type="http://schemas.openxmlformats.org/officeDocument/2006/relationships/oleObject" Target="../embeddings/oleObject105.bin"/><Relationship Id="rId5" Type="http://schemas.openxmlformats.org/officeDocument/2006/relationships/oleObject" Target="../embeddings/oleObject102.bin"/><Relationship Id="rId10" Type="http://schemas.openxmlformats.org/officeDocument/2006/relationships/image" Target="../media/image112.png"/><Relationship Id="rId4" Type="http://schemas.openxmlformats.org/officeDocument/2006/relationships/image" Target="../media/image109.wmf"/><Relationship Id="rId9" Type="http://schemas.openxmlformats.org/officeDocument/2006/relationships/oleObject" Target="../embeddings/oleObject104.bin"/><Relationship Id="rId14" Type="http://schemas.openxmlformats.org/officeDocument/2006/relationships/image" Target="../media/image114.wmf"/></Relationships>
</file>

<file path=ppt/slides/_rels/slide29.xml.rels><?xml version="1.0" encoding="UTF-8" standalone="yes"?>
<Relationships xmlns="http://schemas.openxmlformats.org/package/2006/relationships"><Relationship Id="rId8" Type="http://schemas.openxmlformats.org/officeDocument/2006/relationships/image" Target="../media/image117.png"/><Relationship Id="rId13" Type="http://schemas.openxmlformats.org/officeDocument/2006/relationships/oleObject" Target="../embeddings/oleObject112.bin"/><Relationship Id="rId3" Type="http://schemas.openxmlformats.org/officeDocument/2006/relationships/oleObject" Target="../embeddings/oleObject107.bin"/><Relationship Id="rId7" Type="http://schemas.openxmlformats.org/officeDocument/2006/relationships/oleObject" Target="../embeddings/oleObject109.bin"/><Relationship Id="rId12" Type="http://schemas.openxmlformats.org/officeDocument/2006/relationships/image" Target="../media/image119.wmf"/><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16.wmf"/><Relationship Id="rId11" Type="http://schemas.openxmlformats.org/officeDocument/2006/relationships/oleObject" Target="../embeddings/oleObject111.bin"/><Relationship Id="rId5" Type="http://schemas.openxmlformats.org/officeDocument/2006/relationships/oleObject" Target="../embeddings/oleObject108.bin"/><Relationship Id="rId10" Type="http://schemas.openxmlformats.org/officeDocument/2006/relationships/image" Target="../media/image118.wmf"/><Relationship Id="rId4" Type="http://schemas.openxmlformats.org/officeDocument/2006/relationships/image" Target="../media/image115.wmf"/><Relationship Id="rId9" Type="http://schemas.openxmlformats.org/officeDocument/2006/relationships/oleObject" Target="../embeddings/oleObject110.bin"/><Relationship Id="rId14" Type="http://schemas.openxmlformats.org/officeDocument/2006/relationships/image" Target="../media/image120.wmf"/></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7.bin"/><Relationship Id="rId3" Type="http://schemas.openxmlformats.org/officeDocument/2006/relationships/image" Target="../media/image4.wmf"/><Relationship Id="rId7" Type="http://schemas.openxmlformats.org/officeDocument/2006/relationships/image" Target="../media/image6.wmf"/><Relationship Id="rId2" Type="http://schemas.openxmlformats.org/officeDocument/2006/relationships/oleObject" Target="../embeddings/oleObject4.bin"/><Relationship Id="rId1" Type="http://schemas.openxmlformats.org/officeDocument/2006/relationships/slideLayout" Target="../slideLayouts/slideLayout7.xml"/><Relationship Id="rId6" Type="http://schemas.openxmlformats.org/officeDocument/2006/relationships/oleObject" Target="../embeddings/oleObject6.bin"/><Relationship Id="rId5" Type="http://schemas.openxmlformats.org/officeDocument/2006/relationships/image" Target="../media/image5.wmf"/><Relationship Id="rId4" Type="http://schemas.openxmlformats.org/officeDocument/2006/relationships/oleObject" Target="../embeddings/oleObject5.bin"/><Relationship Id="rId9" Type="http://schemas.openxmlformats.org/officeDocument/2006/relationships/image" Target="../media/image7.wmf"/></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16.bin"/><Relationship Id="rId3" Type="http://schemas.openxmlformats.org/officeDocument/2006/relationships/image" Target="../media/image121.wmf"/><Relationship Id="rId7" Type="http://schemas.openxmlformats.org/officeDocument/2006/relationships/image" Target="../media/image123.png"/><Relationship Id="rId2" Type="http://schemas.openxmlformats.org/officeDocument/2006/relationships/oleObject" Target="../embeddings/oleObject113.bin"/><Relationship Id="rId1" Type="http://schemas.openxmlformats.org/officeDocument/2006/relationships/slideLayout" Target="../slideLayouts/slideLayout7.xml"/><Relationship Id="rId6" Type="http://schemas.openxmlformats.org/officeDocument/2006/relationships/oleObject" Target="../embeddings/oleObject115.bin"/><Relationship Id="rId5" Type="http://schemas.openxmlformats.org/officeDocument/2006/relationships/image" Target="../media/image122.wmf"/><Relationship Id="rId4" Type="http://schemas.openxmlformats.org/officeDocument/2006/relationships/oleObject" Target="../embeddings/oleObject114.bin"/><Relationship Id="rId9" Type="http://schemas.openxmlformats.org/officeDocument/2006/relationships/image" Target="../media/image124.png"/></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120.bin"/><Relationship Id="rId3" Type="http://schemas.openxmlformats.org/officeDocument/2006/relationships/image" Target="../media/image125.wmf"/><Relationship Id="rId7" Type="http://schemas.openxmlformats.org/officeDocument/2006/relationships/image" Target="../media/image127.png"/><Relationship Id="rId2" Type="http://schemas.openxmlformats.org/officeDocument/2006/relationships/oleObject" Target="../embeddings/oleObject117.bin"/><Relationship Id="rId1" Type="http://schemas.openxmlformats.org/officeDocument/2006/relationships/slideLayout" Target="../slideLayouts/slideLayout7.xml"/><Relationship Id="rId6" Type="http://schemas.openxmlformats.org/officeDocument/2006/relationships/oleObject" Target="../embeddings/oleObject119.bin"/><Relationship Id="rId5" Type="http://schemas.openxmlformats.org/officeDocument/2006/relationships/image" Target="../media/image126.wmf"/><Relationship Id="rId4" Type="http://schemas.openxmlformats.org/officeDocument/2006/relationships/oleObject" Target="../embeddings/oleObject118.bin"/><Relationship Id="rId9" Type="http://schemas.openxmlformats.org/officeDocument/2006/relationships/image" Target="../media/image128.png"/></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124.bin"/><Relationship Id="rId3" Type="http://schemas.openxmlformats.org/officeDocument/2006/relationships/image" Target="../media/image129.png"/><Relationship Id="rId7" Type="http://schemas.openxmlformats.org/officeDocument/2006/relationships/image" Target="../media/image131.wmf"/><Relationship Id="rId2" Type="http://schemas.openxmlformats.org/officeDocument/2006/relationships/oleObject" Target="../embeddings/oleObject121.bin"/><Relationship Id="rId1" Type="http://schemas.openxmlformats.org/officeDocument/2006/relationships/slideLayout" Target="../slideLayouts/slideLayout7.xml"/><Relationship Id="rId6" Type="http://schemas.openxmlformats.org/officeDocument/2006/relationships/oleObject" Target="../embeddings/oleObject123.bin"/><Relationship Id="rId11" Type="http://schemas.openxmlformats.org/officeDocument/2006/relationships/image" Target="../media/image133.wmf"/><Relationship Id="rId5" Type="http://schemas.openxmlformats.org/officeDocument/2006/relationships/image" Target="../media/image130.png"/><Relationship Id="rId10" Type="http://schemas.openxmlformats.org/officeDocument/2006/relationships/oleObject" Target="../embeddings/oleObject125.bin"/><Relationship Id="rId4" Type="http://schemas.openxmlformats.org/officeDocument/2006/relationships/oleObject" Target="../embeddings/oleObject122.bin"/><Relationship Id="rId9" Type="http://schemas.openxmlformats.org/officeDocument/2006/relationships/image" Target="../media/image132.wmf"/></Relationships>
</file>

<file path=ppt/slides/_rels/slide33.xml.rels><?xml version="1.0" encoding="UTF-8" standalone="yes"?>
<Relationships xmlns="http://schemas.openxmlformats.org/package/2006/relationships"><Relationship Id="rId8" Type="http://schemas.openxmlformats.org/officeDocument/2006/relationships/image" Target="../media/image136.wmf"/><Relationship Id="rId13" Type="http://schemas.openxmlformats.org/officeDocument/2006/relationships/oleObject" Target="../embeddings/oleObject131.bin"/><Relationship Id="rId3" Type="http://schemas.openxmlformats.org/officeDocument/2006/relationships/oleObject" Target="../embeddings/oleObject126.bin"/><Relationship Id="rId7" Type="http://schemas.openxmlformats.org/officeDocument/2006/relationships/oleObject" Target="../embeddings/oleObject128.bin"/><Relationship Id="rId12" Type="http://schemas.openxmlformats.org/officeDocument/2006/relationships/image" Target="../media/image138.wmf"/><Relationship Id="rId2" Type="http://schemas.openxmlformats.org/officeDocument/2006/relationships/notesSlide" Target="../notesSlides/notesSlide5.xml"/><Relationship Id="rId16" Type="http://schemas.openxmlformats.org/officeDocument/2006/relationships/image" Target="../media/image140.wmf"/><Relationship Id="rId1" Type="http://schemas.openxmlformats.org/officeDocument/2006/relationships/slideLayout" Target="../slideLayouts/slideLayout7.xml"/><Relationship Id="rId6" Type="http://schemas.openxmlformats.org/officeDocument/2006/relationships/image" Target="../media/image135.wmf"/><Relationship Id="rId11" Type="http://schemas.openxmlformats.org/officeDocument/2006/relationships/oleObject" Target="../embeddings/oleObject130.bin"/><Relationship Id="rId5" Type="http://schemas.openxmlformats.org/officeDocument/2006/relationships/oleObject" Target="../embeddings/oleObject127.bin"/><Relationship Id="rId15" Type="http://schemas.openxmlformats.org/officeDocument/2006/relationships/oleObject" Target="../embeddings/oleObject132.bin"/><Relationship Id="rId10" Type="http://schemas.openxmlformats.org/officeDocument/2006/relationships/image" Target="../media/image137.wmf"/><Relationship Id="rId4" Type="http://schemas.openxmlformats.org/officeDocument/2006/relationships/image" Target="../media/image134.wmf"/><Relationship Id="rId9" Type="http://schemas.openxmlformats.org/officeDocument/2006/relationships/oleObject" Target="../embeddings/oleObject129.bin"/><Relationship Id="rId14" Type="http://schemas.openxmlformats.org/officeDocument/2006/relationships/image" Target="../media/image139.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33.bin"/><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41.wmf"/></Relationships>
</file>

<file path=ppt/slides/_rels/slide35.xml.rels><?xml version="1.0" encoding="UTF-8" standalone="yes"?>
<Relationships xmlns="http://schemas.openxmlformats.org/package/2006/relationships"><Relationship Id="rId8" Type="http://schemas.openxmlformats.org/officeDocument/2006/relationships/image" Target="../media/image144.wmf"/><Relationship Id="rId13" Type="http://schemas.openxmlformats.org/officeDocument/2006/relationships/oleObject" Target="../embeddings/oleObject139.bin"/><Relationship Id="rId18" Type="http://schemas.openxmlformats.org/officeDocument/2006/relationships/image" Target="../media/image149.wmf"/><Relationship Id="rId3" Type="http://schemas.openxmlformats.org/officeDocument/2006/relationships/oleObject" Target="../embeddings/oleObject134.bin"/><Relationship Id="rId7" Type="http://schemas.openxmlformats.org/officeDocument/2006/relationships/oleObject" Target="../embeddings/oleObject136.bin"/><Relationship Id="rId12" Type="http://schemas.openxmlformats.org/officeDocument/2006/relationships/image" Target="../media/image146.wmf"/><Relationship Id="rId17" Type="http://schemas.openxmlformats.org/officeDocument/2006/relationships/oleObject" Target="../embeddings/oleObject141.bin"/><Relationship Id="rId2" Type="http://schemas.openxmlformats.org/officeDocument/2006/relationships/notesSlide" Target="../notesSlides/notesSlide7.xml"/><Relationship Id="rId16" Type="http://schemas.openxmlformats.org/officeDocument/2006/relationships/image" Target="../media/image148.wmf"/><Relationship Id="rId1" Type="http://schemas.openxmlformats.org/officeDocument/2006/relationships/slideLayout" Target="../slideLayouts/slideLayout7.xml"/><Relationship Id="rId6" Type="http://schemas.openxmlformats.org/officeDocument/2006/relationships/image" Target="../media/image143.wmf"/><Relationship Id="rId11" Type="http://schemas.openxmlformats.org/officeDocument/2006/relationships/oleObject" Target="../embeddings/oleObject138.bin"/><Relationship Id="rId5" Type="http://schemas.openxmlformats.org/officeDocument/2006/relationships/oleObject" Target="../embeddings/oleObject135.bin"/><Relationship Id="rId15" Type="http://schemas.openxmlformats.org/officeDocument/2006/relationships/oleObject" Target="../embeddings/oleObject140.bin"/><Relationship Id="rId10" Type="http://schemas.openxmlformats.org/officeDocument/2006/relationships/image" Target="../media/image145.wmf"/><Relationship Id="rId4" Type="http://schemas.openxmlformats.org/officeDocument/2006/relationships/image" Target="../media/image142.wmf"/><Relationship Id="rId9" Type="http://schemas.openxmlformats.org/officeDocument/2006/relationships/oleObject" Target="../embeddings/oleObject137.bin"/><Relationship Id="rId14" Type="http://schemas.openxmlformats.org/officeDocument/2006/relationships/image" Target="../media/image147.wmf"/></Relationships>
</file>

<file path=ppt/slides/_rels/slide36.xml.rels><?xml version="1.0" encoding="UTF-8" standalone="yes"?>
<Relationships xmlns="http://schemas.openxmlformats.org/package/2006/relationships"><Relationship Id="rId8" Type="http://schemas.openxmlformats.org/officeDocument/2006/relationships/image" Target="../media/image152.wmf"/><Relationship Id="rId13" Type="http://schemas.openxmlformats.org/officeDocument/2006/relationships/oleObject" Target="../embeddings/oleObject147.bin"/><Relationship Id="rId3" Type="http://schemas.openxmlformats.org/officeDocument/2006/relationships/oleObject" Target="../embeddings/oleObject142.bin"/><Relationship Id="rId7" Type="http://schemas.openxmlformats.org/officeDocument/2006/relationships/oleObject" Target="../embeddings/oleObject144.bin"/><Relationship Id="rId12" Type="http://schemas.openxmlformats.org/officeDocument/2006/relationships/image" Target="../media/image154.wmf"/><Relationship Id="rId17" Type="http://schemas.openxmlformats.org/officeDocument/2006/relationships/customXml" Target="../ink/ink2.xml"/><Relationship Id="rId2" Type="http://schemas.openxmlformats.org/officeDocument/2006/relationships/notesSlide" Target="../notesSlides/notesSlide8.xml"/><Relationship Id="rId16" Type="http://schemas.openxmlformats.org/officeDocument/2006/relationships/image" Target="../media/image156.wmf"/><Relationship Id="rId1" Type="http://schemas.openxmlformats.org/officeDocument/2006/relationships/slideLayout" Target="../slideLayouts/slideLayout7.xml"/><Relationship Id="rId6" Type="http://schemas.openxmlformats.org/officeDocument/2006/relationships/image" Target="../media/image151.wmf"/><Relationship Id="rId11" Type="http://schemas.openxmlformats.org/officeDocument/2006/relationships/oleObject" Target="../embeddings/oleObject146.bin"/><Relationship Id="rId5" Type="http://schemas.openxmlformats.org/officeDocument/2006/relationships/oleObject" Target="../embeddings/oleObject143.bin"/><Relationship Id="rId15" Type="http://schemas.openxmlformats.org/officeDocument/2006/relationships/oleObject" Target="../embeddings/oleObject148.bin"/><Relationship Id="rId10" Type="http://schemas.openxmlformats.org/officeDocument/2006/relationships/image" Target="../media/image153.wmf"/><Relationship Id="rId19" Type="http://schemas.openxmlformats.org/officeDocument/2006/relationships/image" Target="../media/image119.png"/><Relationship Id="rId4" Type="http://schemas.openxmlformats.org/officeDocument/2006/relationships/image" Target="../media/image150.wmf"/><Relationship Id="rId9" Type="http://schemas.openxmlformats.org/officeDocument/2006/relationships/oleObject" Target="../embeddings/oleObject145.bin"/><Relationship Id="rId14" Type="http://schemas.openxmlformats.org/officeDocument/2006/relationships/image" Target="../media/image155.wmf"/></Relationships>
</file>

<file path=ppt/slides/_rels/slide37.xml.rels><?xml version="1.0" encoding="UTF-8" standalone="yes"?>
<Relationships xmlns="http://schemas.openxmlformats.org/package/2006/relationships"><Relationship Id="rId8" Type="http://schemas.openxmlformats.org/officeDocument/2006/relationships/image" Target="../media/image159.wmf"/><Relationship Id="rId13" Type="http://schemas.openxmlformats.org/officeDocument/2006/relationships/oleObject" Target="../embeddings/oleObject154.bin"/><Relationship Id="rId18" Type="http://schemas.openxmlformats.org/officeDocument/2006/relationships/image" Target="../media/image164.png"/><Relationship Id="rId26" Type="http://schemas.openxmlformats.org/officeDocument/2006/relationships/oleObject" Target="../embeddings/oleObject158.bin"/><Relationship Id="rId3" Type="http://schemas.openxmlformats.org/officeDocument/2006/relationships/oleObject" Target="../embeddings/oleObject149.bin"/><Relationship Id="rId21" Type="http://schemas.openxmlformats.org/officeDocument/2006/relationships/customXml" Target="../ink/ink3.xml"/><Relationship Id="rId7" Type="http://schemas.openxmlformats.org/officeDocument/2006/relationships/oleObject" Target="../embeddings/oleObject151.bin"/><Relationship Id="rId12" Type="http://schemas.openxmlformats.org/officeDocument/2006/relationships/image" Target="../media/image161.wmf"/><Relationship Id="rId17" Type="http://schemas.openxmlformats.org/officeDocument/2006/relationships/oleObject" Target="../embeddings/oleObject156.bin"/><Relationship Id="rId25" Type="http://schemas.openxmlformats.org/officeDocument/2006/relationships/image" Target="../media/image133.png"/><Relationship Id="rId2" Type="http://schemas.openxmlformats.org/officeDocument/2006/relationships/notesSlide" Target="../notesSlides/notesSlide9.xml"/><Relationship Id="rId16" Type="http://schemas.openxmlformats.org/officeDocument/2006/relationships/image" Target="../media/image163.wmf"/><Relationship Id="rId20" Type="http://schemas.openxmlformats.org/officeDocument/2006/relationships/image" Target="../media/image165.wmf"/><Relationship Id="rId1" Type="http://schemas.openxmlformats.org/officeDocument/2006/relationships/slideLayout" Target="../slideLayouts/slideLayout7.xml"/><Relationship Id="rId6" Type="http://schemas.openxmlformats.org/officeDocument/2006/relationships/image" Target="../media/image158.png"/><Relationship Id="rId11" Type="http://schemas.openxmlformats.org/officeDocument/2006/relationships/oleObject" Target="../embeddings/oleObject153.bin"/><Relationship Id="rId24" Type="http://schemas.openxmlformats.org/officeDocument/2006/relationships/customXml" Target="../ink/ink4.xml"/><Relationship Id="rId5" Type="http://schemas.openxmlformats.org/officeDocument/2006/relationships/oleObject" Target="../embeddings/oleObject150.bin"/><Relationship Id="rId15" Type="http://schemas.openxmlformats.org/officeDocument/2006/relationships/oleObject" Target="../embeddings/oleObject155.bin"/><Relationship Id="rId23" Type="http://schemas.openxmlformats.org/officeDocument/2006/relationships/image" Target="../media/image132.png"/><Relationship Id="rId10" Type="http://schemas.openxmlformats.org/officeDocument/2006/relationships/image" Target="../media/image160.png"/><Relationship Id="rId19" Type="http://schemas.openxmlformats.org/officeDocument/2006/relationships/oleObject" Target="../embeddings/oleObject157.bin"/><Relationship Id="rId4" Type="http://schemas.openxmlformats.org/officeDocument/2006/relationships/image" Target="../media/image157.wmf"/><Relationship Id="rId9" Type="http://schemas.openxmlformats.org/officeDocument/2006/relationships/oleObject" Target="../embeddings/oleObject152.bin"/><Relationship Id="rId14" Type="http://schemas.openxmlformats.org/officeDocument/2006/relationships/image" Target="../media/image162.png"/><Relationship Id="rId27" Type="http://schemas.openxmlformats.org/officeDocument/2006/relationships/image" Target="../media/image166.wmf"/></Relationships>
</file>

<file path=ppt/slides/_rels/slide38.xml.rels><?xml version="1.0" encoding="UTF-8" standalone="yes"?>
<Relationships xmlns="http://schemas.openxmlformats.org/package/2006/relationships"><Relationship Id="rId8" Type="http://schemas.openxmlformats.org/officeDocument/2006/relationships/image" Target="../media/image169.png"/><Relationship Id="rId3" Type="http://schemas.openxmlformats.org/officeDocument/2006/relationships/oleObject" Target="../embeddings/oleObject159.bin"/><Relationship Id="rId7" Type="http://schemas.openxmlformats.org/officeDocument/2006/relationships/oleObject" Target="../embeddings/oleObject161.bin"/><Relationship Id="rId12" Type="http://schemas.openxmlformats.org/officeDocument/2006/relationships/image" Target="../media/image171.wm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68.wmf"/><Relationship Id="rId11" Type="http://schemas.openxmlformats.org/officeDocument/2006/relationships/oleObject" Target="../embeddings/oleObject163.bin"/><Relationship Id="rId5" Type="http://schemas.openxmlformats.org/officeDocument/2006/relationships/oleObject" Target="../embeddings/oleObject160.bin"/><Relationship Id="rId10" Type="http://schemas.openxmlformats.org/officeDocument/2006/relationships/image" Target="../media/image170.wmf"/><Relationship Id="rId4" Type="http://schemas.openxmlformats.org/officeDocument/2006/relationships/image" Target="../media/image167.wmf"/><Relationship Id="rId9" Type="http://schemas.openxmlformats.org/officeDocument/2006/relationships/oleObject" Target="../embeddings/oleObject162.bin"/></Relationships>
</file>

<file path=ppt/slides/_rels/slide39.xml.rels><?xml version="1.0" encoding="UTF-8" standalone="yes"?>
<Relationships xmlns="http://schemas.openxmlformats.org/package/2006/relationships"><Relationship Id="rId18" Type="http://schemas.openxmlformats.org/officeDocument/2006/relationships/image" Target="../media/image174.wmf"/><Relationship Id="rId3" Type="http://schemas.openxmlformats.org/officeDocument/2006/relationships/oleObject" Target="../embeddings/oleObject164.bin"/><Relationship Id="rId7" Type="http://schemas.openxmlformats.org/officeDocument/2006/relationships/customXml" Target="../ink/ink5.xml"/><Relationship Id="rId17" Type="http://schemas.openxmlformats.org/officeDocument/2006/relationships/oleObject" Target="../embeddings/oleObject166.bin"/><Relationship Id="rId2" Type="http://schemas.openxmlformats.org/officeDocument/2006/relationships/notesSlide" Target="../notesSlides/notesSlide11.xml"/><Relationship Id="rId16" Type="http://schemas.openxmlformats.org/officeDocument/2006/relationships/customXml" Target="../ink/ink6.xml"/><Relationship Id="rId20" Type="http://schemas.openxmlformats.org/officeDocument/2006/relationships/image" Target="../media/image171.wmf"/><Relationship Id="rId1" Type="http://schemas.openxmlformats.org/officeDocument/2006/relationships/slideLayout" Target="../slideLayouts/slideLayout7.xml"/><Relationship Id="rId6" Type="http://schemas.openxmlformats.org/officeDocument/2006/relationships/image" Target="../media/image173.wmf"/><Relationship Id="rId5" Type="http://schemas.openxmlformats.org/officeDocument/2006/relationships/oleObject" Target="../embeddings/oleObject165.bin"/><Relationship Id="rId15" Type="http://schemas.openxmlformats.org/officeDocument/2006/relationships/image" Target="../media/image1390.png"/><Relationship Id="rId19" Type="http://schemas.openxmlformats.org/officeDocument/2006/relationships/oleObject" Target="../embeddings/oleObject163.bin"/><Relationship Id="rId4" Type="http://schemas.openxmlformats.org/officeDocument/2006/relationships/image" Target="../media/image172.wmf"/></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8.wmf"/><Relationship Id="rId7" Type="http://schemas.openxmlformats.org/officeDocument/2006/relationships/oleObject" Target="../embeddings/oleObject10.bin"/><Relationship Id="rId2" Type="http://schemas.openxmlformats.org/officeDocument/2006/relationships/oleObject" Target="../embeddings/oleObject8.bin"/><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emf"/><Relationship Id="rId10" Type="http://schemas.openxmlformats.org/officeDocument/2006/relationships/image" Target="../media/image12.wmf"/><Relationship Id="rId4" Type="http://schemas.openxmlformats.org/officeDocument/2006/relationships/oleObject" Target="../embeddings/oleObject9.bin"/><Relationship Id="rId9" Type="http://schemas.openxmlformats.org/officeDocument/2006/relationships/oleObject" Target="../embeddings/oleObject11.bin"/></Relationships>
</file>

<file path=ppt/slides/_rels/slide40.xml.rels><?xml version="1.0" encoding="UTF-8" standalone="yes"?>
<Relationships xmlns="http://schemas.openxmlformats.org/package/2006/relationships"><Relationship Id="rId8" Type="http://schemas.openxmlformats.org/officeDocument/2006/relationships/image" Target="../media/image177.wmf"/><Relationship Id="rId13" Type="http://schemas.openxmlformats.org/officeDocument/2006/relationships/oleObject" Target="../embeddings/oleObject172.bin"/><Relationship Id="rId18" Type="http://schemas.openxmlformats.org/officeDocument/2006/relationships/image" Target="../media/image182.wmf"/><Relationship Id="rId3" Type="http://schemas.openxmlformats.org/officeDocument/2006/relationships/oleObject" Target="../embeddings/oleObject167.bin"/><Relationship Id="rId7" Type="http://schemas.openxmlformats.org/officeDocument/2006/relationships/oleObject" Target="../embeddings/oleObject169.bin"/><Relationship Id="rId12" Type="http://schemas.openxmlformats.org/officeDocument/2006/relationships/image" Target="../media/image179.wmf"/><Relationship Id="rId17" Type="http://schemas.openxmlformats.org/officeDocument/2006/relationships/oleObject" Target="../embeddings/oleObject174.bin"/><Relationship Id="rId2" Type="http://schemas.openxmlformats.org/officeDocument/2006/relationships/notesSlide" Target="../notesSlides/notesSlide12.xml"/><Relationship Id="rId16" Type="http://schemas.openxmlformats.org/officeDocument/2006/relationships/image" Target="../media/image181.wmf"/><Relationship Id="rId1" Type="http://schemas.openxmlformats.org/officeDocument/2006/relationships/slideLayout" Target="../slideLayouts/slideLayout7.xml"/><Relationship Id="rId6" Type="http://schemas.openxmlformats.org/officeDocument/2006/relationships/image" Target="../media/image176.wmf"/><Relationship Id="rId11" Type="http://schemas.openxmlformats.org/officeDocument/2006/relationships/oleObject" Target="../embeddings/oleObject171.bin"/><Relationship Id="rId5" Type="http://schemas.openxmlformats.org/officeDocument/2006/relationships/oleObject" Target="../embeddings/oleObject168.bin"/><Relationship Id="rId15" Type="http://schemas.openxmlformats.org/officeDocument/2006/relationships/oleObject" Target="../embeddings/oleObject173.bin"/><Relationship Id="rId10" Type="http://schemas.openxmlformats.org/officeDocument/2006/relationships/image" Target="../media/image178.wmf"/><Relationship Id="rId4" Type="http://schemas.openxmlformats.org/officeDocument/2006/relationships/image" Target="../media/image175.wmf"/><Relationship Id="rId9" Type="http://schemas.openxmlformats.org/officeDocument/2006/relationships/oleObject" Target="../embeddings/oleObject170.bin"/><Relationship Id="rId14" Type="http://schemas.openxmlformats.org/officeDocument/2006/relationships/image" Target="../media/image180.wmf"/></Relationships>
</file>

<file path=ppt/slides/_rels/slide41.xml.rels><?xml version="1.0" encoding="UTF-8" standalone="yes"?>
<Relationships xmlns="http://schemas.openxmlformats.org/package/2006/relationships"><Relationship Id="rId8" Type="http://schemas.openxmlformats.org/officeDocument/2006/relationships/image" Target="../media/image185.wmf"/><Relationship Id="rId3" Type="http://schemas.openxmlformats.org/officeDocument/2006/relationships/oleObject" Target="../embeddings/oleObject175.bin"/><Relationship Id="rId7" Type="http://schemas.openxmlformats.org/officeDocument/2006/relationships/oleObject" Target="../embeddings/oleObject177.bin"/><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184.wmf"/><Relationship Id="rId5" Type="http://schemas.openxmlformats.org/officeDocument/2006/relationships/oleObject" Target="../embeddings/oleObject176.bin"/><Relationship Id="rId10" Type="http://schemas.openxmlformats.org/officeDocument/2006/relationships/image" Target="../media/image186.wmf"/><Relationship Id="rId4" Type="http://schemas.openxmlformats.org/officeDocument/2006/relationships/image" Target="../media/image183.wmf"/><Relationship Id="rId9" Type="http://schemas.openxmlformats.org/officeDocument/2006/relationships/oleObject" Target="../embeddings/oleObject178.bin"/></Relationships>
</file>

<file path=ppt/slides/_rels/slide42.xml.rels><?xml version="1.0" encoding="UTF-8" standalone="yes"?>
<Relationships xmlns="http://schemas.openxmlformats.org/package/2006/relationships"><Relationship Id="rId8" Type="http://schemas.openxmlformats.org/officeDocument/2006/relationships/image" Target="../media/image189.wmf"/><Relationship Id="rId13" Type="http://schemas.openxmlformats.org/officeDocument/2006/relationships/image" Target="../media/image146.png"/><Relationship Id="rId3" Type="http://schemas.openxmlformats.org/officeDocument/2006/relationships/oleObject" Target="../embeddings/oleObject179.bin"/><Relationship Id="rId7" Type="http://schemas.openxmlformats.org/officeDocument/2006/relationships/oleObject" Target="../embeddings/oleObject181.bin"/><Relationship Id="rId17" Type="http://schemas.openxmlformats.org/officeDocument/2006/relationships/image" Target="../media/image192.wmf"/><Relationship Id="rId2" Type="http://schemas.openxmlformats.org/officeDocument/2006/relationships/notesSlide" Target="../notesSlides/notesSlide14.xml"/><Relationship Id="rId16" Type="http://schemas.openxmlformats.org/officeDocument/2006/relationships/oleObject" Target="../embeddings/oleObject184.bin"/><Relationship Id="rId1" Type="http://schemas.openxmlformats.org/officeDocument/2006/relationships/slideLayout" Target="../slideLayouts/slideLayout7.xml"/><Relationship Id="rId6" Type="http://schemas.openxmlformats.org/officeDocument/2006/relationships/image" Target="../media/image188.wmf"/><Relationship Id="rId11" Type="http://schemas.openxmlformats.org/officeDocument/2006/relationships/customXml" Target="../ink/ink7.xml"/><Relationship Id="rId5" Type="http://schemas.openxmlformats.org/officeDocument/2006/relationships/oleObject" Target="../embeddings/oleObject180.bin"/><Relationship Id="rId15" Type="http://schemas.openxmlformats.org/officeDocument/2006/relationships/image" Target="../media/image191.wmf"/><Relationship Id="rId10" Type="http://schemas.openxmlformats.org/officeDocument/2006/relationships/image" Target="../media/image190.wmf"/><Relationship Id="rId4" Type="http://schemas.openxmlformats.org/officeDocument/2006/relationships/image" Target="../media/image187.wmf"/><Relationship Id="rId9" Type="http://schemas.openxmlformats.org/officeDocument/2006/relationships/oleObject" Target="../embeddings/oleObject182.bin"/><Relationship Id="rId14" Type="http://schemas.openxmlformats.org/officeDocument/2006/relationships/oleObject" Target="../embeddings/oleObject183.bin"/></Relationships>
</file>

<file path=ppt/slides/_rels/slide5.xml.rels><?xml version="1.0" encoding="UTF-8" standalone="yes"?>
<Relationships xmlns="http://schemas.openxmlformats.org/package/2006/relationships"><Relationship Id="rId3" Type="http://schemas.openxmlformats.org/officeDocument/2006/relationships/image" Target="../media/image13.wmf"/><Relationship Id="rId7" Type="http://schemas.openxmlformats.org/officeDocument/2006/relationships/image" Target="../media/image15.wmf"/><Relationship Id="rId2" Type="http://schemas.openxmlformats.org/officeDocument/2006/relationships/oleObject" Target="../embeddings/oleObject12.bin"/><Relationship Id="rId1" Type="http://schemas.openxmlformats.org/officeDocument/2006/relationships/slideLayout" Target="../slideLayouts/slideLayout7.xml"/><Relationship Id="rId6" Type="http://schemas.openxmlformats.org/officeDocument/2006/relationships/oleObject" Target="../embeddings/oleObject14.bin"/><Relationship Id="rId5" Type="http://schemas.openxmlformats.org/officeDocument/2006/relationships/image" Target="../media/image14.png"/><Relationship Id="rId4" Type="http://schemas.openxmlformats.org/officeDocument/2006/relationships/oleObject" Target="../embeddings/oleObject13.bin"/></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6.wmf"/><Relationship Id="rId7" Type="http://schemas.openxmlformats.org/officeDocument/2006/relationships/image" Target="../media/image18.emf"/><Relationship Id="rId2" Type="http://schemas.openxmlformats.org/officeDocument/2006/relationships/oleObject" Target="../embeddings/oleObject15.bin"/><Relationship Id="rId1" Type="http://schemas.openxmlformats.org/officeDocument/2006/relationships/slideLayout" Target="../slideLayouts/slideLayout7.xml"/><Relationship Id="rId6" Type="http://schemas.openxmlformats.org/officeDocument/2006/relationships/oleObject" Target="../embeddings/oleObject17.bin"/><Relationship Id="rId11" Type="http://schemas.openxmlformats.org/officeDocument/2006/relationships/image" Target="../media/image21.png"/><Relationship Id="rId5" Type="http://schemas.openxmlformats.org/officeDocument/2006/relationships/image" Target="../media/image17.wmf"/><Relationship Id="rId10" Type="http://schemas.openxmlformats.org/officeDocument/2006/relationships/image" Target="../media/image20.emf"/><Relationship Id="rId4" Type="http://schemas.openxmlformats.org/officeDocument/2006/relationships/oleObject" Target="../embeddings/oleObject16.bin"/><Relationship Id="rId9" Type="http://schemas.openxmlformats.org/officeDocument/2006/relationships/oleObject" Target="../embeddings/oleObject18.bin"/></Relationships>
</file>

<file path=ppt/slides/_rels/slide7.xml.rels><?xml version="1.0" encoding="UTF-8" standalone="yes"?>
<Relationships xmlns="http://schemas.openxmlformats.org/package/2006/relationships"><Relationship Id="rId3" Type="http://schemas.openxmlformats.org/officeDocument/2006/relationships/image" Target="../media/image22.wmf"/><Relationship Id="rId7" Type="http://schemas.openxmlformats.org/officeDocument/2006/relationships/image" Target="../media/image24.wmf"/><Relationship Id="rId2" Type="http://schemas.openxmlformats.org/officeDocument/2006/relationships/oleObject" Target="../embeddings/oleObject19.bin"/><Relationship Id="rId1" Type="http://schemas.openxmlformats.org/officeDocument/2006/relationships/slideLayout" Target="../slideLayouts/slideLayout7.xml"/><Relationship Id="rId6" Type="http://schemas.openxmlformats.org/officeDocument/2006/relationships/oleObject" Target="../embeddings/oleObject21.bin"/><Relationship Id="rId5" Type="http://schemas.openxmlformats.org/officeDocument/2006/relationships/image" Target="../media/image23.wmf"/><Relationship Id="rId4" Type="http://schemas.openxmlformats.org/officeDocument/2006/relationships/oleObject" Target="../embeddings/oleObject20.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25.bin"/><Relationship Id="rId3" Type="http://schemas.openxmlformats.org/officeDocument/2006/relationships/image" Target="../media/image25.wmf"/><Relationship Id="rId7" Type="http://schemas.openxmlformats.org/officeDocument/2006/relationships/image" Target="../media/image27.wmf"/><Relationship Id="rId12" Type="http://schemas.openxmlformats.org/officeDocument/2006/relationships/customXml" Target="../ink/ink1.xml"/><Relationship Id="rId2" Type="http://schemas.openxmlformats.org/officeDocument/2006/relationships/oleObject" Target="../embeddings/oleObject22.bin"/><Relationship Id="rId1" Type="http://schemas.openxmlformats.org/officeDocument/2006/relationships/slideLayout" Target="../slideLayouts/slideLayout7.xml"/><Relationship Id="rId6" Type="http://schemas.openxmlformats.org/officeDocument/2006/relationships/oleObject" Target="../embeddings/oleObject24.bin"/><Relationship Id="rId11" Type="http://schemas.openxmlformats.org/officeDocument/2006/relationships/image" Target="../media/image29.wmf"/><Relationship Id="rId5" Type="http://schemas.openxmlformats.org/officeDocument/2006/relationships/image" Target="../media/image26.wmf"/><Relationship Id="rId10" Type="http://schemas.openxmlformats.org/officeDocument/2006/relationships/oleObject" Target="../embeddings/oleObject26.bin"/><Relationship Id="rId4" Type="http://schemas.openxmlformats.org/officeDocument/2006/relationships/oleObject" Target="../embeddings/oleObject23.bin"/><Relationship Id="rId9" Type="http://schemas.openxmlformats.org/officeDocument/2006/relationships/image" Target="../media/image28.wmf"/><Relationship Id="rId14" Type="http://schemas.openxmlformats.org/officeDocument/2006/relationships/image" Target="../media/image190.png"/></Relationships>
</file>

<file path=ppt/slides/_rels/slide9.xml.rels><?xml version="1.0" encoding="UTF-8" standalone="yes"?>
<Relationships xmlns="http://schemas.openxmlformats.org/package/2006/relationships"><Relationship Id="rId3" Type="http://schemas.openxmlformats.org/officeDocument/2006/relationships/image" Target="../media/image30.wmf"/><Relationship Id="rId2" Type="http://schemas.openxmlformats.org/officeDocument/2006/relationships/oleObject" Target="../embeddings/oleObject27.bin"/><Relationship Id="rId1" Type="http://schemas.openxmlformats.org/officeDocument/2006/relationships/slideLayout" Target="../slideLayouts/slideLayout7.xml"/><Relationship Id="rId5" Type="http://schemas.openxmlformats.org/officeDocument/2006/relationships/image" Target="../media/image31.wmf"/><Relationship Id="rId4" Type="http://schemas.openxmlformats.org/officeDocument/2006/relationships/oleObject" Target="../embeddings/oleObject28.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6485642" cy="646331"/>
          </a:xfrm>
          <a:prstGeom prst="rect">
            <a:avLst/>
          </a:prstGeom>
          <a:noFill/>
        </p:spPr>
        <p:txBody>
          <a:bodyPr wrap="square" rtlCol="0">
            <a:spAutoFit/>
          </a:bodyPr>
          <a:lstStyle/>
          <a:p>
            <a:r>
              <a:rPr lang="en-US" sz="3600" b="1" u="sng"/>
              <a:t>Quantum Mechanics Overview</a:t>
            </a:r>
          </a:p>
        </p:txBody>
      </p:sp>
      <p:sp>
        <p:nvSpPr>
          <p:cNvPr id="3" name="TextBox 2">
            <a:extLst>
              <a:ext uri="{FF2B5EF4-FFF2-40B4-BE49-F238E27FC236}">
                <a16:creationId xmlns:a16="http://schemas.microsoft.com/office/drawing/2014/main" id="{7B7575DF-123F-4CBE-AD99-681A89F4FEC5}"/>
              </a:ext>
            </a:extLst>
          </p:cNvPr>
          <p:cNvSpPr txBox="1"/>
          <p:nvPr/>
        </p:nvSpPr>
        <p:spPr>
          <a:xfrm>
            <a:off x="829559" y="1291470"/>
            <a:ext cx="9115719" cy="646331"/>
          </a:xfrm>
          <a:prstGeom prst="rect">
            <a:avLst/>
          </a:prstGeom>
          <a:noFill/>
        </p:spPr>
        <p:txBody>
          <a:bodyPr wrap="square" rtlCol="0">
            <a:spAutoFit/>
          </a:bodyPr>
          <a:lstStyle/>
          <a:p>
            <a:r>
              <a:rPr lang="en-US"/>
              <a:t>Same as classical mechanics.  Want to be able to predict motion of objects under influence of forces, and also infer stuff on the forces, based on knowledge of the behavior.</a:t>
            </a:r>
          </a:p>
        </p:txBody>
      </p:sp>
    </p:spTree>
    <p:extLst>
      <p:ext uri="{BB962C8B-B14F-4D97-AF65-F5344CB8AC3E}">
        <p14:creationId xmlns:p14="http://schemas.microsoft.com/office/powerpoint/2010/main" val="400492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473696" y="838024"/>
            <a:ext cx="9876934" cy="523220"/>
          </a:xfrm>
          <a:prstGeom prst="rect">
            <a:avLst/>
          </a:prstGeom>
          <a:noFill/>
        </p:spPr>
        <p:txBody>
          <a:bodyPr wrap="square" rtlCol="0">
            <a:spAutoFit/>
          </a:bodyPr>
          <a:lstStyle/>
          <a:p>
            <a:r>
              <a:rPr lang="en-US" sz="1400"/>
              <a:t>The perturbative expansion of time-development follows from our previously developed expression for U(t) [we’ll assume H</a:t>
            </a:r>
            <a:r>
              <a:rPr lang="en-US" sz="1400" baseline="-25000"/>
              <a:t>0</a:t>
            </a:r>
            <a:r>
              <a:rPr lang="en-US" sz="1400"/>
              <a:t> is time-independent]:</a:t>
            </a:r>
          </a:p>
        </p:txBody>
      </p:sp>
      <p:graphicFrame>
        <p:nvGraphicFramePr>
          <p:cNvPr id="10" name="Object 9">
            <a:extLst>
              <a:ext uri="{FF2B5EF4-FFF2-40B4-BE49-F238E27FC236}">
                <a16:creationId xmlns:a16="http://schemas.microsoft.com/office/drawing/2014/main" id="{09A5842D-F3AB-4AE1-955B-32E3058ABA53}"/>
              </a:ext>
            </a:extLst>
          </p:cNvPr>
          <p:cNvGraphicFramePr>
            <a:graphicFrameLocks noChangeAspect="1"/>
          </p:cNvGraphicFramePr>
          <p:nvPr>
            <p:extLst>
              <p:ext uri="{D42A27DB-BD31-4B8C-83A1-F6EECF244321}">
                <p14:modId xmlns:p14="http://schemas.microsoft.com/office/powerpoint/2010/main" val="3464380374"/>
              </p:ext>
            </p:extLst>
          </p:nvPr>
        </p:nvGraphicFramePr>
        <p:xfrm>
          <a:off x="567292" y="1475532"/>
          <a:ext cx="3476807" cy="994753"/>
        </p:xfrm>
        <a:graphic>
          <a:graphicData uri="http://schemas.openxmlformats.org/presentationml/2006/ole">
            <mc:AlternateContent xmlns:mc="http://schemas.openxmlformats.org/markup-compatibility/2006">
              <mc:Choice xmlns:v="urn:schemas-microsoft-com:vml" Requires="v">
                <p:oleObj name="Equation" r:id="rId2" imgW="2743200" imgH="787320" progId="Equation.DSMT4">
                  <p:embed/>
                </p:oleObj>
              </mc:Choice>
              <mc:Fallback>
                <p:oleObj name="Equation" r:id="rId2" imgW="2743200" imgH="787320" progId="Equation.DSMT4">
                  <p:embed/>
                  <p:pic>
                    <p:nvPicPr>
                      <p:cNvPr id="10" name="Object 9">
                        <a:extLst>
                          <a:ext uri="{FF2B5EF4-FFF2-40B4-BE49-F238E27FC236}">
                            <a16:creationId xmlns:a16="http://schemas.microsoft.com/office/drawing/2014/main" id="{09A5842D-F3AB-4AE1-955B-32E3058ABA53}"/>
                          </a:ext>
                        </a:extLst>
                      </p:cNvPr>
                      <p:cNvPicPr>
                        <a:picLocks noChangeAspect="1" noChangeArrowheads="1"/>
                      </p:cNvPicPr>
                      <p:nvPr/>
                    </p:nvPicPr>
                    <p:blipFill>
                      <a:blip r:embed="rId3"/>
                      <a:srcRect/>
                      <a:stretch>
                        <a:fillRect/>
                      </a:stretch>
                    </p:blipFill>
                    <p:spPr bwMode="auto">
                      <a:xfrm>
                        <a:off x="567292" y="1475532"/>
                        <a:ext cx="3476807" cy="994753"/>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A5016807-3533-4F11-A5C6-72DF47B80339}"/>
              </a:ext>
            </a:extLst>
          </p:cNvPr>
          <p:cNvSpPr txBox="1"/>
          <p:nvPr/>
        </p:nvSpPr>
        <p:spPr>
          <a:xfrm>
            <a:off x="3563332" y="192273"/>
            <a:ext cx="4232635" cy="523220"/>
          </a:xfrm>
          <a:prstGeom prst="rect">
            <a:avLst/>
          </a:prstGeom>
          <a:noFill/>
        </p:spPr>
        <p:txBody>
          <a:bodyPr wrap="square" rtlCol="0">
            <a:spAutoFit/>
          </a:bodyPr>
          <a:lstStyle/>
          <a:p>
            <a:r>
              <a:rPr lang="en-US" sz="2800" b="1" u="sng"/>
              <a:t>RSTDPT: Series Expansion</a:t>
            </a:r>
          </a:p>
        </p:txBody>
      </p:sp>
      <p:sp>
        <p:nvSpPr>
          <p:cNvPr id="2" name="TextBox 1">
            <a:extLst>
              <a:ext uri="{FF2B5EF4-FFF2-40B4-BE49-F238E27FC236}">
                <a16:creationId xmlns:a16="http://schemas.microsoft.com/office/drawing/2014/main" id="{D5F8B928-D830-462B-AD07-DA2A28F3C240}"/>
              </a:ext>
            </a:extLst>
          </p:cNvPr>
          <p:cNvSpPr txBox="1"/>
          <p:nvPr/>
        </p:nvSpPr>
        <p:spPr>
          <a:xfrm>
            <a:off x="520831" y="2524138"/>
            <a:ext cx="10876175" cy="523220"/>
          </a:xfrm>
          <a:prstGeom prst="rect">
            <a:avLst/>
          </a:prstGeom>
          <a:noFill/>
        </p:spPr>
        <p:txBody>
          <a:bodyPr wrap="square" rtlCol="0">
            <a:spAutoFit/>
          </a:bodyPr>
          <a:lstStyle/>
          <a:p>
            <a:r>
              <a:rPr lang="en-US" sz="1400"/>
              <a:t>Consider an unperturbed state |i&gt; subject to the evolution of a time-dependent perturbation, and its projection onto another unperturbed eigenket – with a gratuitous theta function attached to make it a GF (and have nicer properties).  </a:t>
            </a:r>
            <a:endParaRPr lang="en-US" sz="1600"/>
          </a:p>
        </p:txBody>
      </p:sp>
      <p:sp>
        <p:nvSpPr>
          <p:cNvPr id="3" name="Rectangle 4">
            <a:extLst>
              <a:ext uri="{FF2B5EF4-FFF2-40B4-BE49-F238E27FC236}">
                <a16:creationId xmlns:a16="http://schemas.microsoft.com/office/drawing/2014/main" id="{227B8473-DB12-4724-BAAE-B7BF16EFBCD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5A97467E-2C1C-4169-AF7F-9071AFADA93E}"/>
              </a:ext>
            </a:extLst>
          </p:cNvPr>
          <p:cNvSpPr txBox="1"/>
          <p:nvPr/>
        </p:nvSpPr>
        <p:spPr>
          <a:xfrm>
            <a:off x="520831" y="3682835"/>
            <a:ext cx="11008150" cy="523220"/>
          </a:xfrm>
          <a:prstGeom prst="rect">
            <a:avLst/>
          </a:prstGeom>
          <a:noFill/>
        </p:spPr>
        <p:txBody>
          <a:bodyPr wrap="square" rtlCol="0">
            <a:spAutoFit/>
          </a:bodyPr>
          <a:lstStyle/>
          <a:p>
            <a:r>
              <a:rPr lang="en-US" sz="1400"/>
              <a:t>Inserting the S expansion, we’ll find that we can write G</a:t>
            </a:r>
            <a:r>
              <a:rPr lang="en-US" sz="1400" baseline="-25000"/>
              <a:t>ni</a:t>
            </a:r>
            <a:r>
              <a:rPr lang="en-US" sz="1400"/>
              <a:t>(t) as follows, with summation over repeated indices and integration over all repeated times (from -∞  to ∞).  This is the general perturbative expansion of the transition coefficients.  </a:t>
            </a:r>
            <a:endParaRPr lang="en-US" sz="1600"/>
          </a:p>
        </p:txBody>
      </p:sp>
      <p:graphicFrame>
        <p:nvGraphicFramePr>
          <p:cNvPr id="14" name="Object 13">
            <a:extLst>
              <a:ext uri="{FF2B5EF4-FFF2-40B4-BE49-F238E27FC236}">
                <a16:creationId xmlns:a16="http://schemas.microsoft.com/office/drawing/2014/main" id="{FBB680F4-17A8-4926-9F1F-DA5EC413C6BE}"/>
              </a:ext>
            </a:extLst>
          </p:cNvPr>
          <p:cNvGraphicFramePr>
            <a:graphicFrameLocks noChangeAspect="1"/>
          </p:cNvGraphicFramePr>
          <p:nvPr>
            <p:extLst>
              <p:ext uri="{D42A27DB-BD31-4B8C-83A1-F6EECF244321}">
                <p14:modId xmlns:p14="http://schemas.microsoft.com/office/powerpoint/2010/main" val="2148403154"/>
              </p:ext>
            </p:extLst>
          </p:nvPr>
        </p:nvGraphicFramePr>
        <p:xfrm>
          <a:off x="567292" y="3184206"/>
          <a:ext cx="7607300" cy="371475"/>
        </p:xfrm>
        <a:graphic>
          <a:graphicData uri="http://schemas.openxmlformats.org/presentationml/2006/ole">
            <mc:AlternateContent xmlns:mc="http://schemas.openxmlformats.org/markup-compatibility/2006">
              <mc:Choice xmlns:v="urn:schemas-microsoft-com:vml" Requires="v">
                <p:oleObj name="Equation" r:id="rId4" imgW="5638680" imgH="279360" progId="Equation.DSMT4">
                  <p:embed/>
                </p:oleObj>
              </mc:Choice>
              <mc:Fallback>
                <p:oleObj name="Equation" r:id="rId4" imgW="5638680" imgH="279360" progId="Equation.DSMT4">
                  <p:embed/>
                  <p:pic>
                    <p:nvPicPr>
                      <p:cNvPr id="14" name="Object 13">
                        <a:extLst>
                          <a:ext uri="{FF2B5EF4-FFF2-40B4-BE49-F238E27FC236}">
                            <a16:creationId xmlns:a16="http://schemas.microsoft.com/office/drawing/2014/main" id="{FBB680F4-17A8-4926-9F1F-DA5EC413C6BE}"/>
                          </a:ext>
                        </a:extLst>
                      </p:cNvPr>
                      <p:cNvPicPr>
                        <a:picLocks noChangeAspect="1" noChangeArrowheads="1"/>
                      </p:cNvPicPr>
                      <p:nvPr/>
                    </p:nvPicPr>
                    <p:blipFill>
                      <a:blip r:embed="rId5"/>
                      <a:srcRect/>
                      <a:stretch>
                        <a:fillRect/>
                      </a:stretch>
                    </p:blipFill>
                    <p:spPr bwMode="auto">
                      <a:xfrm>
                        <a:off x="567292" y="3184206"/>
                        <a:ext cx="7607300" cy="371475"/>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48B6709E-7AC6-4B66-BE1C-3F962C3C62D1}"/>
              </a:ext>
            </a:extLst>
          </p:cNvPr>
          <p:cNvGraphicFramePr>
            <a:graphicFrameLocks noChangeAspect="1"/>
          </p:cNvGraphicFramePr>
          <p:nvPr>
            <p:extLst>
              <p:ext uri="{D42A27DB-BD31-4B8C-83A1-F6EECF244321}">
                <p14:modId xmlns:p14="http://schemas.microsoft.com/office/powerpoint/2010/main" val="1891427366"/>
              </p:ext>
            </p:extLst>
          </p:nvPr>
        </p:nvGraphicFramePr>
        <p:xfrm>
          <a:off x="567292" y="4375910"/>
          <a:ext cx="9906000" cy="374650"/>
        </p:xfrm>
        <a:graphic>
          <a:graphicData uri="http://schemas.openxmlformats.org/presentationml/2006/ole">
            <mc:AlternateContent xmlns:mc="http://schemas.openxmlformats.org/markup-compatibility/2006">
              <mc:Choice xmlns:v="urn:schemas-microsoft-com:vml" Requires="v">
                <p:oleObj name="Equation" r:id="rId6" imgW="7391160" imgH="279360" progId="Equation.DSMT4">
                  <p:embed/>
                </p:oleObj>
              </mc:Choice>
              <mc:Fallback>
                <p:oleObj name="Equation" r:id="rId6" imgW="7391160" imgH="279360" progId="Equation.DSMT4">
                  <p:embed/>
                  <p:pic>
                    <p:nvPicPr>
                      <p:cNvPr id="17" name="Object 16">
                        <a:extLst>
                          <a:ext uri="{FF2B5EF4-FFF2-40B4-BE49-F238E27FC236}">
                            <a16:creationId xmlns:a16="http://schemas.microsoft.com/office/drawing/2014/main" id="{48B6709E-7AC6-4B66-BE1C-3F962C3C62D1}"/>
                          </a:ext>
                        </a:extLst>
                      </p:cNvPr>
                      <p:cNvPicPr>
                        <a:picLocks noChangeAspect="1" noChangeArrowheads="1"/>
                      </p:cNvPicPr>
                      <p:nvPr/>
                    </p:nvPicPr>
                    <p:blipFill>
                      <a:blip r:embed="rId7"/>
                      <a:srcRect/>
                      <a:stretch>
                        <a:fillRect/>
                      </a:stretch>
                    </p:blipFill>
                    <p:spPr bwMode="auto">
                      <a:xfrm>
                        <a:off x="567292" y="4375910"/>
                        <a:ext cx="9906000" cy="374650"/>
                      </a:xfrm>
                      <a:prstGeom prst="rect">
                        <a:avLst/>
                      </a:prstGeom>
                      <a:solidFill>
                        <a:srgbClr val="CCFFCC"/>
                      </a:solidFill>
                    </p:spPr>
                  </p:pic>
                </p:oleObj>
              </mc:Fallback>
            </mc:AlternateContent>
          </a:graphicData>
        </a:graphic>
      </p:graphicFrame>
      <p:pic>
        <p:nvPicPr>
          <p:cNvPr id="83999" name="Picture 31" descr="TDPT_ins">
            <a:extLst>
              <a:ext uri="{FF2B5EF4-FFF2-40B4-BE49-F238E27FC236}">
                <a16:creationId xmlns:a16="http://schemas.microsoft.com/office/drawing/2014/main" id="{04F5336D-FD0C-4DBE-BB49-05474B7234A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3696" y="5515054"/>
            <a:ext cx="5480050" cy="113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a:extLst>
              <a:ext uri="{FF2B5EF4-FFF2-40B4-BE49-F238E27FC236}">
                <a16:creationId xmlns:a16="http://schemas.microsoft.com/office/drawing/2014/main" id="{AE38569D-22EC-48F1-BB95-7073F9EC88D7}"/>
              </a:ext>
            </a:extLst>
          </p:cNvPr>
          <p:cNvSpPr txBox="1"/>
          <p:nvPr/>
        </p:nvSpPr>
        <p:spPr>
          <a:xfrm>
            <a:off x="520830" y="4940770"/>
            <a:ext cx="11197473" cy="523220"/>
          </a:xfrm>
          <a:prstGeom prst="rect">
            <a:avLst/>
          </a:prstGeom>
          <a:noFill/>
        </p:spPr>
        <p:txBody>
          <a:bodyPr wrap="square" rtlCol="0">
            <a:spAutoFit/>
          </a:bodyPr>
          <a:lstStyle/>
          <a:p>
            <a:r>
              <a:rPr lang="en-US" sz="1400"/>
              <a:t>A diagrammatic representation is visually helpful.  Note how energy is conserved over any particular diagram, but not at every step (well if time-independent V)  </a:t>
            </a:r>
            <a:endParaRPr lang="en-US" sz="1600"/>
          </a:p>
        </p:txBody>
      </p:sp>
      <p:graphicFrame>
        <p:nvGraphicFramePr>
          <p:cNvPr id="6" name="Object 5">
            <a:extLst>
              <a:ext uri="{FF2B5EF4-FFF2-40B4-BE49-F238E27FC236}">
                <a16:creationId xmlns:a16="http://schemas.microsoft.com/office/drawing/2014/main" id="{860C5491-3DEC-4B03-9D40-B8E4262B0B0D}"/>
              </a:ext>
            </a:extLst>
          </p:cNvPr>
          <p:cNvGraphicFramePr>
            <a:graphicFrameLocks noChangeAspect="1"/>
          </p:cNvGraphicFramePr>
          <p:nvPr>
            <p:extLst>
              <p:ext uri="{D42A27DB-BD31-4B8C-83A1-F6EECF244321}">
                <p14:modId xmlns:p14="http://schemas.microsoft.com/office/powerpoint/2010/main" val="3481803169"/>
              </p:ext>
            </p:extLst>
          </p:nvPr>
        </p:nvGraphicFramePr>
        <p:xfrm>
          <a:off x="6655322" y="5444409"/>
          <a:ext cx="4524867" cy="1347547"/>
        </p:xfrm>
        <a:graphic>
          <a:graphicData uri="http://schemas.openxmlformats.org/presentationml/2006/ole">
            <mc:AlternateContent xmlns:mc="http://schemas.openxmlformats.org/markup-compatibility/2006">
              <mc:Choice xmlns:v="urn:schemas-microsoft-com:vml" Requires="v">
                <p:oleObj name="Bitmap Image" r:id="rId9" imgW="4320720" imgH="1798200" progId="Paint.Picture">
                  <p:embed/>
                </p:oleObj>
              </mc:Choice>
              <mc:Fallback>
                <p:oleObj name="Bitmap Image" r:id="rId9" imgW="4320720" imgH="1798200" progId="Paint.Picture">
                  <p:embed/>
                  <p:pic>
                    <p:nvPicPr>
                      <p:cNvPr id="0" name="Object 74"/>
                      <p:cNvPicPr>
                        <a:picLocks noChangeAspect="1" noChangeArrowheads="1"/>
                      </p:cNvPicPr>
                      <p:nvPr/>
                    </p:nvPicPr>
                    <p:blipFill>
                      <a:blip r:embed="rId10"/>
                      <a:srcRect l="882" t="2966" r="177" b="26271"/>
                      <a:stretch>
                        <a:fillRect/>
                      </a:stretch>
                    </p:blipFill>
                    <p:spPr bwMode="auto">
                      <a:xfrm>
                        <a:off x="6655322" y="5444409"/>
                        <a:ext cx="4524867" cy="1347547"/>
                      </a:xfrm>
                      <a:prstGeom prst="rect">
                        <a:avLst/>
                      </a:prstGeom>
                      <a:noFill/>
                    </p:spPr>
                  </p:pic>
                </p:oleObj>
              </mc:Fallback>
            </mc:AlternateContent>
          </a:graphicData>
        </a:graphic>
      </p:graphicFrame>
    </p:spTree>
    <p:extLst>
      <p:ext uri="{BB962C8B-B14F-4D97-AF65-F5344CB8AC3E}">
        <p14:creationId xmlns:p14="http://schemas.microsoft.com/office/powerpoint/2010/main" val="13976322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B1D3FB5-6A30-4888-A7DE-C00843E265C9}"/>
              </a:ext>
            </a:extLst>
          </p:cNvPr>
          <p:cNvSpPr txBox="1"/>
          <p:nvPr/>
        </p:nvSpPr>
        <p:spPr>
          <a:xfrm>
            <a:off x="458378" y="1165512"/>
            <a:ext cx="10546237" cy="2062103"/>
          </a:xfrm>
          <a:prstGeom prst="rect">
            <a:avLst/>
          </a:prstGeom>
          <a:noFill/>
        </p:spPr>
        <p:txBody>
          <a:bodyPr wrap="square" rtlCol="0">
            <a:spAutoFit/>
          </a:bodyPr>
          <a:lstStyle/>
          <a:p>
            <a:r>
              <a:rPr lang="en-US" sz="1600"/>
              <a:t>So question is, ‘when can we stop at just a few terms in the perturbative series?’  Unlike the time-independent case, we will often get long time divergences (usually show up at 2</a:t>
            </a:r>
            <a:r>
              <a:rPr lang="en-US" sz="1600" baseline="30000"/>
              <a:t>nd</a:t>
            </a:r>
            <a:r>
              <a:rPr lang="en-US" sz="1600"/>
              <a:t> order for non-diagonal S-matrix terms) for all types of perturbations – constant, harmonic, etc.  Basically, we can only trust term as long as it is smaller than previous, which typically requires short times, and, for weak perturbations, small |V</a:t>
            </a:r>
            <a:r>
              <a:rPr lang="en-US" sz="1600" baseline="-25000"/>
              <a:t>mn</a:t>
            </a:r>
            <a:r>
              <a:rPr lang="en-US" sz="1600"/>
              <a:t>|/(E</a:t>
            </a:r>
            <a:r>
              <a:rPr lang="en-US" sz="1600" baseline="-25000"/>
              <a:t>m</a:t>
            </a:r>
            <a:r>
              <a:rPr lang="en-US" sz="1600"/>
              <a:t> – E</a:t>
            </a:r>
            <a:r>
              <a:rPr lang="en-US" sz="1600" baseline="-25000"/>
              <a:t>n</a:t>
            </a:r>
            <a:r>
              <a:rPr lang="en-US" sz="1600"/>
              <a:t>).  The latter makes PT horrible for diagonal terms.  </a:t>
            </a:r>
          </a:p>
          <a:p>
            <a:endParaRPr lang="en-US" sz="1600"/>
          </a:p>
          <a:p>
            <a:r>
              <a:rPr lang="en-US" sz="1600"/>
              <a:t>Example below takes and initial state and calculates its time-development to first order in V.  Note the perturbation is not time-dependent, but this doesn’t matter.  Result is too complicated to write down, but graph of results is shown below.  Neat thing is that can see the reflection/transmission in real time, even though kind of distorted. </a:t>
            </a:r>
          </a:p>
        </p:txBody>
      </p:sp>
      <p:graphicFrame>
        <p:nvGraphicFramePr>
          <p:cNvPr id="7" name="Object 6">
            <a:extLst>
              <a:ext uri="{FF2B5EF4-FFF2-40B4-BE49-F238E27FC236}">
                <a16:creationId xmlns:a16="http://schemas.microsoft.com/office/drawing/2014/main" id="{4684D5F8-BF38-442A-98AD-61F311051B26}"/>
              </a:ext>
            </a:extLst>
          </p:cNvPr>
          <p:cNvGraphicFramePr>
            <a:graphicFrameLocks noChangeAspect="1"/>
          </p:cNvGraphicFramePr>
          <p:nvPr>
            <p:extLst>
              <p:ext uri="{D42A27DB-BD31-4B8C-83A1-F6EECF244321}">
                <p14:modId xmlns:p14="http://schemas.microsoft.com/office/powerpoint/2010/main" val="1571443022"/>
              </p:ext>
            </p:extLst>
          </p:nvPr>
        </p:nvGraphicFramePr>
        <p:xfrm>
          <a:off x="562106" y="3776532"/>
          <a:ext cx="4572000" cy="1874838"/>
        </p:xfrm>
        <a:graphic>
          <a:graphicData uri="http://schemas.openxmlformats.org/presentationml/2006/ole">
            <mc:AlternateContent xmlns:mc="http://schemas.openxmlformats.org/markup-compatibility/2006">
              <mc:Choice xmlns:v="urn:schemas-microsoft-com:vml" Requires="v">
                <p:oleObj name="Bitmap Image" r:id="rId2" imgW="4191585" imgH="1952898" progId="Paint.Picture">
                  <p:embed/>
                </p:oleObj>
              </mc:Choice>
              <mc:Fallback>
                <p:oleObj name="Bitmap Image" r:id="rId2" imgW="4191585" imgH="1952898" progId="Paint.Picture">
                  <p:embed/>
                  <p:pic>
                    <p:nvPicPr>
                      <p:cNvPr id="7" name="Object 6">
                        <a:extLst>
                          <a:ext uri="{FF2B5EF4-FFF2-40B4-BE49-F238E27FC236}">
                            <a16:creationId xmlns:a16="http://schemas.microsoft.com/office/drawing/2014/main" id="{4684D5F8-BF38-442A-98AD-61F311051B2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488" r="-9090" b="4390"/>
                      <a:stretch>
                        <a:fillRect/>
                      </a:stretch>
                    </p:blipFill>
                    <p:spPr bwMode="auto">
                      <a:xfrm>
                        <a:off x="562106" y="3776532"/>
                        <a:ext cx="4572000" cy="1874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2" name="Object 11">
            <a:extLst>
              <a:ext uri="{FF2B5EF4-FFF2-40B4-BE49-F238E27FC236}">
                <a16:creationId xmlns:a16="http://schemas.microsoft.com/office/drawing/2014/main" id="{31843DFB-79A0-462B-95BA-4A8E816FDA99}"/>
              </a:ext>
            </a:extLst>
          </p:cNvPr>
          <p:cNvGraphicFramePr>
            <a:graphicFrameLocks noChangeAspect="1"/>
          </p:cNvGraphicFramePr>
          <p:nvPr>
            <p:extLst>
              <p:ext uri="{D42A27DB-BD31-4B8C-83A1-F6EECF244321}">
                <p14:modId xmlns:p14="http://schemas.microsoft.com/office/powerpoint/2010/main" val="1253234715"/>
              </p:ext>
            </p:extLst>
          </p:nvPr>
        </p:nvGraphicFramePr>
        <p:xfrm>
          <a:off x="5731497" y="3518860"/>
          <a:ext cx="3738736" cy="2132510"/>
        </p:xfrm>
        <a:graphic>
          <a:graphicData uri="http://schemas.openxmlformats.org/presentationml/2006/ole">
            <mc:AlternateContent xmlns:mc="http://schemas.openxmlformats.org/markup-compatibility/2006">
              <mc:Choice xmlns:v="urn:schemas-microsoft-com:vml" Requires="v">
                <p:oleObj name="Bitmap Image" r:id="rId4" imgW="4772691" imgH="2723810" progId="Paint.Picture">
                  <p:embed/>
                </p:oleObj>
              </mc:Choice>
              <mc:Fallback>
                <p:oleObj name="Bitmap Image" r:id="rId4" imgW="4772691" imgH="2723810" progId="Paint.Picture">
                  <p:embed/>
                  <p:pic>
                    <p:nvPicPr>
                      <p:cNvPr id="12" name="Object 11">
                        <a:extLst>
                          <a:ext uri="{FF2B5EF4-FFF2-40B4-BE49-F238E27FC236}">
                            <a16:creationId xmlns:a16="http://schemas.microsoft.com/office/drawing/2014/main" id="{31843DFB-79A0-462B-95BA-4A8E816FDA9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31497" y="3518860"/>
                        <a:ext cx="3738736" cy="2132510"/>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A5016807-3533-4F11-A5C6-72DF47B80339}"/>
              </a:ext>
            </a:extLst>
          </p:cNvPr>
          <p:cNvSpPr txBox="1"/>
          <p:nvPr/>
        </p:nvSpPr>
        <p:spPr>
          <a:xfrm>
            <a:off x="2211797" y="351048"/>
            <a:ext cx="6649399" cy="523220"/>
          </a:xfrm>
          <a:prstGeom prst="rect">
            <a:avLst/>
          </a:prstGeom>
          <a:noFill/>
        </p:spPr>
        <p:txBody>
          <a:bodyPr wrap="square" rtlCol="0">
            <a:spAutoFit/>
          </a:bodyPr>
          <a:lstStyle/>
          <a:p>
            <a:r>
              <a:rPr lang="en-US" sz="2800" b="1" u="sng"/>
              <a:t>RSTDPT: Miscellaneous Examples</a:t>
            </a:r>
          </a:p>
        </p:txBody>
      </p:sp>
    </p:spTree>
    <p:extLst>
      <p:ext uri="{BB962C8B-B14F-4D97-AF65-F5344CB8AC3E}">
        <p14:creationId xmlns:p14="http://schemas.microsoft.com/office/powerpoint/2010/main" val="3201770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1EC828-C563-C8DD-1FD2-CFE08A620F41}"/>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7F256EEC-C3BB-6102-2536-0676795CCEAD}"/>
              </a:ext>
            </a:extLst>
          </p:cNvPr>
          <p:cNvSpPr txBox="1"/>
          <p:nvPr/>
        </p:nvSpPr>
        <p:spPr>
          <a:xfrm>
            <a:off x="370391" y="1101003"/>
            <a:ext cx="6284409" cy="307776"/>
          </a:xfrm>
          <a:prstGeom prst="rect">
            <a:avLst/>
          </a:prstGeom>
          <a:noFill/>
        </p:spPr>
        <p:txBody>
          <a:bodyPr wrap="square" rtlCol="0">
            <a:spAutoFit/>
          </a:bodyPr>
          <a:lstStyle/>
          <a:p>
            <a:r>
              <a:rPr lang="en-US" sz="1400"/>
              <a:t>Now let’s look at a constant perturbation that’s switched on at time t</a:t>
            </a:r>
            <a:r>
              <a:rPr lang="en-US" sz="1400" baseline="-25000"/>
              <a:t>0</a:t>
            </a:r>
            <a:r>
              <a:rPr lang="en-US" sz="1400"/>
              <a:t>.  </a:t>
            </a:r>
          </a:p>
        </p:txBody>
      </p:sp>
      <p:sp>
        <p:nvSpPr>
          <p:cNvPr id="8" name="TextBox 7">
            <a:extLst>
              <a:ext uri="{FF2B5EF4-FFF2-40B4-BE49-F238E27FC236}">
                <a16:creationId xmlns:a16="http://schemas.microsoft.com/office/drawing/2014/main" id="{B7C64128-D0DB-425E-07F1-AE01803A8E94}"/>
              </a:ext>
            </a:extLst>
          </p:cNvPr>
          <p:cNvSpPr txBox="1"/>
          <p:nvPr/>
        </p:nvSpPr>
        <p:spPr>
          <a:xfrm>
            <a:off x="3593183" y="166230"/>
            <a:ext cx="5005633" cy="523220"/>
          </a:xfrm>
          <a:prstGeom prst="rect">
            <a:avLst/>
          </a:prstGeom>
          <a:noFill/>
        </p:spPr>
        <p:txBody>
          <a:bodyPr wrap="square" rtlCol="0">
            <a:spAutoFit/>
          </a:bodyPr>
          <a:lstStyle/>
          <a:p>
            <a:r>
              <a:rPr lang="en-US" sz="2800" b="1" u="sng"/>
              <a:t>RSTDPT: Constant Perturbation</a:t>
            </a:r>
          </a:p>
        </p:txBody>
      </p:sp>
      <p:sp>
        <p:nvSpPr>
          <p:cNvPr id="3" name="Rectangle 4">
            <a:extLst>
              <a:ext uri="{FF2B5EF4-FFF2-40B4-BE49-F238E27FC236}">
                <a16:creationId xmlns:a16="http://schemas.microsoft.com/office/drawing/2014/main" id="{54BBD325-B9B3-B6A9-F0AA-9B084D967B6B}"/>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a:extLst>
              <a:ext uri="{FF2B5EF4-FFF2-40B4-BE49-F238E27FC236}">
                <a16:creationId xmlns:a16="http://schemas.microsoft.com/office/drawing/2014/main" id="{399A9079-05FB-6D2F-B8A8-DB012892DA4C}"/>
              </a:ext>
            </a:extLst>
          </p:cNvPr>
          <p:cNvGraphicFramePr>
            <a:graphicFrameLocks noChangeAspect="1"/>
          </p:cNvGraphicFramePr>
          <p:nvPr>
            <p:extLst>
              <p:ext uri="{D42A27DB-BD31-4B8C-83A1-F6EECF244321}">
                <p14:modId xmlns:p14="http://schemas.microsoft.com/office/powerpoint/2010/main" val="2593000285"/>
              </p:ext>
            </p:extLst>
          </p:nvPr>
        </p:nvGraphicFramePr>
        <p:xfrm>
          <a:off x="482600" y="1487488"/>
          <a:ext cx="3429000" cy="910335"/>
        </p:xfrm>
        <a:graphic>
          <a:graphicData uri="http://schemas.openxmlformats.org/presentationml/2006/ole">
            <mc:AlternateContent xmlns:mc="http://schemas.openxmlformats.org/markup-compatibility/2006">
              <mc:Choice xmlns:v="urn:schemas-microsoft-com:vml" Requires="v">
                <p:oleObj name="Equation" r:id="rId2" imgW="2589720" imgH="686783" progId="Equation.DSMT4">
                  <p:embed/>
                </p:oleObj>
              </mc:Choice>
              <mc:Fallback>
                <p:oleObj name="Equation" r:id="rId2" imgW="2589720" imgH="686783" progId="Equation.DSMT4">
                  <p:embed/>
                  <p:pic>
                    <p:nvPicPr>
                      <p:cNvPr id="0" name=""/>
                      <p:cNvPicPr/>
                      <p:nvPr/>
                    </p:nvPicPr>
                    <p:blipFill>
                      <a:blip r:embed="rId3"/>
                      <a:stretch>
                        <a:fillRect/>
                      </a:stretch>
                    </p:blipFill>
                    <p:spPr>
                      <a:xfrm>
                        <a:off x="482600" y="1487488"/>
                        <a:ext cx="3429000" cy="910335"/>
                      </a:xfrm>
                      <a:prstGeom prst="rect">
                        <a:avLst/>
                      </a:prstGeom>
                    </p:spPr>
                  </p:pic>
                </p:oleObj>
              </mc:Fallback>
            </mc:AlternateContent>
          </a:graphicData>
        </a:graphic>
      </p:graphicFrame>
      <p:graphicFrame>
        <p:nvGraphicFramePr>
          <p:cNvPr id="12" name="Object 11">
            <a:extLst>
              <a:ext uri="{FF2B5EF4-FFF2-40B4-BE49-F238E27FC236}">
                <a16:creationId xmlns:a16="http://schemas.microsoft.com/office/drawing/2014/main" id="{00E98034-77A4-9B42-2A13-1954EFA4A5F8}"/>
              </a:ext>
            </a:extLst>
          </p:cNvPr>
          <p:cNvGraphicFramePr>
            <a:graphicFrameLocks noChangeAspect="1"/>
          </p:cNvGraphicFramePr>
          <p:nvPr>
            <p:extLst>
              <p:ext uri="{D42A27DB-BD31-4B8C-83A1-F6EECF244321}">
                <p14:modId xmlns:p14="http://schemas.microsoft.com/office/powerpoint/2010/main" val="418062869"/>
              </p:ext>
            </p:extLst>
          </p:nvPr>
        </p:nvGraphicFramePr>
        <p:xfrm>
          <a:off x="482600" y="3950595"/>
          <a:ext cx="8562729" cy="577533"/>
        </p:xfrm>
        <a:graphic>
          <a:graphicData uri="http://schemas.openxmlformats.org/presentationml/2006/ole">
            <mc:AlternateContent xmlns:mc="http://schemas.openxmlformats.org/markup-compatibility/2006">
              <mc:Choice xmlns:v="urn:schemas-microsoft-com:vml" Requires="v">
                <p:oleObj name="Equation" r:id="rId4" imgW="6778540" imgH="457855" progId="Equation.DSMT4">
                  <p:embed/>
                </p:oleObj>
              </mc:Choice>
              <mc:Fallback>
                <p:oleObj name="Equation" r:id="rId4" imgW="6778540" imgH="457855" progId="Equation.DSMT4">
                  <p:embed/>
                  <p:pic>
                    <p:nvPicPr>
                      <p:cNvPr id="0" name=""/>
                      <p:cNvPicPr/>
                      <p:nvPr/>
                    </p:nvPicPr>
                    <p:blipFill>
                      <a:blip r:embed="rId5"/>
                      <a:stretch>
                        <a:fillRect/>
                      </a:stretch>
                    </p:blipFill>
                    <p:spPr>
                      <a:xfrm>
                        <a:off x="482600" y="3950595"/>
                        <a:ext cx="8562729" cy="577533"/>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DE40DCB4-8515-CF83-C618-555DD48DCC40}"/>
              </a:ext>
            </a:extLst>
          </p:cNvPr>
          <p:cNvSpPr txBox="1"/>
          <p:nvPr/>
        </p:nvSpPr>
        <p:spPr>
          <a:xfrm>
            <a:off x="405316" y="3486110"/>
            <a:ext cx="3811084" cy="307777"/>
          </a:xfrm>
          <a:prstGeom prst="rect">
            <a:avLst/>
          </a:prstGeom>
          <a:noFill/>
        </p:spPr>
        <p:txBody>
          <a:bodyPr wrap="square" rtlCol="0">
            <a:spAutoFit/>
          </a:bodyPr>
          <a:lstStyle/>
          <a:p>
            <a:r>
              <a:rPr lang="en-US" sz="1400"/>
              <a:t>The series expansion is:</a:t>
            </a:r>
          </a:p>
        </p:txBody>
      </p:sp>
      <p:graphicFrame>
        <p:nvGraphicFramePr>
          <p:cNvPr id="19" name="Object 18">
            <a:extLst>
              <a:ext uri="{FF2B5EF4-FFF2-40B4-BE49-F238E27FC236}">
                <a16:creationId xmlns:a16="http://schemas.microsoft.com/office/drawing/2014/main" id="{BDA8470C-3A5F-1933-AB8F-321A8D31D794}"/>
              </a:ext>
            </a:extLst>
          </p:cNvPr>
          <p:cNvGraphicFramePr>
            <a:graphicFrameLocks noChangeAspect="1"/>
          </p:cNvGraphicFramePr>
          <p:nvPr>
            <p:extLst>
              <p:ext uri="{D42A27DB-BD31-4B8C-83A1-F6EECF244321}">
                <p14:modId xmlns:p14="http://schemas.microsoft.com/office/powerpoint/2010/main" val="3221694019"/>
              </p:ext>
            </p:extLst>
          </p:nvPr>
        </p:nvGraphicFramePr>
        <p:xfrm>
          <a:off x="482600" y="3001015"/>
          <a:ext cx="5451615" cy="328387"/>
        </p:xfrm>
        <a:graphic>
          <a:graphicData uri="http://schemas.openxmlformats.org/presentationml/2006/ole">
            <mc:AlternateContent xmlns:mc="http://schemas.openxmlformats.org/markup-compatibility/2006">
              <mc:Choice xmlns:v="urn:schemas-microsoft-com:vml" Requires="v">
                <p:oleObj name="Equation" r:id="rId6" imgW="4427030" imgH="267142" progId="Equation.DSMT4">
                  <p:embed/>
                </p:oleObj>
              </mc:Choice>
              <mc:Fallback>
                <p:oleObj name="Equation" r:id="rId6" imgW="4427030" imgH="267142" progId="Equation.DSMT4">
                  <p:embed/>
                  <p:pic>
                    <p:nvPicPr>
                      <p:cNvPr id="0" name=""/>
                      <p:cNvPicPr/>
                      <p:nvPr/>
                    </p:nvPicPr>
                    <p:blipFill>
                      <a:blip r:embed="rId7"/>
                      <a:stretch>
                        <a:fillRect/>
                      </a:stretch>
                    </p:blipFill>
                    <p:spPr>
                      <a:xfrm>
                        <a:off x="482600" y="3001015"/>
                        <a:ext cx="5451615" cy="328387"/>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6BD152B0-5E65-4966-BB55-DD3B2B62F5FA}"/>
              </a:ext>
            </a:extLst>
          </p:cNvPr>
          <p:cNvSpPr txBox="1"/>
          <p:nvPr/>
        </p:nvSpPr>
        <p:spPr>
          <a:xfrm>
            <a:off x="405316" y="2608552"/>
            <a:ext cx="3811084" cy="307777"/>
          </a:xfrm>
          <a:prstGeom prst="rect">
            <a:avLst/>
          </a:prstGeom>
          <a:noFill/>
        </p:spPr>
        <p:txBody>
          <a:bodyPr wrap="square" rtlCol="0">
            <a:spAutoFit/>
          </a:bodyPr>
          <a:lstStyle/>
          <a:p>
            <a:r>
              <a:rPr lang="en-US" sz="1400"/>
              <a:t>We’ll focus on getting S through G,</a:t>
            </a:r>
          </a:p>
        </p:txBody>
      </p:sp>
      <p:sp>
        <p:nvSpPr>
          <p:cNvPr id="21" name="TextBox 20">
            <a:extLst>
              <a:ext uri="{FF2B5EF4-FFF2-40B4-BE49-F238E27FC236}">
                <a16:creationId xmlns:a16="http://schemas.microsoft.com/office/drawing/2014/main" id="{706A3363-1F1E-736B-082D-D3800E7D2263}"/>
              </a:ext>
            </a:extLst>
          </p:cNvPr>
          <p:cNvSpPr txBox="1"/>
          <p:nvPr/>
        </p:nvSpPr>
        <p:spPr>
          <a:xfrm>
            <a:off x="405316" y="4613861"/>
            <a:ext cx="3811084" cy="307777"/>
          </a:xfrm>
          <a:prstGeom prst="rect">
            <a:avLst/>
          </a:prstGeom>
          <a:noFill/>
        </p:spPr>
        <p:txBody>
          <a:bodyPr wrap="square" rtlCol="0">
            <a:spAutoFit/>
          </a:bodyPr>
          <a:lstStyle/>
          <a:p>
            <a:r>
              <a:rPr lang="en-US" sz="1400"/>
              <a:t>Working this out to 2</a:t>
            </a:r>
            <a:r>
              <a:rPr lang="en-US" sz="1400" baseline="30000"/>
              <a:t>nd</a:t>
            </a:r>
            <a:r>
              <a:rPr lang="en-US" sz="1400"/>
              <a:t> order, we find:</a:t>
            </a:r>
          </a:p>
        </p:txBody>
      </p:sp>
      <p:graphicFrame>
        <p:nvGraphicFramePr>
          <p:cNvPr id="22" name="Object 21">
            <a:extLst>
              <a:ext uri="{FF2B5EF4-FFF2-40B4-BE49-F238E27FC236}">
                <a16:creationId xmlns:a16="http://schemas.microsoft.com/office/drawing/2014/main" id="{B0337CAA-AF5E-A48B-F4EC-4842A998CBC2}"/>
              </a:ext>
            </a:extLst>
          </p:cNvPr>
          <p:cNvGraphicFramePr>
            <a:graphicFrameLocks noChangeAspect="1"/>
          </p:cNvGraphicFramePr>
          <p:nvPr>
            <p:extLst>
              <p:ext uri="{D42A27DB-BD31-4B8C-83A1-F6EECF244321}">
                <p14:modId xmlns:p14="http://schemas.microsoft.com/office/powerpoint/2010/main" val="1301281594"/>
              </p:ext>
            </p:extLst>
          </p:nvPr>
        </p:nvGraphicFramePr>
        <p:xfrm>
          <a:off x="482600" y="5031300"/>
          <a:ext cx="6308725" cy="1559248"/>
        </p:xfrm>
        <a:graphic>
          <a:graphicData uri="http://schemas.openxmlformats.org/presentationml/2006/ole">
            <mc:AlternateContent xmlns:mc="http://schemas.openxmlformats.org/markup-compatibility/2006">
              <mc:Choice xmlns:v="urn:schemas-microsoft-com:vml" Requires="v">
                <p:oleObj name="Equation" r:id="rId8" imgW="5864564" imgH="1449996" progId="Equation.DSMT4">
                  <p:embed/>
                </p:oleObj>
              </mc:Choice>
              <mc:Fallback>
                <p:oleObj name="Equation" r:id="rId8" imgW="5864564" imgH="1449996" progId="Equation.DSMT4">
                  <p:embed/>
                  <p:pic>
                    <p:nvPicPr>
                      <p:cNvPr id="0" name=""/>
                      <p:cNvPicPr/>
                      <p:nvPr/>
                    </p:nvPicPr>
                    <p:blipFill>
                      <a:blip r:embed="rId9"/>
                      <a:stretch>
                        <a:fillRect/>
                      </a:stretch>
                    </p:blipFill>
                    <p:spPr>
                      <a:xfrm>
                        <a:off x="482600" y="5031300"/>
                        <a:ext cx="6308725" cy="1559248"/>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27716AC7-92D5-30BF-61C1-6B1D59846A69}"/>
              </a:ext>
            </a:extLst>
          </p:cNvPr>
          <p:cNvGraphicFramePr>
            <a:graphicFrameLocks noChangeAspect="1"/>
          </p:cNvGraphicFramePr>
          <p:nvPr>
            <p:extLst>
              <p:ext uri="{D42A27DB-BD31-4B8C-83A1-F6EECF244321}">
                <p14:modId xmlns:p14="http://schemas.microsoft.com/office/powerpoint/2010/main" val="1293580096"/>
              </p:ext>
            </p:extLst>
          </p:nvPr>
        </p:nvGraphicFramePr>
        <p:xfrm>
          <a:off x="7570788" y="5490624"/>
          <a:ext cx="2496079" cy="425406"/>
        </p:xfrm>
        <a:graphic>
          <a:graphicData uri="http://schemas.openxmlformats.org/presentationml/2006/ole">
            <mc:AlternateContent xmlns:mc="http://schemas.openxmlformats.org/markup-compatibility/2006">
              <mc:Choice xmlns:v="urn:schemas-microsoft-com:vml" Requires="v">
                <p:oleObj name="Equation" r:id="rId10" imgW="2180230" imgH="372053" progId="Equation.DSMT4">
                  <p:embed/>
                </p:oleObj>
              </mc:Choice>
              <mc:Fallback>
                <p:oleObj name="Equation" r:id="rId10" imgW="2180230" imgH="372053" progId="Equation.DSMT4">
                  <p:embed/>
                  <p:pic>
                    <p:nvPicPr>
                      <p:cNvPr id="0" name=""/>
                      <p:cNvPicPr/>
                      <p:nvPr/>
                    </p:nvPicPr>
                    <p:blipFill>
                      <a:blip r:embed="rId11"/>
                      <a:stretch>
                        <a:fillRect/>
                      </a:stretch>
                    </p:blipFill>
                    <p:spPr>
                      <a:xfrm>
                        <a:off x="7570788" y="5490624"/>
                        <a:ext cx="2496079" cy="425406"/>
                      </a:xfrm>
                      <a:prstGeom prst="rect">
                        <a:avLst/>
                      </a:prstGeom>
                    </p:spPr>
                  </p:pic>
                </p:oleObj>
              </mc:Fallback>
            </mc:AlternateContent>
          </a:graphicData>
        </a:graphic>
      </p:graphicFrame>
      <p:sp>
        <p:nvSpPr>
          <p:cNvPr id="24" name="TextBox 23">
            <a:extLst>
              <a:ext uri="{FF2B5EF4-FFF2-40B4-BE49-F238E27FC236}">
                <a16:creationId xmlns:a16="http://schemas.microsoft.com/office/drawing/2014/main" id="{B11C498E-C107-8664-CDE7-AC351C32B299}"/>
              </a:ext>
            </a:extLst>
          </p:cNvPr>
          <p:cNvSpPr txBox="1"/>
          <p:nvPr/>
        </p:nvSpPr>
        <p:spPr>
          <a:xfrm>
            <a:off x="7491916" y="4640044"/>
            <a:ext cx="3811084" cy="738664"/>
          </a:xfrm>
          <a:prstGeom prst="rect">
            <a:avLst/>
          </a:prstGeom>
          <a:noFill/>
        </p:spPr>
        <p:txBody>
          <a:bodyPr wrap="square" rtlCol="0">
            <a:spAutoFit/>
          </a:bodyPr>
          <a:lstStyle/>
          <a:p>
            <a:r>
              <a:rPr lang="en-US" sz="1400"/>
              <a:t>More or less, we see that for the series to converge, we need the perturbation to be small, and time to be small.  </a:t>
            </a:r>
          </a:p>
        </p:txBody>
      </p:sp>
    </p:spTree>
    <p:extLst>
      <p:ext uri="{BB962C8B-B14F-4D97-AF65-F5344CB8AC3E}">
        <p14:creationId xmlns:p14="http://schemas.microsoft.com/office/powerpoint/2010/main" val="38891128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CDD90E-410B-4EDE-EB05-93128535D85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0E9D61CA-2C56-5EE8-36A7-1AC4BAEBC121}"/>
              </a:ext>
            </a:extLst>
          </p:cNvPr>
          <p:cNvSpPr txBox="1"/>
          <p:nvPr/>
        </p:nvSpPr>
        <p:spPr>
          <a:xfrm>
            <a:off x="405317" y="986703"/>
            <a:ext cx="5328734" cy="307777"/>
          </a:xfrm>
          <a:prstGeom prst="rect">
            <a:avLst/>
          </a:prstGeom>
          <a:noFill/>
        </p:spPr>
        <p:txBody>
          <a:bodyPr wrap="square" rtlCol="0">
            <a:spAutoFit/>
          </a:bodyPr>
          <a:lstStyle/>
          <a:p>
            <a:r>
              <a:rPr lang="en-US" sz="1400"/>
              <a:t>We can focus on two times within the range of validity of our formula:  </a:t>
            </a:r>
          </a:p>
        </p:txBody>
      </p:sp>
      <p:sp>
        <p:nvSpPr>
          <p:cNvPr id="8" name="TextBox 7">
            <a:extLst>
              <a:ext uri="{FF2B5EF4-FFF2-40B4-BE49-F238E27FC236}">
                <a16:creationId xmlns:a16="http://schemas.microsoft.com/office/drawing/2014/main" id="{830DF8EE-2DF4-DA78-293F-3A1F48A2180A}"/>
              </a:ext>
            </a:extLst>
          </p:cNvPr>
          <p:cNvSpPr txBox="1"/>
          <p:nvPr/>
        </p:nvSpPr>
        <p:spPr>
          <a:xfrm>
            <a:off x="3593183" y="166230"/>
            <a:ext cx="5005633" cy="523220"/>
          </a:xfrm>
          <a:prstGeom prst="rect">
            <a:avLst/>
          </a:prstGeom>
          <a:noFill/>
        </p:spPr>
        <p:txBody>
          <a:bodyPr wrap="square" rtlCol="0">
            <a:spAutoFit/>
          </a:bodyPr>
          <a:lstStyle/>
          <a:p>
            <a:r>
              <a:rPr lang="en-US" sz="2800" b="1" u="sng"/>
              <a:t>RSTDPT: Constant Perturbation</a:t>
            </a:r>
          </a:p>
        </p:txBody>
      </p:sp>
      <p:sp>
        <p:nvSpPr>
          <p:cNvPr id="3" name="Rectangle 4">
            <a:extLst>
              <a:ext uri="{FF2B5EF4-FFF2-40B4-BE49-F238E27FC236}">
                <a16:creationId xmlns:a16="http://schemas.microsoft.com/office/drawing/2014/main" id="{60021D07-51D2-5535-187A-A3BECC53CD5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5B869BC5-C31E-5469-0D4D-B0C9890CA702}"/>
              </a:ext>
            </a:extLst>
          </p:cNvPr>
          <p:cNvGraphicFramePr>
            <a:graphicFrameLocks noChangeAspect="1"/>
          </p:cNvGraphicFramePr>
          <p:nvPr>
            <p:extLst>
              <p:ext uri="{D42A27DB-BD31-4B8C-83A1-F6EECF244321}">
                <p14:modId xmlns:p14="http://schemas.microsoft.com/office/powerpoint/2010/main" val="1858125172"/>
              </p:ext>
            </p:extLst>
          </p:nvPr>
        </p:nvGraphicFramePr>
        <p:xfrm>
          <a:off x="486691" y="1404139"/>
          <a:ext cx="8342984" cy="1190223"/>
        </p:xfrm>
        <a:graphic>
          <a:graphicData uri="http://schemas.openxmlformats.org/presentationml/2006/ole">
            <mc:AlternateContent xmlns:mc="http://schemas.openxmlformats.org/markup-compatibility/2006">
              <mc:Choice xmlns:v="urn:schemas-microsoft-com:vml" Requires="v">
                <p:oleObj name="Equation" r:id="rId2" imgW="6438600" imgH="914400" progId="Equation.DSMT4">
                  <p:embed/>
                </p:oleObj>
              </mc:Choice>
              <mc:Fallback>
                <p:oleObj name="Equation" r:id="rId2" imgW="6438600" imgH="914400" progId="Equation.DSMT4">
                  <p:embed/>
                  <p:pic>
                    <p:nvPicPr>
                      <p:cNvPr id="0" name=""/>
                      <p:cNvPicPr/>
                      <p:nvPr/>
                    </p:nvPicPr>
                    <p:blipFill>
                      <a:blip r:embed="rId3"/>
                      <a:stretch>
                        <a:fillRect/>
                      </a:stretch>
                    </p:blipFill>
                    <p:spPr>
                      <a:xfrm>
                        <a:off x="486691" y="1404139"/>
                        <a:ext cx="8342984" cy="1190223"/>
                      </a:xfrm>
                      <a:prstGeom prst="rect">
                        <a:avLst/>
                      </a:prstGeom>
                      <a:solidFill>
                        <a:srgbClr val="CCFFCC"/>
                      </a:solidFill>
                    </p:spPr>
                  </p:pic>
                </p:oleObj>
              </mc:Fallback>
            </mc:AlternateContent>
          </a:graphicData>
        </a:graphic>
      </p:graphicFrame>
      <p:pic>
        <p:nvPicPr>
          <p:cNvPr id="9" name="Picture 8">
            <a:extLst>
              <a:ext uri="{FF2B5EF4-FFF2-40B4-BE49-F238E27FC236}">
                <a16:creationId xmlns:a16="http://schemas.microsoft.com/office/drawing/2014/main" id="{9787F96A-CC94-2A7F-4E46-9B685805AF44}"/>
              </a:ext>
            </a:extLst>
          </p:cNvPr>
          <p:cNvPicPr>
            <a:picLocks noChangeAspect="1"/>
          </p:cNvPicPr>
          <p:nvPr/>
        </p:nvPicPr>
        <p:blipFill>
          <a:blip r:embed="rId4"/>
          <a:stretch>
            <a:fillRect/>
          </a:stretch>
        </p:blipFill>
        <p:spPr>
          <a:xfrm>
            <a:off x="273050" y="4601650"/>
            <a:ext cx="4618419" cy="1991945"/>
          </a:xfrm>
          <a:prstGeom prst="rect">
            <a:avLst/>
          </a:prstGeom>
        </p:spPr>
      </p:pic>
      <p:sp>
        <p:nvSpPr>
          <p:cNvPr id="11" name="TextBox 10">
            <a:extLst>
              <a:ext uri="{FF2B5EF4-FFF2-40B4-BE49-F238E27FC236}">
                <a16:creationId xmlns:a16="http://schemas.microsoft.com/office/drawing/2014/main" id="{8DD1258F-8845-FCF7-DFE6-A27973CB7F85}"/>
              </a:ext>
            </a:extLst>
          </p:cNvPr>
          <p:cNvSpPr txBox="1"/>
          <p:nvPr/>
        </p:nvSpPr>
        <p:spPr>
          <a:xfrm>
            <a:off x="405314" y="2897948"/>
            <a:ext cx="11653335" cy="1600438"/>
          </a:xfrm>
          <a:prstGeom prst="rect">
            <a:avLst/>
          </a:prstGeom>
          <a:noFill/>
        </p:spPr>
        <p:txBody>
          <a:bodyPr wrap="square" rtlCol="0">
            <a:spAutoFit/>
          </a:bodyPr>
          <a:lstStyle/>
          <a:p>
            <a:r>
              <a:rPr lang="en-US" sz="1400"/>
              <a:t>We see that for small times, the transition amplitude grows with time linearly if a direct transition is possible, and quadratically if only an indirect transmission is possible.  And it will grow like this until t ~ 1/|E</a:t>
            </a:r>
            <a:r>
              <a:rPr lang="en-US" sz="1400" baseline="-25000"/>
              <a:t>n</a:t>
            </a:r>
            <a:r>
              <a:rPr lang="en-US" sz="1400" baseline="30000"/>
              <a:t> </a:t>
            </a:r>
            <a:r>
              <a:rPr lang="en-US" sz="1400"/>
              <a:t>– E</a:t>
            </a:r>
            <a:r>
              <a:rPr lang="en-US" sz="1400" baseline="-25000"/>
              <a:t>i</a:t>
            </a:r>
            <a:r>
              <a:rPr lang="en-US" sz="1400"/>
              <a:t>|, reaching a value of around T</a:t>
            </a:r>
            <a:r>
              <a:rPr lang="en-US" sz="1400" baseline="-25000"/>
              <a:t>ni</a:t>
            </a:r>
            <a:r>
              <a:rPr lang="en-US" sz="1400"/>
              <a:t>/(E</a:t>
            </a:r>
            <a:r>
              <a:rPr lang="en-US" sz="1400" baseline="-25000"/>
              <a:t>n</a:t>
            </a:r>
            <a:r>
              <a:rPr lang="en-US" sz="1400"/>
              <a:t>-E</a:t>
            </a:r>
            <a:r>
              <a:rPr lang="en-US" sz="1400" baseline="-25000"/>
              <a:t>i</a:t>
            </a:r>
            <a:r>
              <a:rPr lang="en-US" sz="1400"/>
              <a:t>).  Whether the amplitude oscillates thereafter is not quite definitively determinable from the PT series, given the restrictions on convergence, but is probable, and is bolstered by explicitly solved spin problems for instance.  Anyway, so the amplitude will grow for a relatively long time and reach a relatively large value, if |E</a:t>
            </a:r>
            <a:r>
              <a:rPr lang="en-US" sz="1400" baseline="-25000"/>
              <a:t>n</a:t>
            </a:r>
            <a:r>
              <a:rPr lang="en-US" sz="1400"/>
              <a:t> – E</a:t>
            </a:r>
            <a:r>
              <a:rPr lang="en-US" sz="1400" baseline="-25000"/>
              <a:t>i</a:t>
            </a:r>
            <a:r>
              <a:rPr lang="en-US" sz="1400"/>
              <a:t>| is small, but remember we cannot take |E</a:t>
            </a:r>
            <a:r>
              <a:rPr lang="en-US" sz="1400" baseline="-25000"/>
              <a:t>n</a:t>
            </a:r>
            <a:r>
              <a:rPr lang="en-US" sz="1400"/>
              <a:t> – E</a:t>
            </a:r>
            <a:r>
              <a:rPr lang="en-US" sz="1400" baseline="-25000"/>
              <a:t>i</a:t>
            </a:r>
            <a:r>
              <a:rPr lang="en-US" sz="1400"/>
              <a:t>| all the way to zero as the perturbative series is only valid for energy separations larger than the perturbation V</a:t>
            </a:r>
            <a:r>
              <a:rPr lang="en-US" sz="1400" baseline="-25000"/>
              <a:t>ni</a:t>
            </a:r>
            <a:r>
              <a:rPr lang="en-US" sz="1400"/>
              <a:t>.  So red curve is for small energy separations, green curve for larger ones, and blue curve for even larger ones.  Purple curve is what we might get if direct transitions aren’t possible because V</a:t>
            </a:r>
            <a:r>
              <a:rPr lang="en-US" sz="1400" baseline="-25000"/>
              <a:t>ni</a:t>
            </a:r>
            <a:r>
              <a:rPr lang="en-US" sz="1400"/>
              <a:t> = 0.  Also, it is quite possible that the green curve, for instance, could be the highest; it just depends on what V</a:t>
            </a:r>
            <a:r>
              <a:rPr lang="en-US" sz="1400" baseline="-25000"/>
              <a:t>ni</a:t>
            </a:r>
            <a:r>
              <a:rPr lang="en-US" sz="1400"/>
              <a:t> and |E</a:t>
            </a:r>
            <a:r>
              <a:rPr lang="en-US" sz="1400" baseline="-25000"/>
              <a:t>n</a:t>
            </a:r>
            <a:r>
              <a:rPr lang="en-US" sz="1400"/>
              <a:t> – E</a:t>
            </a:r>
            <a:r>
              <a:rPr lang="en-US" sz="1400" baseline="-25000"/>
              <a:t>i</a:t>
            </a:r>
            <a:r>
              <a:rPr lang="en-US" sz="1400"/>
              <a:t>| are.</a:t>
            </a:r>
          </a:p>
        </p:txBody>
      </p:sp>
      <p:graphicFrame>
        <p:nvGraphicFramePr>
          <p:cNvPr id="13" name="Object 12">
            <a:extLst>
              <a:ext uri="{FF2B5EF4-FFF2-40B4-BE49-F238E27FC236}">
                <a16:creationId xmlns:a16="http://schemas.microsoft.com/office/drawing/2014/main" id="{F556C8DC-510E-DD10-C3AB-67D4DD0837D6}"/>
              </a:ext>
            </a:extLst>
          </p:cNvPr>
          <p:cNvGraphicFramePr>
            <a:graphicFrameLocks noChangeAspect="1"/>
          </p:cNvGraphicFramePr>
          <p:nvPr>
            <p:extLst>
              <p:ext uri="{D42A27DB-BD31-4B8C-83A1-F6EECF244321}">
                <p14:modId xmlns:p14="http://schemas.microsoft.com/office/powerpoint/2010/main" val="2662914047"/>
              </p:ext>
            </p:extLst>
          </p:nvPr>
        </p:nvGraphicFramePr>
        <p:xfrm>
          <a:off x="5931816" y="5453861"/>
          <a:ext cx="6126833" cy="620492"/>
        </p:xfrm>
        <a:graphic>
          <a:graphicData uri="http://schemas.openxmlformats.org/presentationml/2006/ole">
            <mc:AlternateContent xmlns:mc="http://schemas.openxmlformats.org/markup-compatibility/2006">
              <mc:Choice xmlns:v="urn:schemas-microsoft-com:vml" Requires="v">
                <p:oleObj name="Equation" r:id="rId5" imgW="4608026" imgH="467229" progId="Equation.DSMT4">
                  <p:embed/>
                </p:oleObj>
              </mc:Choice>
              <mc:Fallback>
                <p:oleObj name="Equation" r:id="rId5" imgW="4608026" imgH="467229" progId="Equation.DSMT4">
                  <p:embed/>
                  <p:pic>
                    <p:nvPicPr>
                      <p:cNvPr id="0" name=""/>
                      <p:cNvPicPr/>
                      <p:nvPr/>
                    </p:nvPicPr>
                    <p:blipFill>
                      <a:blip r:embed="rId6"/>
                      <a:stretch>
                        <a:fillRect/>
                      </a:stretch>
                    </p:blipFill>
                    <p:spPr>
                      <a:xfrm>
                        <a:off x="5931816" y="5453861"/>
                        <a:ext cx="6126833" cy="620492"/>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74ABF257-B227-2288-B7DB-3A549E312D5E}"/>
              </a:ext>
            </a:extLst>
          </p:cNvPr>
          <p:cNvSpPr txBox="1"/>
          <p:nvPr/>
        </p:nvSpPr>
        <p:spPr>
          <a:xfrm>
            <a:off x="5855617" y="4801972"/>
            <a:ext cx="6203032" cy="523220"/>
          </a:xfrm>
          <a:prstGeom prst="rect">
            <a:avLst/>
          </a:prstGeom>
          <a:noFill/>
        </p:spPr>
        <p:txBody>
          <a:bodyPr wrap="square" rtlCol="0">
            <a:spAutoFit/>
          </a:bodyPr>
          <a:lstStyle/>
          <a:p>
            <a:r>
              <a:rPr lang="en-US" sz="1400"/>
              <a:t>Can also calculate the scattering rate.  At first order, we only need the general TDPT restrictions on t and E, but for higher orders we need the restrictions stated here.</a:t>
            </a:r>
          </a:p>
        </p:txBody>
      </p:sp>
    </p:spTree>
    <p:extLst>
      <p:ext uri="{BB962C8B-B14F-4D97-AF65-F5344CB8AC3E}">
        <p14:creationId xmlns:p14="http://schemas.microsoft.com/office/powerpoint/2010/main" val="2595408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13436" y="775882"/>
            <a:ext cx="10942168" cy="523220"/>
          </a:xfrm>
          <a:prstGeom prst="rect">
            <a:avLst/>
          </a:prstGeom>
          <a:noFill/>
        </p:spPr>
        <p:txBody>
          <a:bodyPr wrap="square" rtlCol="0">
            <a:spAutoFit/>
          </a:bodyPr>
          <a:lstStyle/>
          <a:p>
            <a:r>
              <a:rPr lang="en-US" sz="1400"/>
              <a:t>We can get some less perturbative results too.  We’ll consider G</a:t>
            </a:r>
            <a:r>
              <a:rPr lang="en-US" sz="1400" baseline="-25000"/>
              <a:t>nn</a:t>
            </a:r>
            <a:r>
              <a:rPr lang="en-US" sz="1400"/>
              <a:t>(t).  Then if we take the Fourier transform (∫e</a:t>
            </a:r>
            <a:r>
              <a:rPr lang="en-US" sz="1400" baseline="30000"/>
              <a:t>i</a:t>
            </a:r>
            <a:r>
              <a:rPr lang="el-GR" sz="1400" baseline="30000"/>
              <a:t>ω</a:t>
            </a:r>
            <a:r>
              <a:rPr lang="en-US" sz="1400" baseline="30000"/>
              <a:t>t</a:t>
            </a:r>
            <a:r>
              <a:rPr lang="en-US" sz="1400"/>
              <a:t>) of both sides of our G-expansion, we’ll have:</a:t>
            </a:r>
          </a:p>
        </p:txBody>
      </p:sp>
      <p:sp>
        <p:nvSpPr>
          <p:cNvPr id="8" name="TextBox 7">
            <a:extLst>
              <a:ext uri="{FF2B5EF4-FFF2-40B4-BE49-F238E27FC236}">
                <a16:creationId xmlns:a16="http://schemas.microsoft.com/office/drawing/2014/main" id="{A5016807-3533-4F11-A5C6-72DF47B80339}"/>
              </a:ext>
            </a:extLst>
          </p:cNvPr>
          <p:cNvSpPr txBox="1"/>
          <p:nvPr/>
        </p:nvSpPr>
        <p:spPr>
          <a:xfrm>
            <a:off x="3593183" y="166230"/>
            <a:ext cx="5005633" cy="523220"/>
          </a:xfrm>
          <a:prstGeom prst="rect">
            <a:avLst/>
          </a:prstGeom>
          <a:noFill/>
        </p:spPr>
        <p:txBody>
          <a:bodyPr wrap="square" rtlCol="0">
            <a:spAutoFit/>
          </a:bodyPr>
          <a:lstStyle/>
          <a:p>
            <a:r>
              <a:rPr lang="en-US" sz="2800" b="1" u="sng"/>
              <a:t>RSTDPT: Constant Perturbation</a:t>
            </a:r>
          </a:p>
        </p:txBody>
      </p:sp>
      <p:sp>
        <p:nvSpPr>
          <p:cNvPr id="3" name="Rectangle 4">
            <a:extLst>
              <a:ext uri="{FF2B5EF4-FFF2-40B4-BE49-F238E27FC236}">
                <a16:creationId xmlns:a16="http://schemas.microsoft.com/office/drawing/2014/main" id="{227B8473-DB12-4724-BAAE-B7BF16EFBCDE}"/>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5A97467E-2C1C-4169-AF7F-9071AFADA93E}"/>
              </a:ext>
            </a:extLst>
          </p:cNvPr>
          <p:cNvSpPr txBox="1"/>
          <p:nvPr/>
        </p:nvSpPr>
        <p:spPr>
          <a:xfrm>
            <a:off x="332518" y="2027974"/>
            <a:ext cx="2382402" cy="307777"/>
          </a:xfrm>
          <a:prstGeom prst="rect">
            <a:avLst/>
          </a:prstGeom>
          <a:noFill/>
        </p:spPr>
        <p:txBody>
          <a:bodyPr wrap="square" rtlCol="0">
            <a:spAutoFit/>
          </a:bodyPr>
          <a:lstStyle/>
          <a:p>
            <a:r>
              <a:rPr lang="en-US" sz="1400"/>
              <a:t>which we can write as:</a:t>
            </a:r>
            <a:endParaRPr lang="en-US" sz="1600"/>
          </a:p>
        </p:txBody>
      </p:sp>
      <p:sp>
        <p:nvSpPr>
          <p:cNvPr id="13" name="TextBox 12">
            <a:extLst>
              <a:ext uri="{FF2B5EF4-FFF2-40B4-BE49-F238E27FC236}">
                <a16:creationId xmlns:a16="http://schemas.microsoft.com/office/drawing/2014/main" id="{FD0BDA9A-A3A4-4E3F-AD8A-FBF70F809076}"/>
              </a:ext>
            </a:extLst>
          </p:cNvPr>
          <p:cNvSpPr txBox="1"/>
          <p:nvPr/>
        </p:nvSpPr>
        <p:spPr>
          <a:xfrm>
            <a:off x="313436" y="3098558"/>
            <a:ext cx="7420864" cy="738664"/>
          </a:xfrm>
          <a:prstGeom prst="rect">
            <a:avLst/>
          </a:prstGeom>
          <a:noFill/>
        </p:spPr>
        <p:txBody>
          <a:bodyPr wrap="square" rtlCol="0">
            <a:spAutoFit/>
          </a:bodyPr>
          <a:lstStyle/>
          <a:p>
            <a:r>
              <a:rPr lang="en-US" sz="1400"/>
              <a:t>So we see that the poles of G, or T,  are the energy levels; it will have isolated poles on the negative real axis and a branch cut along the positive real axis.  Taking the inverse FT, we can write S in terms of T, and integrate around the contour shown.</a:t>
            </a:r>
          </a:p>
        </p:txBody>
      </p:sp>
      <p:graphicFrame>
        <p:nvGraphicFramePr>
          <p:cNvPr id="4" name="Object 3">
            <a:extLst>
              <a:ext uri="{FF2B5EF4-FFF2-40B4-BE49-F238E27FC236}">
                <a16:creationId xmlns:a16="http://schemas.microsoft.com/office/drawing/2014/main" id="{34E41ACA-25E1-4585-9106-79A73D17470A}"/>
              </a:ext>
            </a:extLst>
          </p:cNvPr>
          <p:cNvGraphicFramePr>
            <a:graphicFrameLocks noChangeAspect="1"/>
          </p:cNvGraphicFramePr>
          <p:nvPr>
            <p:extLst>
              <p:ext uri="{D42A27DB-BD31-4B8C-83A1-F6EECF244321}">
                <p14:modId xmlns:p14="http://schemas.microsoft.com/office/powerpoint/2010/main" val="2349129588"/>
              </p:ext>
            </p:extLst>
          </p:nvPr>
        </p:nvGraphicFramePr>
        <p:xfrm>
          <a:off x="369992" y="1438451"/>
          <a:ext cx="10493375" cy="581025"/>
        </p:xfrm>
        <a:graphic>
          <a:graphicData uri="http://schemas.openxmlformats.org/presentationml/2006/ole">
            <mc:AlternateContent xmlns:mc="http://schemas.openxmlformats.org/markup-compatibility/2006">
              <mc:Choice xmlns:v="urn:schemas-microsoft-com:vml" Requires="v">
                <p:oleObj name="Equation" r:id="rId2" imgW="8076960" imgH="431640" progId="Equation.DSMT4">
                  <p:embed/>
                </p:oleObj>
              </mc:Choice>
              <mc:Fallback>
                <p:oleObj name="Equation" r:id="rId2" imgW="8076960" imgH="431640" progId="Equation.DSMT4">
                  <p:embed/>
                  <p:pic>
                    <p:nvPicPr>
                      <p:cNvPr id="0" name="Object 37"/>
                      <p:cNvPicPr>
                        <a:picLocks noChangeAspect="1" noChangeArrowheads="1"/>
                      </p:cNvPicPr>
                      <p:nvPr/>
                    </p:nvPicPr>
                    <p:blipFill>
                      <a:blip r:embed="rId3"/>
                      <a:srcRect/>
                      <a:stretch>
                        <a:fillRect/>
                      </a:stretch>
                    </p:blipFill>
                    <p:spPr bwMode="auto">
                      <a:xfrm>
                        <a:off x="369992" y="1438451"/>
                        <a:ext cx="10493375" cy="58102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CC4E85E8-F9DA-47B1-83E7-0C9FF0807416}"/>
              </a:ext>
            </a:extLst>
          </p:cNvPr>
          <p:cNvGraphicFramePr>
            <a:graphicFrameLocks noChangeAspect="1"/>
          </p:cNvGraphicFramePr>
          <p:nvPr>
            <p:extLst>
              <p:ext uri="{D42A27DB-BD31-4B8C-83A1-F6EECF244321}">
                <p14:modId xmlns:p14="http://schemas.microsoft.com/office/powerpoint/2010/main" val="236305675"/>
              </p:ext>
            </p:extLst>
          </p:nvPr>
        </p:nvGraphicFramePr>
        <p:xfrm>
          <a:off x="380989" y="2520717"/>
          <a:ext cx="6367463" cy="349250"/>
        </p:xfrm>
        <a:graphic>
          <a:graphicData uri="http://schemas.openxmlformats.org/presentationml/2006/ole">
            <mc:AlternateContent xmlns:mc="http://schemas.openxmlformats.org/markup-compatibility/2006">
              <mc:Choice xmlns:v="urn:schemas-microsoft-com:vml" Requires="v">
                <p:oleObj name="Equation" r:id="rId4" imgW="5486400" imgH="253800" progId="Equation.DSMT4">
                  <p:embed/>
                </p:oleObj>
              </mc:Choice>
              <mc:Fallback>
                <p:oleObj name="Equation" r:id="rId4" imgW="5486400" imgH="253800" progId="Equation.DSMT4">
                  <p:embed/>
                  <p:pic>
                    <p:nvPicPr>
                      <p:cNvPr id="0" name="Object 39"/>
                      <p:cNvPicPr>
                        <a:picLocks noChangeAspect="1" noChangeArrowheads="1"/>
                      </p:cNvPicPr>
                      <p:nvPr/>
                    </p:nvPicPr>
                    <p:blipFill>
                      <a:blip r:embed="rId5"/>
                      <a:srcRect/>
                      <a:stretch>
                        <a:fillRect/>
                      </a:stretch>
                    </p:blipFill>
                    <p:spPr bwMode="auto">
                      <a:xfrm>
                        <a:off x="380989" y="2520717"/>
                        <a:ext cx="6367463" cy="349250"/>
                      </a:xfrm>
                      <a:prstGeom prst="rect">
                        <a:avLst/>
                      </a:prstGeom>
                      <a:noFill/>
                    </p:spPr>
                  </p:pic>
                </p:oleObj>
              </mc:Fallback>
            </mc:AlternateContent>
          </a:graphicData>
        </a:graphic>
      </p:graphicFrame>
      <p:pic>
        <p:nvPicPr>
          <p:cNvPr id="10" name="Picture 9">
            <a:extLst>
              <a:ext uri="{FF2B5EF4-FFF2-40B4-BE49-F238E27FC236}">
                <a16:creationId xmlns:a16="http://schemas.microsoft.com/office/drawing/2014/main" id="{A0037284-934D-0C5A-7819-7F1F24E55E39}"/>
              </a:ext>
            </a:extLst>
          </p:cNvPr>
          <p:cNvPicPr>
            <a:picLocks noChangeAspect="1"/>
          </p:cNvPicPr>
          <p:nvPr/>
        </p:nvPicPr>
        <p:blipFill>
          <a:blip r:embed="rId6"/>
          <a:stretch>
            <a:fillRect/>
          </a:stretch>
        </p:blipFill>
        <p:spPr>
          <a:xfrm>
            <a:off x="8339242" y="3098558"/>
            <a:ext cx="2524125" cy="2200275"/>
          </a:xfrm>
          <a:prstGeom prst="rect">
            <a:avLst/>
          </a:prstGeom>
        </p:spPr>
      </p:pic>
      <p:graphicFrame>
        <p:nvGraphicFramePr>
          <p:cNvPr id="12" name="Object 11">
            <a:extLst>
              <a:ext uri="{FF2B5EF4-FFF2-40B4-BE49-F238E27FC236}">
                <a16:creationId xmlns:a16="http://schemas.microsoft.com/office/drawing/2014/main" id="{19082958-7A8C-2972-6CD8-1E66930EB748}"/>
              </a:ext>
            </a:extLst>
          </p:cNvPr>
          <p:cNvGraphicFramePr>
            <a:graphicFrameLocks noChangeAspect="1"/>
          </p:cNvGraphicFramePr>
          <p:nvPr>
            <p:extLst>
              <p:ext uri="{D42A27DB-BD31-4B8C-83A1-F6EECF244321}">
                <p14:modId xmlns:p14="http://schemas.microsoft.com/office/powerpoint/2010/main" val="2056918659"/>
              </p:ext>
            </p:extLst>
          </p:nvPr>
        </p:nvGraphicFramePr>
        <p:xfrm>
          <a:off x="369992" y="5175870"/>
          <a:ext cx="8385912" cy="606515"/>
        </p:xfrm>
        <a:graphic>
          <a:graphicData uri="http://schemas.openxmlformats.org/presentationml/2006/ole">
            <mc:AlternateContent xmlns:mc="http://schemas.openxmlformats.org/markup-compatibility/2006">
              <mc:Choice xmlns:v="urn:schemas-microsoft-com:vml" Requires="v">
                <p:oleObj name="Equation" r:id="rId7" imgW="6321552" imgH="457855" progId="Equation.DSMT4">
                  <p:embed/>
                </p:oleObj>
              </mc:Choice>
              <mc:Fallback>
                <p:oleObj name="Equation" r:id="rId7" imgW="6321552" imgH="457855" progId="Equation.DSMT4">
                  <p:embed/>
                  <p:pic>
                    <p:nvPicPr>
                      <p:cNvPr id="0" name=""/>
                      <p:cNvPicPr/>
                      <p:nvPr/>
                    </p:nvPicPr>
                    <p:blipFill>
                      <a:blip r:embed="rId8"/>
                      <a:stretch>
                        <a:fillRect/>
                      </a:stretch>
                    </p:blipFill>
                    <p:spPr>
                      <a:xfrm>
                        <a:off x="369992" y="5175870"/>
                        <a:ext cx="8385912" cy="606515"/>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AB022BCC-4A75-0B7E-48A3-898965DD09EA}"/>
              </a:ext>
            </a:extLst>
          </p:cNvPr>
          <p:cNvGraphicFramePr>
            <a:graphicFrameLocks noChangeAspect="1"/>
          </p:cNvGraphicFramePr>
          <p:nvPr>
            <p:extLst>
              <p:ext uri="{D42A27DB-BD31-4B8C-83A1-F6EECF244321}">
                <p14:modId xmlns:p14="http://schemas.microsoft.com/office/powerpoint/2010/main" val="3920814682"/>
              </p:ext>
            </p:extLst>
          </p:nvPr>
        </p:nvGraphicFramePr>
        <p:xfrm>
          <a:off x="332518" y="4017517"/>
          <a:ext cx="5726009" cy="582512"/>
        </p:xfrm>
        <a:graphic>
          <a:graphicData uri="http://schemas.openxmlformats.org/presentationml/2006/ole">
            <mc:AlternateContent xmlns:mc="http://schemas.openxmlformats.org/markup-compatibility/2006">
              <mc:Choice xmlns:v="urn:schemas-microsoft-com:vml" Requires="v">
                <p:oleObj name="Equation" r:id="rId9" imgW="4493599" imgH="457855" progId="Equation.DSMT4">
                  <p:embed/>
                </p:oleObj>
              </mc:Choice>
              <mc:Fallback>
                <p:oleObj name="Equation" r:id="rId9" imgW="4493599" imgH="457855" progId="Equation.DSMT4">
                  <p:embed/>
                  <p:pic>
                    <p:nvPicPr>
                      <p:cNvPr id="0" name=""/>
                      <p:cNvPicPr/>
                      <p:nvPr/>
                    </p:nvPicPr>
                    <p:blipFill>
                      <a:blip r:embed="rId10"/>
                      <a:stretch>
                        <a:fillRect/>
                      </a:stretch>
                    </p:blipFill>
                    <p:spPr>
                      <a:xfrm>
                        <a:off x="332518" y="4017517"/>
                        <a:ext cx="5726009" cy="582512"/>
                      </a:xfrm>
                      <a:prstGeom prst="rect">
                        <a:avLst/>
                      </a:prstGeom>
                    </p:spPr>
                  </p:pic>
                </p:oleObj>
              </mc:Fallback>
            </mc:AlternateContent>
          </a:graphicData>
        </a:graphic>
      </p:graphicFrame>
      <p:sp>
        <p:nvSpPr>
          <p:cNvPr id="19" name="TextBox 18">
            <a:extLst>
              <a:ext uri="{FF2B5EF4-FFF2-40B4-BE49-F238E27FC236}">
                <a16:creationId xmlns:a16="http://schemas.microsoft.com/office/drawing/2014/main" id="{F946B3AE-D683-671A-1D29-E663CF26613D}"/>
              </a:ext>
            </a:extLst>
          </p:cNvPr>
          <p:cNvSpPr txBox="1"/>
          <p:nvPr/>
        </p:nvSpPr>
        <p:spPr>
          <a:xfrm>
            <a:off x="313436" y="4677722"/>
            <a:ext cx="7420864" cy="307777"/>
          </a:xfrm>
          <a:prstGeom prst="rect">
            <a:avLst/>
          </a:prstGeom>
          <a:noFill/>
        </p:spPr>
        <p:txBody>
          <a:bodyPr wrap="square" rtlCol="0">
            <a:spAutoFit/>
          </a:bodyPr>
          <a:lstStyle/>
          <a:p>
            <a:r>
              <a:rPr lang="en-US" sz="1400"/>
              <a:t>And we’ll find:</a:t>
            </a:r>
          </a:p>
        </p:txBody>
      </p:sp>
      <p:sp>
        <p:nvSpPr>
          <p:cNvPr id="20" name="TextBox 19">
            <a:extLst>
              <a:ext uri="{FF2B5EF4-FFF2-40B4-BE49-F238E27FC236}">
                <a16:creationId xmlns:a16="http://schemas.microsoft.com/office/drawing/2014/main" id="{33F5D396-7A7E-C824-B570-29CBA252AD20}"/>
              </a:ext>
            </a:extLst>
          </p:cNvPr>
          <p:cNvSpPr txBox="1"/>
          <p:nvPr/>
        </p:nvSpPr>
        <p:spPr>
          <a:xfrm>
            <a:off x="313436" y="6082118"/>
            <a:ext cx="11078464" cy="523220"/>
          </a:xfrm>
          <a:prstGeom prst="rect">
            <a:avLst/>
          </a:prstGeom>
          <a:noFill/>
        </p:spPr>
        <p:txBody>
          <a:bodyPr wrap="square" rtlCol="0">
            <a:spAutoFit/>
          </a:bodyPr>
          <a:lstStyle/>
          <a:p>
            <a:r>
              <a:rPr lang="en-US" sz="1400"/>
              <a:t>If we look at largish times, t &gt; 1/|E</a:t>
            </a:r>
            <a:r>
              <a:rPr lang="en-US" sz="1400" baseline="-25000"/>
              <a:t>i</a:t>
            </a:r>
            <a:r>
              <a:rPr lang="en-US" sz="1400"/>
              <a:t> – E</a:t>
            </a:r>
            <a:r>
              <a:rPr lang="en-US" sz="1400" baseline="-25000"/>
              <a:t>n</a:t>
            </a:r>
            <a:r>
              <a:rPr lang="en-US" sz="1400"/>
              <a:t>|, and if we can say that the energy levels are fairly close, then the first term in brackets should be larger than the second term (which should just go to a constant), and larger than the third, which should just wash out due to large oscillations?</a:t>
            </a:r>
          </a:p>
        </p:txBody>
      </p:sp>
    </p:spTree>
    <p:extLst>
      <p:ext uri="{BB962C8B-B14F-4D97-AF65-F5344CB8AC3E}">
        <p14:creationId xmlns:p14="http://schemas.microsoft.com/office/powerpoint/2010/main" val="39229565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1729E-0EA8-DD79-7F0E-FD65302116E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0A824334-769D-0E79-4EDE-3112301831DB}"/>
              </a:ext>
            </a:extLst>
          </p:cNvPr>
          <p:cNvSpPr txBox="1"/>
          <p:nvPr/>
        </p:nvSpPr>
        <p:spPr>
          <a:xfrm>
            <a:off x="284861" y="1023532"/>
            <a:ext cx="2658364" cy="307777"/>
          </a:xfrm>
          <a:prstGeom prst="rect">
            <a:avLst/>
          </a:prstGeom>
          <a:noFill/>
        </p:spPr>
        <p:txBody>
          <a:bodyPr wrap="square" rtlCol="0">
            <a:spAutoFit/>
          </a:bodyPr>
          <a:lstStyle/>
          <a:p>
            <a:r>
              <a:rPr lang="en-US" sz="1400"/>
              <a:t>Then we can say,</a:t>
            </a:r>
          </a:p>
        </p:txBody>
      </p:sp>
      <p:sp>
        <p:nvSpPr>
          <p:cNvPr id="8" name="TextBox 7">
            <a:extLst>
              <a:ext uri="{FF2B5EF4-FFF2-40B4-BE49-F238E27FC236}">
                <a16:creationId xmlns:a16="http://schemas.microsoft.com/office/drawing/2014/main" id="{EB8F388D-D1C6-F74C-048A-4AB5F6B03EB0}"/>
              </a:ext>
            </a:extLst>
          </p:cNvPr>
          <p:cNvSpPr txBox="1"/>
          <p:nvPr/>
        </p:nvSpPr>
        <p:spPr>
          <a:xfrm>
            <a:off x="3593183" y="166230"/>
            <a:ext cx="5005633" cy="523220"/>
          </a:xfrm>
          <a:prstGeom prst="rect">
            <a:avLst/>
          </a:prstGeom>
          <a:noFill/>
        </p:spPr>
        <p:txBody>
          <a:bodyPr wrap="square" rtlCol="0">
            <a:spAutoFit/>
          </a:bodyPr>
          <a:lstStyle/>
          <a:p>
            <a:r>
              <a:rPr lang="en-US" sz="2800" b="1" u="sng"/>
              <a:t>RSTDPT: Constant Perturbation</a:t>
            </a:r>
          </a:p>
        </p:txBody>
      </p:sp>
      <p:sp>
        <p:nvSpPr>
          <p:cNvPr id="3" name="Rectangle 4">
            <a:extLst>
              <a:ext uri="{FF2B5EF4-FFF2-40B4-BE49-F238E27FC236}">
                <a16:creationId xmlns:a16="http://schemas.microsoft.com/office/drawing/2014/main" id="{994F724D-AFBD-A497-3483-46C6642579D3}"/>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 name="Object 1">
            <a:extLst>
              <a:ext uri="{FF2B5EF4-FFF2-40B4-BE49-F238E27FC236}">
                <a16:creationId xmlns:a16="http://schemas.microsoft.com/office/drawing/2014/main" id="{A289187E-CEDF-7D0F-BD29-79FC72FA5F40}"/>
              </a:ext>
            </a:extLst>
          </p:cNvPr>
          <p:cNvGraphicFramePr>
            <a:graphicFrameLocks noChangeAspect="1"/>
          </p:cNvGraphicFramePr>
          <p:nvPr>
            <p:extLst>
              <p:ext uri="{D42A27DB-BD31-4B8C-83A1-F6EECF244321}">
                <p14:modId xmlns:p14="http://schemas.microsoft.com/office/powerpoint/2010/main" val="2402671697"/>
              </p:ext>
            </p:extLst>
          </p:nvPr>
        </p:nvGraphicFramePr>
        <p:xfrm>
          <a:off x="376238" y="1458024"/>
          <a:ext cx="6905108" cy="630167"/>
        </p:xfrm>
        <a:graphic>
          <a:graphicData uri="http://schemas.openxmlformats.org/presentationml/2006/ole">
            <mc:AlternateContent xmlns:mc="http://schemas.openxmlformats.org/markup-compatibility/2006">
              <mc:Choice xmlns:v="urn:schemas-microsoft-com:vml" Requires="v">
                <p:oleObj name="Equation" r:id="rId2" imgW="4922160" imgH="448482" progId="Equation.DSMT4">
                  <p:embed/>
                </p:oleObj>
              </mc:Choice>
              <mc:Fallback>
                <p:oleObj name="Equation" r:id="rId2" imgW="4922160" imgH="448482" progId="Equation.DSMT4">
                  <p:embed/>
                  <p:pic>
                    <p:nvPicPr>
                      <p:cNvPr id="0" name=""/>
                      <p:cNvPicPr/>
                      <p:nvPr/>
                    </p:nvPicPr>
                    <p:blipFill>
                      <a:blip r:embed="rId3"/>
                      <a:stretch>
                        <a:fillRect/>
                      </a:stretch>
                    </p:blipFill>
                    <p:spPr>
                      <a:xfrm>
                        <a:off x="376238" y="1458024"/>
                        <a:ext cx="6905108" cy="630167"/>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9879BF53-F22E-8128-60BC-193DC6B04ACB}"/>
              </a:ext>
            </a:extLst>
          </p:cNvPr>
          <p:cNvSpPr txBox="1"/>
          <p:nvPr/>
        </p:nvSpPr>
        <p:spPr>
          <a:xfrm>
            <a:off x="284860" y="2354840"/>
            <a:ext cx="11554715" cy="307777"/>
          </a:xfrm>
          <a:prstGeom prst="rect">
            <a:avLst/>
          </a:prstGeom>
          <a:noFill/>
        </p:spPr>
        <p:txBody>
          <a:bodyPr wrap="square" rtlCol="0">
            <a:spAutoFit/>
          </a:bodyPr>
          <a:lstStyle/>
          <a:p>
            <a:r>
              <a:rPr lang="en-US" sz="1400"/>
              <a:t>Now there is no restriction on how close E</a:t>
            </a:r>
            <a:r>
              <a:rPr lang="en-US" sz="1400" baseline="-25000"/>
              <a:t>i</a:t>
            </a:r>
            <a:r>
              <a:rPr lang="en-US" sz="1400"/>
              <a:t> and E</a:t>
            </a:r>
            <a:r>
              <a:rPr lang="en-US" sz="1400" baseline="-25000"/>
              <a:t>n</a:t>
            </a:r>
            <a:r>
              <a:rPr lang="en-US" sz="1400"/>
              <a:t> can be, and no restriction on time either, except to say it will be large.  We can find the scattering rate too:</a:t>
            </a:r>
          </a:p>
        </p:txBody>
      </p:sp>
      <p:graphicFrame>
        <p:nvGraphicFramePr>
          <p:cNvPr id="7" name="Object 6">
            <a:extLst>
              <a:ext uri="{FF2B5EF4-FFF2-40B4-BE49-F238E27FC236}">
                <a16:creationId xmlns:a16="http://schemas.microsoft.com/office/drawing/2014/main" id="{AB64BA8B-FD32-DF18-7A39-D6A985BFA3F0}"/>
              </a:ext>
            </a:extLst>
          </p:cNvPr>
          <p:cNvGraphicFramePr>
            <a:graphicFrameLocks noChangeAspect="1"/>
          </p:cNvGraphicFramePr>
          <p:nvPr>
            <p:extLst>
              <p:ext uri="{D42A27DB-BD31-4B8C-83A1-F6EECF244321}">
                <p14:modId xmlns:p14="http://schemas.microsoft.com/office/powerpoint/2010/main" val="1978640401"/>
              </p:ext>
            </p:extLst>
          </p:nvPr>
        </p:nvGraphicFramePr>
        <p:xfrm>
          <a:off x="425450" y="2871251"/>
          <a:ext cx="6756400" cy="613444"/>
        </p:xfrm>
        <a:graphic>
          <a:graphicData uri="http://schemas.openxmlformats.org/presentationml/2006/ole">
            <mc:AlternateContent xmlns:mc="http://schemas.openxmlformats.org/markup-compatibility/2006">
              <mc:Choice xmlns:v="urn:schemas-microsoft-com:vml" Requires="v">
                <p:oleObj name="Equation" r:id="rId4" imgW="5036227" imgH="457855" progId="Equation.DSMT4">
                  <p:embed/>
                </p:oleObj>
              </mc:Choice>
              <mc:Fallback>
                <p:oleObj name="Equation" r:id="rId4" imgW="5036227" imgH="457855" progId="Equation.DSMT4">
                  <p:embed/>
                  <p:pic>
                    <p:nvPicPr>
                      <p:cNvPr id="0" name=""/>
                      <p:cNvPicPr/>
                      <p:nvPr/>
                    </p:nvPicPr>
                    <p:blipFill>
                      <a:blip r:embed="rId5"/>
                      <a:stretch>
                        <a:fillRect/>
                      </a:stretch>
                    </p:blipFill>
                    <p:spPr>
                      <a:xfrm>
                        <a:off x="425450" y="2871251"/>
                        <a:ext cx="6756400" cy="613444"/>
                      </a:xfrm>
                      <a:prstGeom prst="rect">
                        <a:avLst/>
                      </a:prstGeom>
                    </p:spPr>
                  </p:pic>
                </p:oleObj>
              </mc:Fallback>
            </mc:AlternateContent>
          </a:graphicData>
        </a:graphic>
      </p:graphicFrame>
      <p:sp>
        <p:nvSpPr>
          <p:cNvPr id="14" name="TextBox 13">
            <a:extLst>
              <a:ext uri="{FF2B5EF4-FFF2-40B4-BE49-F238E27FC236}">
                <a16:creationId xmlns:a16="http://schemas.microsoft.com/office/drawing/2014/main" id="{A4518BB0-CA50-183B-8C91-2374825E09DC}"/>
              </a:ext>
            </a:extLst>
          </p:cNvPr>
          <p:cNvSpPr txBox="1"/>
          <p:nvPr/>
        </p:nvSpPr>
        <p:spPr>
          <a:xfrm>
            <a:off x="284860" y="3684655"/>
            <a:ext cx="7097015" cy="307777"/>
          </a:xfrm>
          <a:prstGeom prst="rect">
            <a:avLst/>
          </a:prstGeom>
          <a:noFill/>
        </p:spPr>
        <p:txBody>
          <a:bodyPr wrap="square" rtlCol="0">
            <a:spAutoFit/>
          </a:bodyPr>
          <a:lstStyle/>
          <a:p>
            <a:r>
              <a:rPr lang="en-US" sz="1400"/>
              <a:t>Finally, if we go to the continuum, then we can use a delta function identity to write:</a:t>
            </a:r>
          </a:p>
        </p:txBody>
      </p:sp>
      <p:graphicFrame>
        <p:nvGraphicFramePr>
          <p:cNvPr id="15" name="Object 14">
            <a:extLst>
              <a:ext uri="{FF2B5EF4-FFF2-40B4-BE49-F238E27FC236}">
                <a16:creationId xmlns:a16="http://schemas.microsoft.com/office/drawing/2014/main" id="{F0EA0A55-052B-B34C-42E1-61D8B4BDA6CD}"/>
              </a:ext>
            </a:extLst>
          </p:cNvPr>
          <p:cNvGraphicFramePr>
            <a:graphicFrameLocks noChangeAspect="1"/>
          </p:cNvGraphicFramePr>
          <p:nvPr>
            <p:extLst>
              <p:ext uri="{D42A27DB-BD31-4B8C-83A1-F6EECF244321}">
                <p14:modId xmlns:p14="http://schemas.microsoft.com/office/powerpoint/2010/main" val="169859050"/>
              </p:ext>
            </p:extLst>
          </p:nvPr>
        </p:nvGraphicFramePr>
        <p:xfrm>
          <a:off x="425450" y="4287659"/>
          <a:ext cx="8247062" cy="395288"/>
        </p:xfrm>
        <a:graphic>
          <a:graphicData uri="http://schemas.openxmlformats.org/presentationml/2006/ole">
            <mc:AlternateContent xmlns:mc="http://schemas.openxmlformats.org/markup-compatibility/2006">
              <mc:Choice xmlns:v="urn:schemas-microsoft-com:vml" Requires="v">
                <p:oleObj name="Equation" r:id="rId6" imgW="5816520" imgH="279360" progId="Equation.DSMT4">
                  <p:embed/>
                </p:oleObj>
              </mc:Choice>
              <mc:Fallback>
                <p:oleObj name="Equation" r:id="rId6" imgW="5816520" imgH="279360" progId="Equation.DSMT4">
                  <p:embed/>
                  <p:pic>
                    <p:nvPicPr>
                      <p:cNvPr id="0" name=""/>
                      <p:cNvPicPr/>
                      <p:nvPr/>
                    </p:nvPicPr>
                    <p:blipFill>
                      <a:blip r:embed="rId7"/>
                      <a:stretch>
                        <a:fillRect/>
                      </a:stretch>
                    </p:blipFill>
                    <p:spPr>
                      <a:xfrm>
                        <a:off x="425450" y="4287659"/>
                        <a:ext cx="8247062" cy="39528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597757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2C673-6FF2-1A3A-F26B-387C82FA387E}"/>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FAB9370-8E40-5150-283C-A6BB84DFDADB}"/>
              </a:ext>
            </a:extLst>
          </p:cNvPr>
          <p:cNvSpPr txBox="1"/>
          <p:nvPr/>
        </p:nvSpPr>
        <p:spPr>
          <a:xfrm>
            <a:off x="313435" y="927524"/>
            <a:ext cx="5005633" cy="307777"/>
          </a:xfrm>
          <a:prstGeom prst="rect">
            <a:avLst/>
          </a:prstGeom>
          <a:noFill/>
        </p:spPr>
        <p:txBody>
          <a:bodyPr wrap="square" rtlCol="0">
            <a:spAutoFit/>
          </a:bodyPr>
          <a:lstStyle/>
          <a:p>
            <a:r>
              <a:rPr lang="en-US" sz="1400"/>
              <a:t>Now let’s look at the Green’s function again:</a:t>
            </a:r>
          </a:p>
        </p:txBody>
      </p:sp>
      <p:sp>
        <p:nvSpPr>
          <p:cNvPr id="8" name="TextBox 7">
            <a:extLst>
              <a:ext uri="{FF2B5EF4-FFF2-40B4-BE49-F238E27FC236}">
                <a16:creationId xmlns:a16="http://schemas.microsoft.com/office/drawing/2014/main" id="{0244353D-BE76-B96F-3971-3D3755E47FBD}"/>
              </a:ext>
            </a:extLst>
          </p:cNvPr>
          <p:cNvSpPr txBox="1"/>
          <p:nvPr/>
        </p:nvSpPr>
        <p:spPr>
          <a:xfrm>
            <a:off x="3593183" y="166230"/>
            <a:ext cx="5005633" cy="523220"/>
          </a:xfrm>
          <a:prstGeom prst="rect">
            <a:avLst/>
          </a:prstGeom>
          <a:noFill/>
        </p:spPr>
        <p:txBody>
          <a:bodyPr wrap="square" rtlCol="0">
            <a:spAutoFit/>
          </a:bodyPr>
          <a:lstStyle/>
          <a:p>
            <a:r>
              <a:rPr lang="en-US" sz="2800" b="1" u="sng"/>
              <a:t>RSTDPT: Constant Perturbation</a:t>
            </a:r>
          </a:p>
        </p:txBody>
      </p:sp>
      <p:sp>
        <p:nvSpPr>
          <p:cNvPr id="3" name="Rectangle 4">
            <a:extLst>
              <a:ext uri="{FF2B5EF4-FFF2-40B4-BE49-F238E27FC236}">
                <a16:creationId xmlns:a16="http://schemas.microsoft.com/office/drawing/2014/main" id="{959716FA-ACE5-59C1-02CD-A8C74C2F33C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TextBox 10">
            <a:extLst>
              <a:ext uri="{FF2B5EF4-FFF2-40B4-BE49-F238E27FC236}">
                <a16:creationId xmlns:a16="http://schemas.microsoft.com/office/drawing/2014/main" id="{4390FC38-5DCC-6065-9DBB-31A0D5CD62F4}"/>
              </a:ext>
            </a:extLst>
          </p:cNvPr>
          <p:cNvSpPr txBox="1"/>
          <p:nvPr/>
        </p:nvSpPr>
        <p:spPr>
          <a:xfrm>
            <a:off x="313435" y="1933915"/>
            <a:ext cx="5005633" cy="307777"/>
          </a:xfrm>
          <a:prstGeom prst="rect">
            <a:avLst/>
          </a:prstGeom>
          <a:noFill/>
        </p:spPr>
        <p:txBody>
          <a:bodyPr wrap="square" rtlCol="0">
            <a:spAutoFit/>
          </a:bodyPr>
          <a:lstStyle/>
          <a:p>
            <a:r>
              <a:rPr lang="en-US" sz="1400"/>
              <a:t>Specifically the diagonal element, which we can write as:</a:t>
            </a:r>
            <a:endParaRPr lang="en-US" sz="1600"/>
          </a:p>
        </p:txBody>
      </p:sp>
      <p:sp>
        <p:nvSpPr>
          <p:cNvPr id="16" name="TextBox 15">
            <a:extLst>
              <a:ext uri="{FF2B5EF4-FFF2-40B4-BE49-F238E27FC236}">
                <a16:creationId xmlns:a16="http://schemas.microsoft.com/office/drawing/2014/main" id="{7ED083F8-0DC0-CD66-24C1-966729F6683E}"/>
              </a:ext>
            </a:extLst>
          </p:cNvPr>
          <p:cNvSpPr txBox="1"/>
          <p:nvPr/>
        </p:nvSpPr>
        <p:spPr>
          <a:xfrm>
            <a:off x="313435" y="2961699"/>
            <a:ext cx="11164190" cy="523220"/>
          </a:xfrm>
          <a:prstGeom prst="rect">
            <a:avLst/>
          </a:prstGeom>
          <a:noFill/>
        </p:spPr>
        <p:txBody>
          <a:bodyPr wrap="square" rtlCol="0">
            <a:spAutoFit/>
          </a:bodyPr>
          <a:lstStyle/>
          <a:p>
            <a:r>
              <a:rPr lang="en-US" sz="1400"/>
              <a:t>If we expand this out in powers of </a:t>
            </a:r>
            <a:r>
              <a:rPr lang="el-GR" sz="1400"/>
              <a:t>Σ</a:t>
            </a:r>
            <a:r>
              <a:rPr lang="en-US" sz="1400" baseline="-25000"/>
              <a:t>n</a:t>
            </a:r>
            <a:r>
              <a:rPr lang="en-US" sz="1400"/>
              <a:t>(</a:t>
            </a:r>
            <a:r>
              <a:rPr lang="el-GR" sz="1400"/>
              <a:t>ω</a:t>
            </a:r>
            <a:r>
              <a:rPr lang="en-US" sz="1400"/>
              <a:t>), and match it to the expansion at the top of the page, we will find that this self energy gives us the BW perturbation formula for the corrections to the energy and lifetime of the state under the perturabation.:</a:t>
            </a:r>
          </a:p>
        </p:txBody>
      </p:sp>
      <p:graphicFrame>
        <p:nvGraphicFramePr>
          <p:cNvPr id="4" name="Object 3">
            <a:extLst>
              <a:ext uri="{FF2B5EF4-FFF2-40B4-BE49-F238E27FC236}">
                <a16:creationId xmlns:a16="http://schemas.microsoft.com/office/drawing/2014/main" id="{9C8F8242-0A93-C5DC-922D-A38B3301B970}"/>
              </a:ext>
            </a:extLst>
          </p:cNvPr>
          <p:cNvGraphicFramePr>
            <a:graphicFrameLocks noChangeAspect="1"/>
          </p:cNvGraphicFramePr>
          <p:nvPr>
            <p:extLst>
              <p:ext uri="{D42A27DB-BD31-4B8C-83A1-F6EECF244321}">
                <p14:modId xmlns:p14="http://schemas.microsoft.com/office/powerpoint/2010/main" val="744058645"/>
              </p:ext>
            </p:extLst>
          </p:nvPr>
        </p:nvGraphicFramePr>
        <p:xfrm>
          <a:off x="409575" y="1306513"/>
          <a:ext cx="1504950" cy="569731"/>
        </p:xfrm>
        <a:graphic>
          <a:graphicData uri="http://schemas.openxmlformats.org/presentationml/2006/ole">
            <mc:AlternateContent xmlns:mc="http://schemas.openxmlformats.org/markup-compatibility/2006">
              <mc:Choice xmlns:v="urn:schemas-microsoft-com:vml" Requires="v">
                <p:oleObj name="Equation" r:id="rId2" imgW="1180800" imgH="431640" progId="Equation.DSMT4">
                  <p:embed/>
                </p:oleObj>
              </mc:Choice>
              <mc:Fallback>
                <p:oleObj name="Equation" r:id="rId2" imgW="1180800" imgH="431640" progId="Equation.DSMT4">
                  <p:embed/>
                  <p:pic>
                    <p:nvPicPr>
                      <p:cNvPr id="4" name="Object 3">
                        <a:extLst>
                          <a:ext uri="{FF2B5EF4-FFF2-40B4-BE49-F238E27FC236}">
                            <a16:creationId xmlns:a16="http://schemas.microsoft.com/office/drawing/2014/main" id="{34E41ACA-25E1-4585-9106-79A73D17470A}"/>
                          </a:ext>
                        </a:extLst>
                      </p:cNvPr>
                      <p:cNvPicPr>
                        <a:picLocks noChangeAspect="1" noChangeArrowheads="1"/>
                      </p:cNvPicPr>
                      <p:nvPr/>
                    </p:nvPicPr>
                    <p:blipFill>
                      <a:blip r:embed="rId3"/>
                      <a:srcRect/>
                      <a:stretch>
                        <a:fillRect/>
                      </a:stretch>
                    </p:blipFill>
                    <p:spPr bwMode="auto">
                      <a:xfrm>
                        <a:off x="409575" y="1306513"/>
                        <a:ext cx="1504950" cy="569731"/>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6C8099F5-9501-2797-99B0-17B0F5D97073}"/>
              </a:ext>
            </a:extLst>
          </p:cNvPr>
          <p:cNvSpPr txBox="1"/>
          <p:nvPr/>
        </p:nvSpPr>
        <p:spPr>
          <a:xfrm>
            <a:off x="295998" y="4423710"/>
            <a:ext cx="10391051" cy="307777"/>
          </a:xfrm>
          <a:prstGeom prst="rect">
            <a:avLst/>
          </a:prstGeom>
          <a:noFill/>
        </p:spPr>
        <p:txBody>
          <a:bodyPr wrap="square" rtlCol="0">
            <a:spAutoFit/>
          </a:bodyPr>
          <a:lstStyle/>
          <a:p>
            <a:r>
              <a:rPr lang="en-US" sz="1200"/>
              <a:t>If</a:t>
            </a:r>
            <a:r>
              <a:rPr lang="en-US" sz="1400"/>
              <a:t> we go to the continuum limit, then I suspect the ≠ I’s wouldn’t matter, and we’d just get T</a:t>
            </a:r>
            <a:r>
              <a:rPr lang="en-US" sz="1400" baseline="-25000"/>
              <a:t>nn</a:t>
            </a:r>
            <a:r>
              <a:rPr lang="en-US" sz="1400"/>
              <a:t>(</a:t>
            </a:r>
            <a:r>
              <a:rPr lang="el-GR" sz="1400"/>
              <a:t>ω</a:t>
            </a:r>
            <a:r>
              <a:rPr lang="en-US" sz="1400"/>
              <a:t>) basically. </a:t>
            </a:r>
          </a:p>
        </p:txBody>
      </p:sp>
      <p:graphicFrame>
        <p:nvGraphicFramePr>
          <p:cNvPr id="12" name="Object 11">
            <a:extLst>
              <a:ext uri="{FF2B5EF4-FFF2-40B4-BE49-F238E27FC236}">
                <a16:creationId xmlns:a16="http://schemas.microsoft.com/office/drawing/2014/main" id="{35D9170D-2EE7-2C8A-0F68-338A1048BA90}"/>
              </a:ext>
            </a:extLst>
          </p:cNvPr>
          <p:cNvGraphicFramePr>
            <a:graphicFrameLocks noChangeAspect="1"/>
          </p:cNvGraphicFramePr>
          <p:nvPr>
            <p:extLst>
              <p:ext uri="{D42A27DB-BD31-4B8C-83A1-F6EECF244321}">
                <p14:modId xmlns:p14="http://schemas.microsoft.com/office/powerpoint/2010/main" val="2102047140"/>
              </p:ext>
            </p:extLst>
          </p:nvPr>
        </p:nvGraphicFramePr>
        <p:xfrm>
          <a:off x="369888" y="2234117"/>
          <a:ext cx="5005633" cy="671897"/>
        </p:xfrm>
        <a:graphic>
          <a:graphicData uri="http://schemas.openxmlformats.org/presentationml/2006/ole">
            <mc:AlternateContent xmlns:mc="http://schemas.openxmlformats.org/markup-compatibility/2006">
              <mc:Choice xmlns:v="urn:schemas-microsoft-com:vml" Requires="v">
                <p:oleObj name="Equation" r:id="rId4" imgW="3784320" imgH="507960" progId="Equation.DSMT4">
                  <p:embed/>
                </p:oleObj>
              </mc:Choice>
              <mc:Fallback>
                <p:oleObj name="Equation" r:id="rId4" imgW="3784320" imgH="507960" progId="Equation.DSMT4">
                  <p:embed/>
                  <p:pic>
                    <p:nvPicPr>
                      <p:cNvPr id="0" name=""/>
                      <p:cNvPicPr/>
                      <p:nvPr/>
                    </p:nvPicPr>
                    <p:blipFill>
                      <a:blip r:embed="rId5"/>
                      <a:stretch>
                        <a:fillRect/>
                      </a:stretch>
                    </p:blipFill>
                    <p:spPr>
                      <a:xfrm>
                        <a:off x="369888" y="2234117"/>
                        <a:ext cx="5005633" cy="671897"/>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57806E14-B270-824B-D2B5-2B2C562B9CD6}"/>
              </a:ext>
            </a:extLst>
          </p:cNvPr>
          <p:cNvGraphicFramePr>
            <a:graphicFrameLocks noChangeAspect="1"/>
          </p:cNvGraphicFramePr>
          <p:nvPr>
            <p:extLst>
              <p:ext uri="{D42A27DB-BD31-4B8C-83A1-F6EECF244321}">
                <p14:modId xmlns:p14="http://schemas.microsoft.com/office/powerpoint/2010/main" val="383230260"/>
              </p:ext>
            </p:extLst>
          </p:nvPr>
        </p:nvGraphicFramePr>
        <p:xfrm>
          <a:off x="365138" y="3589588"/>
          <a:ext cx="5226037" cy="679727"/>
        </p:xfrm>
        <a:graphic>
          <a:graphicData uri="http://schemas.openxmlformats.org/presentationml/2006/ole">
            <mc:AlternateContent xmlns:mc="http://schemas.openxmlformats.org/markup-compatibility/2006">
              <mc:Choice xmlns:v="urn:schemas-microsoft-com:vml" Requires="v">
                <p:oleObj name="Equation" r:id="rId6" imgW="4112895" imgH="534285" progId="Equation.DSMT4">
                  <p:embed/>
                </p:oleObj>
              </mc:Choice>
              <mc:Fallback>
                <p:oleObj name="Equation" r:id="rId6" imgW="4112895" imgH="534285" progId="Equation.DSMT4">
                  <p:embed/>
                  <p:pic>
                    <p:nvPicPr>
                      <p:cNvPr id="0" name=""/>
                      <p:cNvPicPr/>
                      <p:nvPr/>
                    </p:nvPicPr>
                    <p:blipFill>
                      <a:blip r:embed="rId7"/>
                      <a:stretch>
                        <a:fillRect/>
                      </a:stretch>
                    </p:blipFill>
                    <p:spPr>
                      <a:xfrm>
                        <a:off x="365138" y="3589588"/>
                        <a:ext cx="5226037" cy="679727"/>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659B6F43-CE7E-10E0-E3BB-9BD33B67EDBB}"/>
              </a:ext>
            </a:extLst>
          </p:cNvPr>
          <p:cNvGraphicFramePr>
            <a:graphicFrameLocks noChangeAspect="1"/>
          </p:cNvGraphicFramePr>
          <p:nvPr>
            <p:extLst>
              <p:ext uri="{D42A27DB-BD31-4B8C-83A1-F6EECF244321}">
                <p14:modId xmlns:p14="http://schemas.microsoft.com/office/powerpoint/2010/main" val="762892480"/>
              </p:ext>
            </p:extLst>
          </p:nvPr>
        </p:nvGraphicFramePr>
        <p:xfrm>
          <a:off x="365138" y="4934961"/>
          <a:ext cx="4031759" cy="314163"/>
        </p:xfrm>
        <a:graphic>
          <a:graphicData uri="http://schemas.openxmlformats.org/presentationml/2006/ole">
            <mc:AlternateContent xmlns:mc="http://schemas.openxmlformats.org/markup-compatibility/2006">
              <mc:Choice xmlns:v="urn:schemas-microsoft-com:vml" Requires="v">
                <p:oleObj name="Equation" r:id="rId8" imgW="2933640" imgH="228600" progId="Equation.DSMT4">
                  <p:embed/>
                </p:oleObj>
              </mc:Choice>
              <mc:Fallback>
                <p:oleObj name="Equation" r:id="rId8" imgW="2933640" imgH="228600" progId="Equation.DSMT4">
                  <p:embed/>
                  <p:pic>
                    <p:nvPicPr>
                      <p:cNvPr id="0" name=""/>
                      <p:cNvPicPr/>
                      <p:nvPr/>
                    </p:nvPicPr>
                    <p:blipFill>
                      <a:blip r:embed="rId9"/>
                      <a:stretch>
                        <a:fillRect/>
                      </a:stretch>
                    </p:blipFill>
                    <p:spPr>
                      <a:xfrm>
                        <a:off x="365138" y="4934961"/>
                        <a:ext cx="4031759" cy="314163"/>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8DBC486F-08B2-260B-2A92-AFDFE0AB263D}"/>
              </a:ext>
            </a:extLst>
          </p:cNvPr>
          <p:cNvSpPr txBox="1"/>
          <p:nvPr/>
        </p:nvSpPr>
        <p:spPr>
          <a:xfrm>
            <a:off x="295997" y="5365315"/>
            <a:ext cx="11314978" cy="523220"/>
          </a:xfrm>
          <a:prstGeom prst="rect">
            <a:avLst/>
          </a:prstGeom>
          <a:noFill/>
        </p:spPr>
        <p:txBody>
          <a:bodyPr wrap="square">
            <a:spAutoFit/>
          </a:bodyPr>
          <a:lstStyle/>
          <a:p>
            <a:r>
              <a:rPr lang="en-US" sz="1400"/>
              <a:t>Using the identity (T in numerator is on-shell T-matrix from scattering theory), we can recover the well known result for the inverse lifetime of the state, also (inchoately) found on the previous page.  </a:t>
            </a:r>
          </a:p>
        </p:txBody>
      </p:sp>
      <p:graphicFrame>
        <p:nvGraphicFramePr>
          <p:cNvPr id="22" name="Object 21">
            <a:extLst>
              <a:ext uri="{FF2B5EF4-FFF2-40B4-BE49-F238E27FC236}">
                <a16:creationId xmlns:a16="http://schemas.microsoft.com/office/drawing/2014/main" id="{7C49BEB0-FFB8-C4C1-4049-69C813B536EE}"/>
              </a:ext>
            </a:extLst>
          </p:cNvPr>
          <p:cNvGraphicFramePr>
            <a:graphicFrameLocks noChangeAspect="1"/>
          </p:cNvGraphicFramePr>
          <p:nvPr>
            <p:extLst>
              <p:ext uri="{D42A27DB-BD31-4B8C-83A1-F6EECF244321}">
                <p14:modId xmlns:p14="http://schemas.microsoft.com/office/powerpoint/2010/main" val="249647204"/>
              </p:ext>
            </p:extLst>
          </p:nvPr>
        </p:nvGraphicFramePr>
        <p:xfrm>
          <a:off x="365138" y="5948041"/>
          <a:ext cx="2978137" cy="718420"/>
        </p:xfrm>
        <a:graphic>
          <a:graphicData uri="http://schemas.openxmlformats.org/presentationml/2006/ole">
            <mc:AlternateContent xmlns:mc="http://schemas.openxmlformats.org/markup-compatibility/2006">
              <mc:Choice xmlns:v="urn:schemas-microsoft-com:vml" Requires="v">
                <p:oleObj name="Equation" r:id="rId10" imgW="2218372" imgH="534285" progId="Equation.DSMT4">
                  <p:embed/>
                </p:oleObj>
              </mc:Choice>
              <mc:Fallback>
                <p:oleObj name="Equation" r:id="rId10" imgW="2218372" imgH="534285" progId="Equation.DSMT4">
                  <p:embed/>
                  <p:pic>
                    <p:nvPicPr>
                      <p:cNvPr id="0" name=""/>
                      <p:cNvPicPr/>
                      <p:nvPr/>
                    </p:nvPicPr>
                    <p:blipFill>
                      <a:blip r:embed="rId11"/>
                      <a:stretch>
                        <a:fillRect/>
                      </a:stretch>
                    </p:blipFill>
                    <p:spPr>
                      <a:xfrm>
                        <a:off x="365138" y="5948041"/>
                        <a:ext cx="2978137" cy="718420"/>
                      </a:xfrm>
                      <a:prstGeom prst="rect">
                        <a:avLst/>
                      </a:prstGeom>
                    </p:spPr>
                  </p:pic>
                </p:oleObj>
              </mc:Fallback>
            </mc:AlternateContent>
          </a:graphicData>
        </a:graphic>
      </p:graphicFrame>
      <p:graphicFrame>
        <p:nvGraphicFramePr>
          <p:cNvPr id="23" name="Object 22">
            <a:extLst>
              <a:ext uri="{FF2B5EF4-FFF2-40B4-BE49-F238E27FC236}">
                <a16:creationId xmlns:a16="http://schemas.microsoft.com/office/drawing/2014/main" id="{07BDB3E6-083C-47C4-1349-E4C397736F5E}"/>
              </a:ext>
            </a:extLst>
          </p:cNvPr>
          <p:cNvGraphicFramePr>
            <a:graphicFrameLocks noChangeAspect="1"/>
          </p:cNvGraphicFramePr>
          <p:nvPr>
            <p:extLst>
              <p:ext uri="{D42A27DB-BD31-4B8C-83A1-F6EECF244321}">
                <p14:modId xmlns:p14="http://schemas.microsoft.com/office/powerpoint/2010/main" val="4085653473"/>
              </p:ext>
            </p:extLst>
          </p:nvPr>
        </p:nvGraphicFramePr>
        <p:xfrm>
          <a:off x="4132262" y="5898089"/>
          <a:ext cx="6449243" cy="770944"/>
        </p:xfrm>
        <a:graphic>
          <a:graphicData uri="http://schemas.openxmlformats.org/presentationml/2006/ole">
            <mc:AlternateContent xmlns:mc="http://schemas.openxmlformats.org/markup-compatibility/2006">
              <mc:Choice xmlns:v="urn:schemas-microsoft-com:vml" Requires="v">
                <p:oleObj name="Equation" r:id="rId12" imgW="5524200" imgH="660240" progId="Equation.DSMT4">
                  <p:embed/>
                </p:oleObj>
              </mc:Choice>
              <mc:Fallback>
                <p:oleObj name="Equation" r:id="rId12" imgW="5524200" imgH="660240" progId="Equation.DSMT4">
                  <p:embed/>
                  <p:pic>
                    <p:nvPicPr>
                      <p:cNvPr id="0" name=""/>
                      <p:cNvPicPr/>
                      <p:nvPr/>
                    </p:nvPicPr>
                    <p:blipFill>
                      <a:blip r:embed="rId13"/>
                      <a:stretch>
                        <a:fillRect/>
                      </a:stretch>
                    </p:blipFill>
                    <p:spPr>
                      <a:xfrm>
                        <a:off x="4132262" y="5898089"/>
                        <a:ext cx="6449243" cy="770944"/>
                      </a:xfrm>
                      <a:prstGeom prst="rect">
                        <a:avLst/>
                      </a:prstGeom>
                      <a:solidFill>
                        <a:schemeClr val="accent1">
                          <a:lumMod val="20000"/>
                          <a:lumOff val="80000"/>
                        </a:schemeClr>
                      </a:solidFill>
                    </p:spPr>
                  </p:pic>
                </p:oleObj>
              </mc:Fallback>
            </mc:AlternateContent>
          </a:graphicData>
        </a:graphic>
      </p:graphicFrame>
    </p:spTree>
    <p:extLst>
      <p:ext uri="{BB962C8B-B14F-4D97-AF65-F5344CB8AC3E}">
        <p14:creationId xmlns:p14="http://schemas.microsoft.com/office/powerpoint/2010/main" val="3039477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F2EC13-C5FE-59C2-E711-8AB58E07C6B4}"/>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A2A76304-FCB4-F4F4-BBC5-4916D4DABCC4}"/>
              </a:ext>
            </a:extLst>
          </p:cNvPr>
          <p:cNvSpPr txBox="1"/>
          <p:nvPr/>
        </p:nvSpPr>
        <p:spPr>
          <a:xfrm>
            <a:off x="224113" y="868794"/>
            <a:ext cx="5974392" cy="307777"/>
          </a:xfrm>
          <a:prstGeom prst="rect">
            <a:avLst/>
          </a:prstGeom>
          <a:noFill/>
        </p:spPr>
        <p:txBody>
          <a:bodyPr wrap="square" rtlCol="0">
            <a:spAutoFit/>
          </a:bodyPr>
          <a:lstStyle/>
          <a:p>
            <a:r>
              <a:rPr lang="en-US" sz="1400"/>
              <a:t>Now let’s look at the harmonic case, switched on at time t</a:t>
            </a:r>
            <a:r>
              <a:rPr lang="en-US" sz="1400" baseline="-25000"/>
              <a:t>0</a:t>
            </a:r>
            <a:r>
              <a:rPr lang="en-US" sz="1400"/>
              <a:t> we’ll say:</a:t>
            </a:r>
          </a:p>
        </p:txBody>
      </p:sp>
      <p:sp>
        <p:nvSpPr>
          <p:cNvPr id="11" name="TextBox 10">
            <a:extLst>
              <a:ext uri="{FF2B5EF4-FFF2-40B4-BE49-F238E27FC236}">
                <a16:creationId xmlns:a16="http://schemas.microsoft.com/office/drawing/2014/main" id="{AA23172D-41AA-D2FB-8770-5EF2852366CB}"/>
              </a:ext>
            </a:extLst>
          </p:cNvPr>
          <p:cNvSpPr txBox="1"/>
          <p:nvPr/>
        </p:nvSpPr>
        <p:spPr>
          <a:xfrm>
            <a:off x="224112" y="2247819"/>
            <a:ext cx="4413200" cy="307777"/>
          </a:xfrm>
          <a:prstGeom prst="rect">
            <a:avLst/>
          </a:prstGeom>
          <a:noFill/>
        </p:spPr>
        <p:txBody>
          <a:bodyPr wrap="square" rtlCol="0">
            <a:spAutoFit/>
          </a:bodyPr>
          <a:lstStyle/>
          <a:p>
            <a:r>
              <a:rPr lang="en-US" sz="1400"/>
              <a:t>Again we’ll calculate S by looking at our G expansion:</a:t>
            </a:r>
            <a:endParaRPr lang="en-US" sz="1600"/>
          </a:p>
        </p:txBody>
      </p:sp>
      <p:sp>
        <p:nvSpPr>
          <p:cNvPr id="7" name="Rectangle 10">
            <a:extLst>
              <a:ext uri="{FF2B5EF4-FFF2-40B4-BE49-F238E27FC236}">
                <a16:creationId xmlns:a16="http://schemas.microsoft.com/office/drawing/2014/main" id="{ED585FD2-BC31-49CD-197A-F673B5E7CC6E}"/>
              </a:ext>
            </a:extLst>
          </p:cNvPr>
          <p:cNvSpPr>
            <a:spLocks noChangeArrowheads="1"/>
          </p:cNvSpPr>
          <p:nvPr/>
        </p:nvSpPr>
        <p:spPr bwMode="auto">
          <a:xfrm>
            <a:off x="7381188" y="165764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2">
            <a:extLst>
              <a:ext uri="{FF2B5EF4-FFF2-40B4-BE49-F238E27FC236}">
                <a16:creationId xmlns:a16="http://schemas.microsoft.com/office/drawing/2014/main" id="{CF552402-FB84-C0B2-4D08-ADDE7967E6DF}"/>
              </a:ext>
            </a:extLst>
          </p:cNvPr>
          <p:cNvSpPr>
            <a:spLocks noChangeArrowheads="1"/>
          </p:cNvSpPr>
          <p:nvPr/>
        </p:nvSpPr>
        <p:spPr bwMode="auto">
          <a:xfrm>
            <a:off x="5085033" y="7159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77E5A85E-CA65-CD5B-FE63-3CDADAFADAF3}"/>
              </a:ext>
            </a:extLst>
          </p:cNvPr>
          <p:cNvSpPr txBox="1"/>
          <p:nvPr/>
        </p:nvSpPr>
        <p:spPr>
          <a:xfrm>
            <a:off x="3547802" y="89105"/>
            <a:ext cx="5005411" cy="523220"/>
          </a:xfrm>
          <a:prstGeom prst="rect">
            <a:avLst/>
          </a:prstGeom>
          <a:noFill/>
        </p:spPr>
        <p:txBody>
          <a:bodyPr wrap="square" rtlCol="0">
            <a:spAutoFit/>
          </a:bodyPr>
          <a:lstStyle/>
          <a:p>
            <a:r>
              <a:rPr lang="en-US" sz="2800" b="1" u="sng"/>
              <a:t>RSTDPT: Harmonic Perturbation</a:t>
            </a:r>
          </a:p>
        </p:txBody>
      </p:sp>
      <p:graphicFrame>
        <p:nvGraphicFramePr>
          <p:cNvPr id="2" name="Object 1">
            <a:extLst>
              <a:ext uri="{FF2B5EF4-FFF2-40B4-BE49-F238E27FC236}">
                <a16:creationId xmlns:a16="http://schemas.microsoft.com/office/drawing/2014/main" id="{60244183-A769-17A6-ABFC-707E79769728}"/>
              </a:ext>
            </a:extLst>
          </p:cNvPr>
          <p:cNvGraphicFramePr>
            <a:graphicFrameLocks noChangeAspect="1"/>
          </p:cNvGraphicFramePr>
          <p:nvPr>
            <p:extLst>
              <p:ext uri="{D42A27DB-BD31-4B8C-83A1-F6EECF244321}">
                <p14:modId xmlns:p14="http://schemas.microsoft.com/office/powerpoint/2010/main" val="2311079227"/>
              </p:ext>
            </p:extLst>
          </p:nvPr>
        </p:nvGraphicFramePr>
        <p:xfrm>
          <a:off x="289080" y="1321350"/>
          <a:ext cx="5698061" cy="767421"/>
        </p:xfrm>
        <a:graphic>
          <a:graphicData uri="http://schemas.openxmlformats.org/presentationml/2006/ole">
            <mc:AlternateContent xmlns:mc="http://schemas.openxmlformats.org/markup-compatibility/2006">
              <mc:Choice xmlns:v="urn:schemas-microsoft-com:vml" Requires="v">
                <p:oleObj name="Equation" r:id="rId2" imgW="5103156" imgH="686783" progId="Equation.DSMT4">
                  <p:embed/>
                </p:oleObj>
              </mc:Choice>
              <mc:Fallback>
                <p:oleObj name="Equation" r:id="rId2" imgW="5103156" imgH="686783" progId="Equation.DSMT4">
                  <p:embed/>
                  <p:pic>
                    <p:nvPicPr>
                      <p:cNvPr id="0" name=""/>
                      <p:cNvPicPr/>
                      <p:nvPr/>
                    </p:nvPicPr>
                    <p:blipFill>
                      <a:blip r:embed="rId3"/>
                      <a:stretch>
                        <a:fillRect/>
                      </a:stretch>
                    </p:blipFill>
                    <p:spPr>
                      <a:xfrm>
                        <a:off x="289080" y="1321350"/>
                        <a:ext cx="5698061" cy="767421"/>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3044B995-CC8B-EB76-E43D-53E47D011124}"/>
              </a:ext>
            </a:extLst>
          </p:cNvPr>
          <p:cNvGraphicFramePr>
            <a:graphicFrameLocks noChangeAspect="1"/>
          </p:cNvGraphicFramePr>
          <p:nvPr>
            <p:extLst>
              <p:ext uri="{D42A27DB-BD31-4B8C-83A1-F6EECF244321}">
                <p14:modId xmlns:p14="http://schemas.microsoft.com/office/powerpoint/2010/main" val="2330385212"/>
              </p:ext>
            </p:extLst>
          </p:nvPr>
        </p:nvGraphicFramePr>
        <p:xfrm>
          <a:off x="302381" y="3174916"/>
          <a:ext cx="9654847" cy="599266"/>
        </p:xfrm>
        <a:graphic>
          <a:graphicData uri="http://schemas.openxmlformats.org/presentationml/2006/ole">
            <mc:AlternateContent xmlns:mc="http://schemas.openxmlformats.org/markup-compatibility/2006">
              <mc:Choice xmlns:v="urn:schemas-microsoft-com:vml" Requires="v">
                <p:oleObj name="Equation" r:id="rId4" imgW="6445335" imgH="400533" progId="Equation.DSMT4">
                  <p:embed/>
                </p:oleObj>
              </mc:Choice>
              <mc:Fallback>
                <p:oleObj name="Equation" r:id="rId4" imgW="6445335" imgH="400533" progId="Equation.DSMT4">
                  <p:embed/>
                  <p:pic>
                    <p:nvPicPr>
                      <p:cNvPr id="0" name=""/>
                      <p:cNvPicPr/>
                      <p:nvPr/>
                    </p:nvPicPr>
                    <p:blipFill>
                      <a:blip r:embed="rId5"/>
                      <a:stretch>
                        <a:fillRect/>
                      </a:stretch>
                    </p:blipFill>
                    <p:spPr>
                      <a:xfrm>
                        <a:off x="302381" y="3174916"/>
                        <a:ext cx="9654847" cy="599266"/>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D69C44D2-3FCE-AC72-CEAF-A037FF798779}"/>
              </a:ext>
            </a:extLst>
          </p:cNvPr>
          <p:cNvSpPr txBox="1"/>
          <p:nvPr/>
        </p:nvSpPr>
        <p:spPr>
          <a:xfrm>
            <a:off x="224112" y="3875382"/>
            <a:ext cx="4413200" cy="307777"/>
          </a:xfrm>
          <a:prstGeom prst="rect">
            <a:avLst/>
          </a:prstGeom>
          <a:noFill/>
        </p:spPr>
        <p:txBody>
          <a:bodyPr wrap="square" rtlCol="0">
            <a:spAutoFit/>
          </a:bodyPr>
          <a:lstStyle/>
          <a:p>
            <a:r>
              <a:rPr lang="en-US" sz="1400"/>
              <a:t>Out to 2</a:t>
            </a:r>
            <a:r>
              <a:rPr lang="en-US" sz="1400" baseline="30000"/>
              <a:t>nd</a:t>
            </a:r>
            <a:r>
              <a:rPr lang="en-US" sz="1400"/>
              <a:t> order we find (implicit summation over b’s):</a:t>
            </a:r>
            <a:endParaRPr lang="en-US" sz="1600"/>
          </a:p>
        </p:txBody>
      </p:sp>
      <p:graphicFrame>
        <p:nvGraphicFramePr>
          <p:cNvPr id="15" name="Object 14">
            <a:extLst>
              <a:ext uri="{FF2B5EF4-FFF2-40B4-BE49-F238E27FC236}">
                <a16:creationId xmlns:a16="http://schemas.microsoft.com/office/drawing/2014/main" id="{8448E50D-1573-D097-DC8D-ACEDF5BE21E7}"/>
              </a:ext>
            </a:extLst>
          </p:cNvPr>
          <p:cNvGraphicFramePr>
            <a:graphicFrameLocks noChangeAspect="1"/>
          </p:cNvGraphicFramePr>
          <p:nvPr>
            <p:extLst>
              <p:ext uri="{D42A27DB-BD31-4B8C-83A1-F6EECF244321}">
                <p14:modId xmlns:p14="http://schemas.microsoft.com/office/powerpoint/2010/main" val="65553886"/>
              </p:ext>
            </p:extLst>
          </p:nvPr>
        </p:nvGraphicFramePr>
        <p:xfrm>
          <a:off x="289080" y="2705213"/>
          <a:ext cx="5698061" cy="384779"/>
        </p:xfrm>
        <a:graphic>
          <a:graphicData uri="http://schemas.openxmlformats.org/presentationml/2006/ole">
            <mc:AlternateContent xmlns:mc="http://schemas.openxmlformats.org/markup-compatibility/2006">
              <mc:Choice xmlns:v="urn:schemas-microsoft-com:vml" Requires="v">
                <p:oleObj name="Equation" r:id="rId6" imgW="3808116" imgH="257409" progId="Equation.DSMT4">
                  <p:embed/>
                </p:oleObj>
              </mc:Choice>
              <mc:Fallback>
                <p:oleObj name="Equation" r:id="rId6" imgW="3808116" imgH="257409" progId="Equation.DSMT4">
                  <p:embed/>
                  <p:pic>
                    <p:nvPicPr>
                      <p:cNvPr id="0" name=""/>
                      <p:cNvPicPr/>
                      <p:nvPr/>
                    </p:nvPicPr>
                    <p:blipFill>
                      <a:blip r:embed="rId7"/>
                      <a:stretch>
                        <a:fillRect/>
                      </a:stretch>
                    </p:blipFill>
                    <p:spPr>
                      <a:xfrm>
                        <a:off x="289080" y="2705213"/>
                        <a:ext cx="5698061" cy="384779"/>
                      </a:xfrm>
                      <a:prstGeom prst="rect">
                        <a:avLst/>
                      </a:prstGeom>
                    </p:spPr>
                  </p:pic>
                </p:oleObj>
              </mc:Fallback>
            </mc:AlternateContent>
          </a:graphicData>
        </a:graphic>
      </p:graphicFrame>
      <p:graphicFrame>
        <p:nvGraphicFramePr>
          <p:cNvPr id="20" name="Object 19">
            <a:extLst>
              <a:ext uri="{FF2B5EF4-FFF2-40B4-BE49-F238E27FC236}">
                <a16:creationId xmlns:a16="http://schemas.microsoft.com/office/drawing/2014/main" id="{A0B60C10-5E0C-8D1D-ED2F-04809243E5D2}"/>
              </a:ext>
            </a:extLst>
          </p:cNvPr>
          <p:cNvGraphicFramePr>
            <a:graphicFrameLocks noChangeAspect="1"/>
          </p:cNvGraphicFramePr>
          <p:nvPr>
            <p:extLst>
              <p:ext uri="{D42A27DB-BD31-4B8C-83A1-F6EECF244321}">
                <p14:modId xmlns:p14="http://schemas.microsoft.com/office/powerpoint/2010/main" val="1307009058"/>
              </p:ext>
            </p:extLst>
          </p:nvPr>
        </p:nvGraphicFramePr>
        <p:xfrm>
          <a:off x="224111" y="4284358"/>
          <a:ext cx="8179659" cy="2236935"/>
        </p:xfrm>
        <a:graphic>
          <a:graphicData uri="http://schemas.openxmlformats.org/presentationml/2006/ole">
            <mc:AlternateContent xmlns:mc="http://schemas.openxmlformats.org/markup-compatibility/2006">
              <mc:Choice xmlns:v="urn:schemas-microsoft-com:vml" Requires="v">
                <p:oleObj name="Equation" r:id="rId8" imgW="6559762" imgH="1793207" progId="Equation.DSMT4">
                  <p:embed/>
                </p:oleObj>
              </mc:Choice>
              <mc:Fallback>
                <p:oleObj name="Equation" r:id="rId8" imgW="6559762" imgH="1793207" progId="Equation.DSMT4">
                  <p:embed/>
                  <p:pic>
                    <p:nvPicPr>
                      <p:cNvPr id="0" name=""/>
                      <p:cNvPicPr/>
                      <p:nvPr/>
                    </p:nvPicPr>
                    <p:blipFill>
                      <a:blip r:embed="rId9"/>
                      <a:stretch>
                        <a:fillRect/>
                      </a:stretch>
                    </p:blipFill>
                    <p:spPr>
                      <a:xfrm>
                        <a:off x="224111" y="4284358"/>
                        <a:ext cx="8179659" cy="2236935"/>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85AA1D70-8403-7255-E872-398BA889F476}"/>
              </a:ext>
            </a:extLst>
          </p:cNvPr>
          <p:cNvGraphicFramePr>
            <a:graphicFrameLocks noChangeAspect="1"/>
          </p:cNvGraphicFramePr>
          <p:nvPr>
            <p:extLst>
              <p:ext uri="{D42A27DB-BD31-4B8C-83A1-F6EECF244321}">
                <p14:modId xmlns:p14="http://schemas.microsoft.com/office/powerpoint/2010/main" val="1897402722"/>
              </p:ext>
            </p:extLst>
          </p:nvPr>
        </p:nvGraphicFramePr>
        <p:xfrm>
          <a:off x="8909277" y="4327901"/>
          <a:ext cx="3058611" cy="783487"/>
        </p:xfrm>
        <a:graphic>
          <a:graphicData uri="http://schemas.openxmlformats.org/presentationml/2006/ole">
            <mc:AlternateContent xmlns:mc="http://schemas.openxmlformats.org/markup-compatibility/2006">
              <mc:Choice xmlns:v="urn:schemas-microsoft-com:vml" Requires="v">
                <p:oleObj name="Equation" r:id="rId10" imgW="2577960" imgH="660240" progId="Equation.DSMT4">
                  <p:embed/>
                </p:oleObj>
              </mc:Choice>
              <mc:Fallback>
                <p:oleObj name="Equation" r:id="rId10" imgW="2577960" imgH="660240" progId="Equation.DSMT4">
                  <p:embed/>
                  <p:pic>
                    <p:nvPicPr>
                      <p:cNvPr id="0" name=""/>
                      <p:cNvPicPr/>
                      <p:nvPr/>
                    </p:nvPicPr>
                    <p:blipFill>
                      <a:blip r:embed="rId11"/>
                      <a:stretch>
                        <a:fillRect/>
                      </a:stretch>
                    </p:blipFill>
                    <p:spPr>
                      <a:xfrm>
                        <a:off x="8909277" y="4327901"/>
                        <a:ext cx="3058611" cy="783487"/>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272AC383-FD93-E901-74EA-388B5AA80A2E}"/>
              </a:ext>
            </a:extLst>
          </p:cNvPr>
          <p:cNvSpPr txBox="1"/>
          <p:nvPr/>
        </p:nvSpPr>
        <p:spPr>
          <a:xfrm>
            <a:off x="8909277" y="3920533"/>
            <a:ext cx="2900085" cy="307777"/>
          </a:xfrm>
          <a:prstGeom prst="rect">
            <a:avLst/>
          </a:prstGeom>
          <a:noFill/>
        </p:spPr>
        <p:txBody>
          <a:bodyPr wrap="square" rtlCol="0">
            <a:spAutoFit/>
          </a:bodyPr>
          <a:lstStyle/>
          <a:p>
            <a:r>
              <a:rPr lang="en-US" sz="1400"/>
              <a:t>And general convergence conditions.</a:t>
            </a:r>
            <a:endParaRPr lang="en-US" sz="1600"/>
          </a:p>
        </p:txBody>
      </p:sp>
      <p:sp>
        <p:nvSpPr>
          <p:cNvPr id="25" name="TextBox 24">
            <a:extLst>
              <a:ext uri="{FF2B5EF4-FFF2-40B4-BE49-F238E27FC236}">
                <a16:creationId xmlns:a16="http://schemas.microsoft.com/office/drawing/2014/main" id="{35E4D6EF-551F-F1C1-36F1-E1DB0037D8B6}"/>
              </a:ext>
            </a:extLst>
          </p:cNvPr>
          <p:cNvSpPr txBox="1"/>
          <p:nvPr/>
        </p:nvSpPr>
        <p:spPr>
          <a:xfrm>
            <a:off x="8909277" y="5497286"/>
            <a:ext cx="2900085" cy="954107"/>
          </a:xfrm>
          <a:prstGeom prst="rect">
            <a:avLst/>
          </a:prstGeom>
          <a:noFill/>
        </p:spPr>
        <p:txBody>
          <a:bodyPr wrap="square" rtlCol="0">
            <a:spAutoFit/>
          </a:bodyPr>
          <a:lstStyle/>
          <a:p>
            <a:r>
              <a:rPr lang="en-US" sz="1400"/>
              <a:t>the first order term represents direct transitions via absorption of </a:t>
            </a:r>
            <a:r>
              <a:rPr lang="el-GR" sz="1400"/>
              <a:t>ω</a:t>
            </a:r>
            <a:r>
              <a:rPr lang="en-US" sz="1400"/>
              <a:t>.  The second order terms represent two step absorption processes.</a:t>
            </a:r>
          </a:p>
        </p:txBody>
      </p:sp>
    </p:spTree>
    <p:extLst>
      <p:ext uri="{BB962C8B-B14F-4D97-AF65-F5344CB8AC3E}">
        <p14:creationId xmlns:p14="http://schemas.microsoft.com/office/powerpoint/2010/main" val="39970905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1CB224-0CD4-66E0-C2AF-705113FF5EAB}"/>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CB86D164-766A-27BE-15C2-32A92C30CF87}"/>
              </a:ext>
            </a:extLst>
          </p:cNvPr>
          <p:cNvSpPr txBox="1"/>
          <p:nvPr/>
        </p:nvSpPr>
        <p:spPr>
          <a:xfrm>
            <a:off x="224113" y="929259"/>
            <a:ext cx="5458230" cy="307777"/>
          </a:xfrm>
          <a:prstGeom prst="rect">
            <a:avLst/>
          </a:prstGeom>
          <a:noFill/>
        </p:spPr>
        <p:txBody>
          <a:bodyPr wrap="square" rtlCol="0">
            <a:spAutoFit/>
          </a:bodyPr>
          <a:lstStyle/>
          <a:p>
            <a:r>
              <a:rPr lang="en-US" sz="1400"/>
              <a:t>For small and medium times, we find (implicit summation over b’s):</a:t>
            </a:r>
          </a:p>
        </p:txBody>
      </p:sp>
      <p:sp>
        <p:nvSpPr>
          <p:cNvPr id="7" name="Rectangle 10">
            <a:extLst>
              <a:ext uri="{FF2B5EF4-FFF2-40B4-BE49-F238E27FC236}">
                <a16:creationId xmlns:a16="http://schemas.microsoft.com/office/drawing/2014/main" id="{81FE0161-E489-5FB8-41EB-788816422641}"/>
              </a:ext>
            </a:extLst>
          </p:cNvPr>
          <p:cNvSpPr>
            <a:spLocks noChangeArrowheads="1"/>
          </p:cNvSpPr>
          <p:nvPr/>
        </p:nvSpPr>
        <p:spPr bwMode="auto">
          <a:xfrm>
            <a:off x="7381188" y="165764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2">
            <a:extLst>
              <a:ext uri="{FF2B5EF4-FFF2-40B4-BE49-F238E27FC236}">
                <a16:creationId xmlns:a16="http://schemas.microsoft.com/office/drawing/2014/main" id="{A9372BBF-0ABE-2166-9F44-879B5F2ACA2A}"/>
              </a:ext>
            </a:extLst>
          </p:cNvPr>
          <p:cNvSpPr>
            <a:spLocks noChangeArrowheads="1"/>
          </p:cNvSpPr>
          <p:nvPr/>
        </p:nvSpPr>
        <p:spPr bwMode="auto">
          <a:xfrm>
            <a:off x="5085033" y="7159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494A74BE-1EBE-6046-2419-C2F74F0F9A74}"/>
              </a:ext>
            </a:extLst>
          </p:cNvPr>
          <p:cNvSpPr txBox="1"/>
          <p:nvPr/>
        </p:nvSpPr>
        <p:spPr>
          <a:xfrm>
            <a:off x="3547802" y="89105"/>
            <a:ext cx="5005411" cy="523220"/>
          </a:xfrm>
          <a:prstGeom prst="rect">
            <a:avLst/>
          </a:prstGeom>
          <a:noFill/>
        </p:spPr>
        <p:txBody>
          <a:bodyPr wrap="square" rtlCol="0">
            <a:spAutoFit/>
          </a:bodyPr>
          <a:lstStyle/>
          <a:p>
            <a:r>
              <a:rPr lang="en-US" sz="2800" b="1" u="sng"/>
              <a:t>RSTDPT: Harmonic Perturbation</a:t>
            </a:r>
          </a:p>
        </p:txBody>
      </p:sp>
      <p:graphicFrame>
        <p:nvGraphicFramePr>
          <p:cNvPr id="4" name="Object 3">
            <a:extLst>
              <a:ext uri="{FF2B5EF4-FFF2-40B4-BE49-F238E27FC236}">
                <a16:creationId xmlns:a16="http://schemas.microsoft.com/office/drawing/2014/main" id="{1C587301-CBB4-D139-02E8-8290312BE5F3}"/>
              </a:ext>
            </a:extLst>
          </p:cNvPr>
          <p:cNvGraphicFramePr>
            <a:graphicFrameLocks noChangeAspect="1"/>
          </p:cNvGraphicFramePr>
          <p:nvPr>
            <p:extLst>
              <p:ext uri="{D42A27DB-BD31-4B8C-83A1-F6EECF244321}">
                <p14:modId xmlns:p14="http://schemas.microsoft.com/office/powerpoint/2010/main" val="2289830558"/>
              </p:ext>
            </p:extLst>
          </p:nvPr>
        </p:nvGraphicFramePr>
        <p:xfrm>
          <a:off x="279860" y="1439817"/>
          <a:ext cx="9691454" cy="606362"/>
        </p:xfrm>
        <a:graphic>
          <a:graphicData uri="http://schemas.openxmlformats.org/presentationml/2006/ole">
            <mc:AlternateContent xmlns:mc="http://schemas.openxmlformats.org/markup-compatibility/2006">
              <mc:Choice xmlns:v="urn:schemas-microsoft-com:vml" Requires="v">
                <p:oleObj name="Equation" r:id="rId2" imgW="8115120" imgH="507960" progId="Equation.DSMT4">
                  <p:embed/>
                </p:oleObj>
              </mc:Choice>
              <mc:Fallback>
                <p:oleObj name="Equation" r:id="rId2" imgW="8115120" imgH="507960" progId="Equation.DSMT4">
                  <p:embed/>
                  <p:pic>
                    <p:nvPicPr>
                      <p:cNvPr id="0" name=""/>
                      <p:cNvPicPr/>
                      <p:nvPr/>
                    </p:nvPicPr>
                    <p:blipFill>
                      <a:blip r:embed="rId3"/>
                      <a:stretch>
                        <a:fillRect/>
                      </a:stretch>
                    </p:blipFill>
                    <p:spPr>
                      <a:xfrm>
                        <a:off x="279860" y="1439817"/>
                        <a:ext cx="9691454" cy="606362"/>
                      </a:xfrm>
                      <a:prstGeom prst="rect">
                        <a:avLst/>
                      </a:prstGeom>
                      <a:solidFill>
                        <a:srgbClr val="CCFFCC"/>
                      </a:solidFill>
                    </p:spPr>
                  </p:pic>
                </p:oleObj>
              </mc:Fallback>
            </mc:AlternateContent>
          </a:graphicData>
        </a:graphic>
      </p:graphicFrame>
      <p:graphicFrame>
        <p:nvGraphicFramePr>
          <p:cNvPr id="6" name="Object 5">
            <a:extLst>
              <a:ext uri="{FF2B5EF4-FFF2-40B4-BE49-F238E27FC236}">
                <a16:creationId xmlns:a16="http://schemas.microsoft.com/office/drawing/2014/main" id="{73C4EA37-F735-2468-79FF-A8C78942F25F}"/>
              </a:ext>
            </a:extLst>
          </p:cNvPr>
          <p:cNvGraphicFramePr>
            <a:graphicFrameLocks noChangeAspect="1"/>
          </p:cNvGraphicFramePr>
          <p:nvPr>
            <p:extLst>
              <p:ext uri="{D42A27DB-BD31-4B8C-83A1-F6EECF244321}">
                <p14:modId xmlns:p14="http://schemas.microsoft.com/office/powerpoint/2010/main" val="4023743897"/>
              </p:ext>
            </p:extLst>
          </p:nvPr>
        </p:nvGraphicFramePr>
        <p:xfrm>
          <a:off x="279860" y="2451740"/>
          <a:ext cx="9707557" cy="1072177"/>
        </p:xfrm>
        <a:graphic>
          <a:graphicData uri="http://schemas.openxmlformats.org/presentationml/2006/ole">
            <mc:AlternateContent xmlns:mc="http://schemas.openxmlformats.org/markup-compatibility/2006">
              <mc:Choice xmlns:v="urn:schemas-microsoft-com:vml" Requires="v">
                <p:oleObj name="Equation" r:id="rId4" imgW="8508960" imgH="939600" progId="Equation.DSMT4">
                  <p:embed/>
                </p:oleObj>
              </mc:Choice>
              <mc:Fallback>
                <p:oleObj name="Equation" r:id="rId4" imgW="8508960" imgH="939600" progId="Equation.DSMT4">
                  <p:embed/>
                  <p:pic>
                    <p:nvPicPr>
                      <p:cNvPr id="0" name=""/>
                      <p:cNvPicPr/>
                      <p:nvPr/>
                    </p:nvPicPr>
                    <p:blipFill>
                      <a:blip r:embed="rId5"/>
                      <a:stretch>
                        <a:fillRect/>
                      </a:stretch>
                    </p:blipFill>
                    <p:spPr>
                      <a:xfrm>
                        <a:off x="279860" y="2451740"/>
                        <a:ext cx="9707557" cy="1072177"/>
                      </a:xfrm>
                      <a:prstGeom prst="rect">
                        <a:avLst/>
                      </a:prstGeom>
                      <a:solidFill>
                        <a:srgbClr val="CCFFCC"/>
                      </a:solidFill>
                    </p:spPr>
                  </p:pic>
                </p:oleObj>
              </mc:Fallback>
            </mc:AlternateContent>
          </a:graphicData>
        </a:graphic>
      </p:graphicFrame>
      <p:pic>
        <p:nvPicPr>
          <p:cNvPr id="8" name="Picture 7">
            <a:extLst>
              <a:ext uri="{FF2B5EF4-FFF2-40B4-BE49-F238E27FC236}">
                <a16:creationId xmlns:a16="http://schemas.microsoft.com/office/drawing/2014/main" id="{2EA259BB-86C9-F85A-D856-9FB4482F979A}"/>
              </a:ext>
            </a:extLst>
          </p:cNvPr>
          <p:cNvPicPr>
            <a:picLocks noChangeAspect="1"/>
          </p:cNvPicPr>
          <p:nvPr/>
        </p:nvPicPr>
        <p:blipFill>
          <a:blip r:embed="rId6"/>
          <a:stretch>
            <a:fillRect/>
          </a:stretch>
        </p:blipFill>
        <p:spPr>
          <a:xfrm>
            <a:off x="224113" y="3798527"/>
            <a:ext cx="5306165" cy="2343477"/>
          </a:xfrm>
          <a:prstGeom prst="rect">
            <a:avLst/>
          </a:prstGeom>
        </p:spPr>
      </p:pic>
      <p:sp>
        <p:nvSpPr>
          <p:cNvPr id="9" name="TextBox 8">
            <a:extLst>
              <a:ext uri="{FF2B5EF4-FFF2-40B4-BE49-F238E27FC236}">
                <a16:creationId xmlns:a16="http://schemas.microsoft.com/office/drawing/2014/main" id="{6E175BF3-2404-258A-667C-BBEB7685CFFF}"/>
              </a:ext>
            </a:extLst>
          </p:cNvPr>
          <p:cNvSpPr txBox="1"/>
          <p:nvPr/>
        </p:nvSpPr>
        <p:spPr>
          <a:xfrm>
            <a:off x="5900057" y="3888117"/>
            <a:ext cx="6067830" cy="2677656"/>
          </a:xfrm>
          <a:prstGeom prst="rect">
            <a:avLst/>
          </a:prstGeom>
          <a:noFill/>
        </p:spPr>
        <p:txBody>
          <a:bodyPr wrap="square" rtlCol="0">
            <a:spAutoFit/>
          </a:bodyPr>
          <a:lstStyle/>
          <a:p>
            <a:r>
              <a:rPr lang="en-US" sz="1400"/>
              <a:t>like in the constant case, we see that early on transitions grow with linearly with time, proportional to how well the perturbation, V</a:t>
            </a:r>
            <a:r>
              <a:rPr lang="en-US" sz="1400" baseline="-25000"/>
              <a:t>ni</a:t>
            </a:r>
            <a:r>
              <a:rPr lang="en-US" sz="1400"/>
              <a:t>, connects the two states.  And if a direct transition isn’t possible, then indirect transitions can work; these grow quadratically with time.  Energy levels which are near resonance E</a:t>
            </a:r>
            <a:r>
              <a:rPr lang="en-US" sz="1400" baseline="-25000"/>
              <a:t>n</a:t>
            </a:r>
            <a:r>
              <a:rPr lang="en-US" sz="1400"/>
              <a:t> – E</a:t>
            </a:r>
            <a:r>
              <a:rPr lang="en-US" sz="1400" baseline="-25000"/>
              <a:t>i</a:t>
            </a:r>
            <a:r>
              <a:rPr lang="en-US" sz="1400"/>
              <a:t> ± </a:t>
            </a:r>
            <a:r>
              <a:rPr lang="el-GR" sz="1400"/>
              <a:t>ω</a:t>
            </a:r>
            <a:r>
              <a:rPr lang="en-US" sz="1400"/>
              <a:t> ~ </a:t>
            </a:r>
            <a:r>
              <a:rPr lang="en-US" sz="1400">
                <a:sym typeface="Wingdings" panose="05000000000000000000" pitchFamily="2" charset="2"/>
              </a:rPr>
              <a:t> 0 will grow the longest.  In the picture red is closest to resonance, then green, then blue.  But where S maxes out for red, green, blue, roughly V</a:t>
            </a:r>
            <a:r>
              <a:rPr lang="en-US" sz="1400" baseline="-25000">
                <a:sym typeface="Wingdings" panose="05000000000000000000" pitchFamily="2" charset="2"/>
              </a:rPr>
              <a:t>ni</a:t>
            </a:r>
            <a:r>
              <a:rPr lang="en-US" sz="1400">
                <a:sym typeface="Wingdings" panose="05000000000000000000" pitchFamily="2" charset="2"/>
              </a:rPr>
              <a:t>/|E</a:t>
            </a:r>
            <a:r>
              <a:rPr lang="en-US" sz="1400" baseline="-25000">
                <a:sym typeface="Wingdings" panose="05000000000000000000" pitchFamily="2" charset="2"/>
              </a:rPr>
              <a:t>n</a:t>
            </a:r>
            <a:r>
              <a:rPr lang="en-US" sz="1400">
                <a:sym typeface="Wingdings" panose="05000000000000000000" pitchFamily="2" charset="2"/>
              </a:rPr>
              <a:t> – E</a:t>
            </a:r>
            <a:r>
              <a:rPr lang="en-US" sz="1400" baseline="-25000">
                <a:sym typeface="Wingdings" panose="05000000000000000000" pitchFamily="2" charset="2"/>
              </a:rPr>
              <a:t>i</a:t>
            </a:r>
            <a:r>
              <a:rPr lang="en-US" sz="1400">
                <a:sym typeface="Wingdings" panose="05000000000000000000" pitchFamily="2" charset="2"/>
              </a:rPr>
              <a:t> </a:t>
            </a:r>
            <a:r>
              <a:rPr lang="en-US" sz="1400"/>
              <a:t>± </a:t>
            </a:r>
            <a:r>
              <a:rPr lang="el-GR" sz="1400"/>
              <a:t>ω</a:t>
            </a:r>
            <a:r>
              <a:rPr lang="en-US" sz="1400"/>
              <a:t>|, depends on V and the E’s.  So just because a two levels are close to or at resonance, doesn’t mean the amplitude will max out to 1 (see spin s = 1 exact solution to observe this).  If direct transmissions aren’t possible, then we can get something like the purple curve which makes transitions via a two-step energy absorption process.  Again, the purple curve could well be higher in amplitude than the others (see s = 1 case exact solution).  It just depends.  </a:t>
            </a:r>
          </a:p>
        </p:txBody>
      </p:sp>
    </p:spTree>
    <p:extLst>
      <p:ext uri="{BB962C8B-B14F-4D97-AF65-F5344CB8AC3E}">
        <p14:creationId xmlns:p14="http://schemas.microsoft.com/office/powerpoint/2010/main" val="9353956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FD09A3-28BC-C40D-A645-8F8B202AAFA1}"/>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8021D066-27B6-568F-EA98-5A304C5401E0}"/>
              </a:ext>
            </a:extLst>
          </p:cNvPr>
          <p:cNvSpPr txBox="1"/>
          <p:nvPr/>
        </p:nvSpPr>
        <p:spPr>
          <a:xfrm>
            <a:off x="224113" y="929259"/>
            <a:ext cx="10796312" cy="523220"/>
          </a:xfrm>
          <a:prstGeom prst="rect">
            <a:avLst/>
          </a:prstGeom>
          <a:noFill/>
        </p:spPr>
        <p:txBody>
          <a:bodyPr wrap="square" rtlCol="0">
            <a:spAutoFit/>
          </a:bodyPr>
          <a:lstStyle/>
          <a:p>
            <a:r>
              <a:rPr lang="en-US" sz="1400"/>
              <a:t>We can calculate the transition rate.  The first order term works for the general requirements on harmonic PT, but the second order term requires the t and E restrictions stated.  </a:t>
            </a:r>
          </a:p>
        </p:txBody>
      </p:sp>
      <p:sp>
        <p:nvSpPr>
          <p:cNvPr id="7" name="Rectangle 10">
            <a:extLst>
              <a:ext uri="{FF2B5EF4-FFF2-40B4-BE49-F238E27FC236}">
                <a16:creationId xmlns:a16="http://schemas.microsoft.com/office/drawing/2014/main" id="{C8445A48-EFF7-B60E-1A1B-EAB48EC5A9CA}"/>
              </a:ext>
            </a:extLst>
          </p:cNvPr>
          <p:cNvSpPr>
            <a:spLocks noChangeArrowheads="1"/>
          </p:cNvSpPr>
          <p:nvPr/>
        </p:nvSpPr>
        <p:spPr bwMode="auto">
          <a:xfrm>
            <a:off x="7381188" y="165764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2">
            <a:extLst>
              <a:ext uri="{FF2B5EF4-FFF2-40B4-BE49-F238E27FC236}">
                <a16:creationId xmlns:a16="http://schemas.microsoft.com/office/drawing/2014/main" id="{3A369D4B-5EE2-2505-DA59-83FA559D4FCD}"/>
              </a:ext>
            </a:extLst>
          </p:cNvPr>
          <p:cNvSpPr>
            <a:spLocks noChangeArrowheads="1"/>
          </p:cNvSpPr>
          <p:nvPr/>
        </p:nvSpPr>
        <p:spPr bwMode="auto">
          <a:xfrm>
            <a:off x="5085033" y="7159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565D9B4B-B8A8-5705-8956-937E8C120013}"/>
              </a:ext>
            </a:extLst>
          </p:cNvPr>
          <p:cNvSpPr txBox="1"/>
          <p:nvPr/>
        </p:nvSpPr>
        <p:spPr>
          <a:xfrm>
            <a:off x="3547802" y="89105"/>
            <a:ext cx="5005411" cy="523220"/>
          </a:xfrm>
          <a:prstGeom prst="rect">
            <a:avLst/>
          </a:prstGeom>
          <a:noFill/>
        </p:spPr>
        <p:txBody>
          <a:bodyPr wrap="square" rtlCol="0">
            <a:spAutoFit/>
          </a:bodyPr>
          <a:lstStyle/>
          <a:p>
            <a:r>
              <a:rPr lang="en-US" sz="2800" b="1" u="sng"/>
              <a:t>RSTDPT: Harmonic Perturbation</a:t>
            </a:r>
          </a:p>
        </p:txBody>
      </p:sp>
      <p:graphicFrame>
        <p:nvGraphicFramePr>
          <p:cNvPr id="2" name="Object 1">
            <a:extLst>
              <a:ext uri="{FF2B5EF4-FFF2-40B4-BE49-F238E27FC236}">
                <a16:creationId xmlns:a16="http://schemas.microsoft.com/office/drawing/2014/main" id="{892D1D8B-9DE2-2DB7-A951-EE31206132F8}"/>
              </a:ext>
            </a:extLst>
          </p:cNvPr>
          <p:cNvGraphicFramePr>
            <a:graphicFrameLocks noChangeAspect="1"/>
          </p:cNvGraphicFramePr>
          <p:nvPr>
            <p:extLst>
              <p:ext uri="{D42A27DB-BD31-4B8C-83A1-F6EECF244321}">
                <p14:modId xmlns:p14="http://schemas.microsoft.com/office/powerpoint/2010/main" val="1212398481"/>
              </p:ext>
            </p:extLst>
          </p:nvPr>
        </p:nvGraphicFramePr>
        <p:xfrm>
          <a:off x="309838" y="1599643"/>
          <a:ext cx="8472212" cy="1768992"/>
        </p:xfrm>
        <a:graphic>
          <a:graphicData uri="http://schemas.openxmlformats.org/presentationml/2006/ole">
            <mc:AlternateContent xmlns:mc="http://schemas.openxmlformats.org/markup-compatibility/2006">
              <mc:Choice xmlns:v="urn:schemas-microsoft-com:vml" Requires="v">
                <p:oleObj name="Equation" r:id="rId2" imgW="6530975" imgH="1364193" progId="Equation.DSMT4">
                  <p:embed/>
                </p:oleObj>
              </mc:Choice>
              <mc:Fallback>
                <p:oleObj name="Equation" r:id="rId2" imgW="6530975" imgH="1364193" progId="Equation.DSMT4">
                  <p:embed/>
                  <p:pic>
                    <p:nvPicPr>
                      <p:cNvPr id="0" name=""/>
                      <p:cNvPicPr/>
                      <p:nvPr/>
                    </p:nvPicPr>
                    <p:blipFill>
                      <a:blip r:embed="rId3"/>
                      <a:stretch>
                        <a:fillRect/>
                      </a:stretch>
                    </p:blipFill>
                    <p:spPr>
                      <a:xfrm>
                        <a:off x="309838" y="1599643"/>
                        <a:ext cx="8472212" cy="1768992"/>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852752D7-7574-DF65-D368-74090A49DB4C}"/>
              </a:ext>
            </a:extLst>
          </p:cNvPr>
          <p:cNvSpPr txBox="1"/>
          <p:nvPr/>
        </p:nvSpPr>
        <p:spPr>
          <a:xfrm>
            <a:off x="224113" y="3515799"/>
            <a:ext cx="8881787" cy="1815882"/>
          </a:xfrm>
          <a:prstGeom prst="rect">
            <a:avLst/>
          </a:prstGeom>
          <a:noFill/>
        </p:spPr>
        <p:txBody>
          <a:bodyPr wrap="square">
            <a:spAutoFit/>
          </a:bodyPr>
          <a:lstStyle/>
          <a:p>
            <a:r>
              <a:rPr lang="en-US" sz="1400">
                <a:effectLst/>
                <a:ea typeface="Times New Roman" panose="02020603050405020304" pitchFamily="18" charset="0"/>
                <a:cs typeface="Calibri" panose="020F0502020204030204" pitchFamily="34" charset="0"/>
              </a:rPr>
              <a:t>If the |V</a:t>
            </a:r>
            <a:r>
              <a:rPr lang="en-US" sz="1400" baseline="-25000">
                <a:effectLst/>
                <a:ea typeface="Times New Roman" panose="02020603050405020304" pitchFamily="18" charset="0"/>
                <a:cs typeface="Calibri" panose="020F0502020204030204" pitchFamily="34" charset="0"/>
              </a:rPr>
              <a:t>ni</a:t>
            </a:r>
            <a:r>
              <a:rPr lang="en-US" sz="1400">
                <a:effectLst/>
                <a:ea typeface="Times New Roman" panose="02020603050405020304" pitchFamily="18" charset="0"/>
                <a:cs typeface="Calibri" panose="020F0502020204030204" pitchFamily="34" charset="0"/>
              </a:rPr>
              <a:t>|</a:t>
            </a:r>
            <a:r>
              <a:rPr lang="en-US" sz="1400" baseline="30000">
                <a:effectLst/>
                <a:ea typeface="Times New Roman" panose="02020603050405020304" pitchFamily="18" charset="0"/>
                <a:cs typeface="Calibri" panose="020F0502020204030204" pitchFamily="34" charset="0"/>
              </a:rPr>
              <a:t>2</a:t>
            </a:r>
            <a:r>
              <a:rPr lang="en-US" sz="1400">
                <a:effectLst/>
                <a:ea typeface="Times New Roman" panose="02020603050405020304" pitchFamily="18" charset="0"/>
                <a:cs typeface="Calibri" panose="020F0502020204030204" pitchFamily="34" charset="0"/>
              </a:rPr>
              <a:t> matrix element is zero, then transitions can still take place via a two-step process according to the |V</a:t>
            </a:r>
            <a:r>
              <a:rPr lang="en-US" sz="1400" baseline="-25000">
                <a:effectLst/>
                <a:ea typeface="Times New Roman" panose="02020603050405020304" pitchFamily="18" charset="0"/>
                <a:cs typeface="Calibri" panose="020F0502020204030204" pitchFamily="34" charset="0"/>
              </a:rPr>
              <a:t>nb</a:t>
            </a:r>
            <a:r>
              <a:rPr lang="en-US" sz="1400">
                <a:effectLst/>
                <a:ea typeface="Times New Roman" panose="02020603050405020304" pitchFamily="18" charset="0"/>
                <a:cs typeface="Calibri" panose="020F0502020204030204" pitchFamily="34" charset="0"/>
              </a:rPr>
              <a:t>V</a:t>
            </a:r>
            <a:r>
              <a:rPr lang="en-US" sz="1400" baseline="-25000">
                <a:effectLst/>
                <a:ea typeface="Times New Roman" panose="02020603050405020304" pitchFamily="18" charset="0"/>
                <a:cs typeface="Calibri" panose="020F0502020204030204" pitchFamily="34" charset="0"/>
              </a:rPr>
              <a:t>bi</a:t>
            </a:r>
            <a:r>
              <a:rPr lang="en-US" sz="1400">
                <a:effectLst/>
                <a:ea typeface="Times New Roman" panose="02020603050405020304" pitchFamily="18" charset="0"/>
                <a:cs typeface="Calibri" panose="020F0502020204030204" pitchFamily="34" charset="0"/>
              </a:rPr>
              <a:t>|</a:t>
            </a:r>
            <a:r>
              <a:rPr lang="en-US" sz="1400" baseline="30000">
                <a:effectLst/>
                <a:ea typeface="Times New Roman" panose="02020603050405020304" pitchFamily="18" charset="0"/>
                <a:cs typeface="Calibri" panose="020F0502020204030204" pitchFamily="34" charset="0"/>
              </a:rPr>
              <a:t>2</a:t>
            </a:r>
            <a:r>
              <a:rPr lang="en-US" sz="1400">
                <a:effectLst/>
                <a:ea typeface="Times New Roman" panose="02020603050405020304" pitchFamily="18" charset="0"/>
                <a:cs typeface="Calibri" panose="020F0502020204030204" pitchFamily="34" charset="0"/>
              </a:rPr>
              <a:t> term.  And indeed, this might even be the dominant contribution – it all depends on how the matrix elements for the direct transmission compares to those for the indirect transmission.  Assuming that direct transmissions are possible, and focusing just on these, </a:t>
            </a:r>
            <a:r>
              <a:rPr lang="en-US" sz="1400">
                <a:effectLst/>
                <a:ea typeface="Times New Roman" panose="02020603050405020304" pitchFamily="18" charset="0"/>
              </a:rPr>
              <a:t>this formula says that the probability of transition from E</a:t>
            </a:r>
            <a:r>
              <a:rPr lang="en-US" sz="1400" baseline="-25000">
                <a:effectLst/>
                <a:ea typeface="Times New Roman" panose="02020603050405020304" pitchFamily="18" charset="0"/>
              </a:rPr>
              <a:t>i</a:t>
            </a:r>
            <a:r>
              <a:rPr lang="en-US" sz="1400">
                <a:effectLst/>
                <a:ea typeface="Times New Roman" panose="02020603050405020304" pitchFamily="18" charset="0"/>
              </a:rPr>
              <a:t> --&gt; E</a:t>
            </a:r>
            <a:r>
              <a:rPr lang="en-US" sz="1400" baseline="-25000">
                <a:effectLst/>
                <a:ea typeface="Times New Roman" panose="02020603050405020304" pitchFamily="18" charset="0"/>
              </a:rPr>
              <a:t>n</a:t>
            </a:r>
            <a:r>
              <a:rPr lang="en-US" sz="1400">
                <a:effectLst/>
                <a:ea typeface="Times New Roman" panose="02020603050405020304" pitchFamily="18" charset="0"/>
              </a:rPr>
              <a:t> basically grows as 2(t-t</a:t>
            </a:r>
            <a:r>
              <a:rPr lang="en-US" sz="1400" baseline="-25000">
                <a:effectLst/>
                <a:ea typeface="Times New Roman" panose="02020603050405020304" pitchFamily="18" charset="0"/>
              </a:rPr>
              <a:t>0</a:t>
            </a:r>
            <a:r>
              <a:rPr lang="en-US" sz="1400">
                <a:effectLst/>
                <a:ea typeface="Times New Roman" panose="02020603050405020304" pitchFamily="18" charset="0"/>
              </a:rPr>
              <a:t>)|V</a:t>
            </a:r>
            <a:r>
              <a:rPr lang="en-US" sz="1400" baseline="-25000">
                <a:effectLst/>
                <a:ea typeface="Times New Roman" panose="02020603050405020304" pitchFamily="18" charset="0"/>
              </a:rPr>
              <a:t>ni</a:t>
            </a:r>
            <a:r>
              <a:rPr lang="en-US" sz="1400">
                <a:effectLst/>
                <a:ea typeface="Times New Roman" panose="02020603050405020304" pitchFamily="18" charset="0"/>
              </a:rPr>
              <a:t>|</a:t>
            </a:r>
            <a:r>
              <a:rPr lang="en-US" sz="1400" baseline="30000">
                <a:effectLst/>
                <a:ea typeface="Times New Roman" panose="02020603050405020304" pitchFamily="18" charset="0"/>
              </a:rPr>
              <a:t>2</a:t>
            </a:r>
            <a:r>
              <a:rPr lang="en-US" sz="1400">
                <a:effectLst/>
                <a:ea typeface="Times New Roman" panose="02020603050405020304" pitchFamily="18" charset="0"/>
              </a:rPr>
              <a:t> (qualitatively true at least) until t – t</a:t>
            </a:r>
            <a:r>
              <a:rPr lang="en-US" sz="1400" baseline="-25000">
                <a:effectLst/>
                <a:ea typeface="Times New Roman" panose="02020603050405020304" pitchFamily="18" charset="0"/>
              </a:rPr>
              <a:t>0</a:t>
            </a:r>
            <a:r>
              <a:rPr lang="en-US" sz="1400">
                <a:effectLst/>
                <a:ea typeface="Times New Roman" panose="02020603050405020304" pitchFamily="18" charset="0"/>
              </a:rPr>
              <a:t> ~ 1/(E</a:t>
            </a:r>
            <a:r>
              <a:rPr lang="en-US" sz="1400" baseline="-25000">
                <a:effectLst/>
                <a:ea typeface="Times New Roman" panose="02020603050405020304" pitchFamily="18" charset="0"/>
              </a:rPr>
              <a:t>n</a:t>
            </a:r>
            <a:r>
              <a:rPr lang="en-US" sz="1400">
                <a:effectLst/>
                <a:ea typeface="Times New Roman" panose="02020603050405020304" pitchFamily="18" charset="0"/>
              </a:rPr>
              <a:t> – E</a:t>
            </a:r>
            <a:r>
              <a:rPr lang="en-US" sz="1400" baseline="-25000">
                <a:effectLst/>
                <a:ea typeface="Times New Roman" panose="02020603050405020304" pitchFamily="18" charset="0"/>
              </a:rPr>
              <a:t>i</a:t>
            </a:r>
            <a:r>
              <a:rPr lang="en-US" sz="1400">
                <a:effectLst/>
                <a:ea typeface="Times New Roman" panose="02020603050405020304" pitchFamily="18" charset="0"/>
              </a:rPr>
              <a:t> </a:t>
            </a:r>
            <a:r>
              <a:rPr lang="en-US" sz="1400">
                <a:effectLst/>
                <a:ea typeface="Times New Roman" panose="02020603050405020304" pitchFamily="18" charset="0"/>
                <a:cs typeface="Times New Roman" panose="02020603050405020304" pitchFamily="18" charset="0"/>
              </a:rPr>
              <a:t>±</a:t>
            </a:r>
            <a:r>
              <a:rPr lang="en-US" sz="1400">
                <a:effectLst/>
                <a:ea typeface="Times New Roman" panose="02020603050405020304" pitchFamily="18" charset="0"/>
              </a:rPr>
              <a:t> </a:t>
            </a:r>
            <a:r>
              <a:rPr lang="en-US" sz="1400">
                <a:effectLst/>
                <a:ea typeface="Times New Roman" panose="02020603050405020304" pitchFamily="18" charset="0"/>
                <a:cs typeface="Calibri" panose="020F0502020204030204" pitchFamily="34" charset="0"/>
              </a:rPr>
              <a:t>ω</a:t>
            </a:r>
            <a:r>
              <a:rPr lang="en-US" sz="1400">
                <a:effectLst/>
                <a:ea typeface="Times New Roman" panose="02020603050405020304" pitchFamily="18" charset="0"/>
              </a:rPr>
              <a:t>), at which point it will begin to descend back down and oscillate back and forth with period ~ 2</a:t>
            </a:r>
            <a:r>
              <a:rPr lang="en-US" sz="1400">
                <a:effectLst/>
                <a:ea typeface="Times New Roman" panose="02020603050405020304" pitchFamily="18" charset="0"/>
                <a:cs typeface="Calibri" panose="020F0502020204030204" pitchFamily="34" charset="0"/>
              </a:rPr>
              <a:t>π</a:t>
            </a:r>
            <a:r>
              <a:rPr lang="en-US" sz="1400">
                <a:effectLst/>
                <a:ea typeface="Times New Roman" panose="02020603050405020304" pitchFamily="18" charset="0"/>
              </a:rPr>
              <a:t>/|E</a:t>
            </a:r>
            <a:r>
              <a:rPr lang="en-US" sz="1400" baseline="-25000">
                <a:effectLst/>
                <a:ea typeface="Times New Roman" panose="02020603050405020304" pitchFamily="18" charset="0"/>
              </a:rPr>
              <a:t>n</a:t>
            </a:r>
            <a:r>
              <a:rPr lang="en-US" sz="1400">
                <a:effectLst/>
                <a:ea typeface="Times New Roman" panose="02020603050405020304" pitchFamily="18" charset="0"/>
              </a:rPr>
              <a:t> – E</a:t>
            </a:r>
            <a:r>
              <a:rPr lang="en-US" sz="1400" baseline="-25000">
                <a:effectLst/>
                <a:ea typeface="Times New Roman" panose="02020603050405020304" pitchFamily="18" charset="0"/>
              </a:rPr>
              <a:t>i</a:t>
            </a:r>
            <a:r>
              <a:rPr lang="en-US" sz="1400">
                <a:effectLst/>
                <a:ea typeface="Times New Roman" panose="02020603050405020304" pitchFamily="18" charset="0"/>
              </a:rPr>
              <a:t> </a:t>
            </a:r>
            <a:r>
              <a:rPr lang="en-US" sz="1400">
                <a:effectLst/>
                <a:ea typeface="Times New Roman" panose="02020603050405020304" pitchFamily="18" charset="0"/>
                <a:cs typeface="Times New Roman" panose="02020603050405020304" pitchFamily="18" charset="0"/>
              </a:rPr>
              <a:t>±</a:t>
            </a:r>
            <a:r>
              <a:rPr lang="en-US" sz="1400">
                <a:effectLst/>
                <a:ea typeface="Times New Roman" panose="02020603050405020304" pitchFamily="18" charset="0"/>
              </a:rPr>
              <a:t> </a:t>
            </a:r>
            <a:r>
              <a:rPr lang="en-US" sz="1400">
                <a:effectLst/>
                <a:ea typeface="Times New Roman" panose="02020603050405020304" pitchFamily="18" charset="0"/>
                <a:cs typeface="Calibri" panose="020F0502020204030204" pitchFamily="34" charset="0"/>
              </a:rPr>
              <a:t>ω</a:t>
            </a:r>
            <a:r>
              <a:rPr lang="en-US" sz="1400">
                <a:effectLst/>
                <a:ea typeface="Times New Roman" panose="02020603050405020304" pitchFamily="18" charset="0"/>
              </a:rPr>
              <a:t>|.  Again, this would seem to imply an infinite scattering rate in the long time limit, and a correspondingly infinite period of oscillation, as E</a:t>
            </a:r>
            <a:r>
              <a:rPr lang="en-US" sz="1400" baseline="-25000">
                <a:effectLst/>
                <a:ea typeface="Times New Roman" panose="02020603050405020304" pitchFamily="18" charset="0"/>
              </a:rPr>
              <a:t>i</a:t>
            </a:r>
            <a:r>
              <a:rPr lang="en-US" sz="1400">
                <a:effectLst/>
                <a:ea typeface="Times New Roman" panose="02020603050405020304" pitchFamily="18" charset="0"/>
              </a:rPr>
              <a:t> – E</a:t>
            </a:r>
            <a:r>
              <a:rPr lang="en-US" sz="1400" baseline="-25000">
                <a:effectLst/>
                <a:ea typeface="Times New Roman" panose="02020603050405020304" pitchFamily="18" charset="0"/>
              </a:rPr>
              <a:t>n</a:t>
            </a:r>
            <a:r>
              <a:rPr lang="en-US" sz="1400">
                <a:effectLst/>
                <a:ea typeface="Times New Roman" panose="02020603050405020304" pitchFamily="18" charset="0"/>
              </a:rPr>
              <a:t> </a:t>
            </a:r>
            <a:r>
              <a:rPr lang="en-US" sz="1400">
                <a:effectLst/>
                <a:ea typeface="Times New Roman" panose="02020603050405020304" pitchFamily="18" charset="0"/>
                <a:cs typeface="Times New Roman" panose="02020603050405020304" pitchFamily="18" charset="0"/>
              </a:rPr>
              <a:t>±</a:t>
            </a:r>
            <a:r>
              <a:rPr lang="en-US" sz="1400">
                <a:effectLst/>
                <a:ea typeface="Times New Roman" panose="02020603050405020304" pitchFamily="18" charset="0"/>
              </a:rPr>
              <a:t> </a:t>
            </a:r>
            <a:r>
              <a:rPr lang="en-US" sz="1400">
                <a:effectLst/>
                <a:ea typeface="Times New Roman" panose="02020603050405020304" pitchFamily="18" charset="0"/>
                <a:cs typeface="Calibri" panose="020F0502020204030204" pitchFamily="34" charset="0"/>
              </a:rPr>
              <a:t>ω</a:t>
            </a:r>
            <a:r>
              <a:rPr lang="en-US" sz="1400">
                <a:effectLst/>
                <a:ea typeface="Times New Roman" panose="02020603050405020304" pitchFamily="18" charset="0"/>
              </a:rPr>
              <a:t> -&gt; 0.  But we cannot conclude this from our perturbative formula because such small energies would violate the inequality |V</a:t>
            </a:r>
            <a:r>
              <a:rPr lang="en-US" sz="1400" baseline="-25000">
                <a:effectLst/>
                <a:ea typeface="Times New Roman" panose="02020603050405020304" pitchFamily="18" charset="0"/>
              </a:rPr>
              <a:t>ni</a:t>
            </a:r>
            <a:r>
              <a:rPr lang="en-US" sz="1400">
                <a:effectLst/>
                <a:ea typeface="Times New Roman" panose="02020603050405020304" pitchFamily="18" charset="0"/>
              </a:rPr>
              <a:t>| &lt; |E</a:t>
            </a:r>
            <a:r>
              <a:rPr lang="en-US" sz="1400" baseline="-25000">
                <a:effectLst/>
                <a:ea typeface="Times New Roman" panose="02020603050405020304" pitchFamily="18" charset="0"/>
              </a:rPr>
              <a:t>n</a:t>
            </a:r>
            <a:r>
              <a:rPr lang="en-US" sz="1400">
                <a:effectLst/>
                <a:ea typeface="Times New Roman" panose="02020603050405020304" pitchFamily="18" charset="0"/>
              </a:rPr>
              <a:t> – E</a:t>
            </a:r>
            <a:r>
              <a:rPr lang="en-US" sz="1400" baseline="-25000">
                <a:effectLst/>
                <a:ea typeface="Times New Roman" panose="02020603050405020304" pitchFamily="18" charset="0"/>
              </a:rPr>
              <a:t>i</a:t>
            </a:r>
            <a:r>
              <a:rPr lang="en-US" sz="1400">
                <a:effectLst/>
                <a:ea typeface="Times New Roman" panose="02020603050405020304" pitchFamily="18" charset="0"/>
              </a:rPr>
              <a:t> </a:t>
            </a:r>
            <a:r>
              <a:rPr lang="en-US" sz="1400">
                <a:effectLst/>
                <a:ea typeface="Times New Roman" panose="02020603050405020304" pitchFamily="18" charset="0"/>
                <a:cs typeface="Times New Roman" panose="02020603050405020304" pitchFamily="18" charset="0"/>
              </a:rPr>
              <a:t>±</a:t>
            </a:r>
            <a:r>
              <a:rPr lang="en-US" sz="1400">
                <a:effectLst/>
                <a:ea typeface="Times New Roman" panose="02020603050405020304" pitchFamily="18" charset="0"/>
              </a:rPr>
              <a:t> </a:t>
            </a:r>
            <a:r>
              <a:rPr lang="en-US" sz="1400">
                <a:effectLst/>
                <a:ea typeface="Times New Roman" panose="02020603050405020304" pitchFamily="18" charset="0"/>
                <a:cs typeface="Calibri" panose="020F0502020204030204" pitchFamily="34" charset="0"/>
              </a:rPr>
              <a:t>ω</a:t>
            </a:r>
            <a:r>
              <a:rPr lang="en-US" sz="1400">
                <a:effectLst/>
                <a:ea typeface="Times New Roman" panose="02020603050405020304" pitchFamily="18" charset="0"/>
              </a:rPr>
              <a:t>| &lt; 1/t. </a:t>
            </a:r>
            <a:endParaRPr lang="en-US" sz="1400"/>
          </a:p>
        </p:txBody>
      </p:sp>
    </p:spTree>
    <p:extLst>
      <p:ext uri="{BB962C8B-B14F-4D97-AF65-F5344CB8AC3E}">
        <p14:creationId xmlns:p14="http://schemas.microsoft.com/office/powerpoint/2010/main" val="2795841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68C0CB-4400-44CB-895B-68127A314227}"/>
              </a:ext>
            </a:extLst>
          </p:cNvPr>
          <p:cNvSpPr txBox="1"/>
          <p:nvPr/>
        </p:nvSpPr>
        <p:spPr>
          <a:xfrm>
            <a:off x="3256333" y="278349"/>
            <a:ext cx="5055999" cy="523220"/>
          </a:xfrm>
          <a:prstGeom prst="rect">
            <a:avLst/>
          </a:prstGeom>
          <a:noFill/>
        </p:spPr>
        <p:txBody>
          <a:bodyPr wrap="none" rtlCol="0">
            <a:spAutoFit/>
          </a:bodyPr>
          <a:lstStyle/>
          <a:p>
            <a:r>
              <a:rPr lang="en-US" sz="2800" b="1" u="sng"/>
              <a:t>Time Development: Free Particle</a:t>
            </a:r>
            <a:endParaRPr lang="en-US" b="1" u="sng"/>
          </a:p>
        </p:txBody>
      </p:sp>
      <p:sp>
        <p:nvSpPr>
          <p:cNvPr id="3" name="TextBox 2">
            <a:extLst>
              <a:ext uri="{FF2B5EF4-FFF2-40B4-BE49-F238E27FC236}">
                <a16:creationId xmlns:a16="http://schemas.microsoft.com/office/drawing/2014/main" id="{7C41EF13-9019-4187-8139-F77CC929136D}"/>
              </a:ext>
            </a:extLst>
          </p:cNvPr>
          <p:cNvSpPr txBox="1"/>
          <p:nvPr/>
        </p:nvSpPr>
        <p:spPr>
          <a:xfrm>
            <a:off x="254524" y="1084082"/>
            <a:ext cx="1376339" cy="369332"/>
          </a:xfrm>
          <a:prstGeom prst="rect">
            <a:avLst/>
          </a:prstGeom>
          <a:noFill/>
        </p:spPr>
        <p:txBody>
          <a:bodyPr wrap="none" rtlCol="0">
            <a:spAutoFit/>
          </a:bodyPr>
          <a:lstStyle/>
          <a:p>
            <a:r>
              <a:rPr lang="en-US" b="1"/>
              <a:t>Free particle</a:t>
            </a:r>
          </a:p>
        </p:txBody>
      </p:sp>
      <p:sp>
        <p:nvSpPr>
          <p:cNvPr id="4" name="TextBox 3">
            <a:extLst>
              <a:ext uri="{FF2B5EF4-FFF2-40B4-BE49-F238E27FC236}">
                <a16:creationId xmlns:a16="http://schemas.microsoft.com/office/drawing/2014/main" id="{AC4B3552-183B-4F0B-ABEC-84D1D3233A71}"/>
              </a:ext>
            </a:extLst>
          </p:cNvPr>
          <p:cNvSpPr txBox="1"/>
          <p:nvPr/>
        </p:nvSpPr>
        <p:spPr>
          <a:xfrm>
            <a:off x="254524" y="1427689"/>
            <a:ext cx="9266548" cy="584775"/>
          </a:xfrm>
          <a:prstGeom prst="rect">
            <a:avLst/>
          </a:prstGeom>
          <a:noFill/>
        </p:spPr>
        <p:txBody>
          <a:bodyPr wrap="square" rtlCol="0">
            <a:spAutoFit/>
          </a:bodyPr>
          <a:lstStyle/>
          <a:p>
            <a:r>
              <a:rPr lang="en-US" sz="1600"/>
              <a:t>We’ll do this for a ‘classical’ particle, i.e. one in a minimum </a:t>
            </a:r>
            <a:r>
              <a:rPr lang="el-GR" sz="1600"/>
              <a:t>Δ</a:t>
            </a:r>
            <a:r>
              <a:rPr lang="en-US" sz="1600"/>
              <a:t>x</a:t>
            </a:r>
            <a:r>
              <a:rPr lang="el-GR" sz="1600"/>
              <a:t>Δ</a:t>
            </a:r>
            <a:r>
              <a:rPr lang="en-US" sz="1600"/>
              <a:t>p uncertainty state.  As can see it’s just a sqrt(Gaussian) with momentum eigenstate phase factor tacked on:</a:t>
            </a:r>
          </a:p>
        </p:txBody>
      </p:sp>
      <p:graphicFrame>
        <p:nvGraphicFramePr>
          <p:cNvPr id="6" name="Object 5">
            <a:extLst>
              <a:ext uri="{FF2B5EF4-FFF2-40B4-BE49-F238E27FC236}">
                <a16:creationId xmlns:a16="http://schemas.microsoft.com/office/drawing/2014/main" id="{C7C04F5F-9FA3-48FA-9049-B9A1E764ECF1}"/>
              </a:ext>
            </a:extLst>
          </p:cNvPr>
          <p:cNvGraphicFramePr>
            <a:graphicFrameLocks noChangeAspect="1"/>
          </p:cNvGraphicFramePr>
          <p:nvPr>
            <p:extLst>
              <p:ext uri="{D42A27DB-BD31-4B8C-83A1-F6EECF244321}">
                <p14:modId xmlns:p14="http://schemas.microsoft.com/office/powerpoint/2010/main" val="3605165423"/>
              </p:ext>
            </p:extLst>
          </p:nvPr>
        </p:nvGraphicFramePr>
        <p:xfrm>
          <a:off x="346889" y="2134150"/>
          <a:ext cx="2684657" cy="758898"/>
        </p:xfrm>
        <a:graphic>
          <a:graphicData uri="http://schemas.openxmlformats.org/presentationml/2006/ole">
            <mc:AlternateContent xmlns:mc="http://schemas.openxmlformats.org/markup-compatibility/2006">
              <mc:Choice xmlns:v="urn:schemas-microsoft-com:vml" Requires="v">
                <p:oleObj name="Equation" r:id="rId2" imgW="1943100" imgH="546100" progId="Equation.DSMT4">
                  <p:embed/>
                </p:oleObj>
              </mc:Choice>
              <mc:Fallback>
                <p:oleObj name="Equation" r:id="rId2" imgW="1943100" imgH="546100" progId="Equation.DSMT4">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6889" y="2134150"/>
                        <a:ext cx="2684657" cy="758898"/>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74DEF855-BAD3-43DF-A5F1-7FFF6E1A9D09}"/>
              </a:ext>
            </a:extLst>
          </p:cNvPr>
          <p:cNvGraphicFramePr>
            <a:graphicFrameLocks noChangeAspect="1"/>
          </p:cNvGraphicFramePr>
          <p:nvPr>
            <p:extLst>
              <p:ext uri="{D42A27DB-BD31-4B8C-83A1-F6EECF244321}">
                <p14:modId xmlns:p14="http://schemas.microsoft.com/office/powerpoint/2010/main" val="545896406"/>
              </p:ext>
            </p:extLst>
          </p:nvPr>
        </p:nvGraphicFramePr>
        <p:xfrm>
          <a:off x="346889" y="3429000"/>
          <a:ext cx="4657725" cy="1827212"/>
        </p:xfrm>
        <a:graphic>
          <a:graphicData uri="http://schemas.openxmlformats.org/presentationml/2006/ole">
            <mc:AlternateContent xmlns:mc="http://schemas.openxmlformats.org/markup-compatibility/2006">
              <mc:Choice xmlns:v="urn:schemas-microsoft-com:vml" Requires="v">
                <p:oleObj name="Equation" r:id="rId4" imgW="3352680" imgH="1320480" progId="Equation.DSMT4">
                  <p:embed/>
                </p:oleObj>
              </mc:Choice>
              <mc:Fallback>
                <p:oleObj name="Equation" r:id="rId4" imgW="3352680" imgH="1320480" progId="Equation.DSMT4">
                  <p:embed/>
                  <p:pic>
                    <p:nvPicPr>
                      <p:cNvPr id="0" name="Object 3"/>
                      <p:cNvPicPr>
                        <a:picLocks noChangeAspect="1" noChangeArrowheads="1"/>
                      </p:cNvPicPr>
                      <p:nvPr/>
                    </p:nvPicPr>
                    <p:blipFill>
                      <a:blip r:embed="rId5"/>
                      <a:srcRect/>
                      <a:stretch>
                        <a:fillRect/>
                      </a:stretch>
                    </p:blipFill>
                    <p:spPr bwMode="auto">
                      <a:xfrm>
                        <a:off x="346889" y="3429000"/>
                        <a:ext cx="4657725" cy="1827212"/>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B3A84DC0-54FD-4A9E-8C88-20D648161166}"/>
              </a:ext>
            </a:extLst>
          </p:cNvPr>
          <p:cNvSpPr txBox="1"/>
          <p:nvPr/>
        </p:nvSpPr>
        <p:spPr>
          <a:xfrm>
            <a:off x="254524" y="2972801"/>
            <a:ext cx="8239027" cy="338554"/>
          </a:xfrm>
          <a:prstGeom prst="rect">
            <a:avLst/>
          </a:prstGeom>
          <a:noFill/>
        </p:spPr>
        <p:txBody>
          <a:bodyPr wrap="square" rtlCol="0">
            <a:spAutoFit/>
          </a:bodyPr>
          <a:lstStyle/>
          <a:p>
            <a:r>
              <a:rPr lang="en-US" sz="1600"/>
              <a:t>Then we can simply apply the time-development operator, and do an eigenfunction expansion: </a:t>
            </a:r>
          </a:p>
        </p:txBody>
      </p:sp>
      <p:graphicFrame>
        <p:nvGraphicFramePr>
          <p:cNvPr id="12" name="Object 11">
            <a:extLst>
              <a:ext uri="{FF2B5EF4-FFF2-40B4-BE49-F238E27FC236}">
                <a16:creationId xmlns:a16="http://schemas.microsoft.com/office/drawing/2014/main" id="{11526280-4BC9-4E10-A00B-90962895A6EA}"/>
              </a:ext>
            </a:extLst>
          </p:cNvPr>
          <p:cNvGraphicFramePr>
            <a:graphicFrameLocks noChangeAspect="1"/>
          </p:cNvGraphicFramePr>
          <p:nvPr>
            <p:extLst>
              <p:ext uri="{D42A27DB-BD31-4B8C-83A1-F6EECF244321}">
                <p14:modId xmlns:p14="http://schemas.microsoft.com/office/powerpoint/2010/main" val="3017904969"/>
              </p:ext>
            </p:extLst>
          </p:nvPr>
        </p:nvGraphicFramePr>
        <p:xfrm>
          <a:off x="318508" y="5148370"/>
          <a:ext cx="6704710" cy="1129875"/>
        </p:xfrm>
        <a:graphic>
          <a:graphicData uri="http://schemas.openxmlformats.org/presentationml/2006/ole">
            <mc:AlternateContent xmlns:mc="http://schemas.openxmlformats.org/markup-compatibility/2006">
              <mc:Choice xmlns:v="urn:schemas-microsoft-com:vml" Requires="v">
                <p:oleObj name="Equation" r:id="rId6" imgW="5422900" imgH="914400" progId="Equation.DSMT4">
                  <p:embed/>
                </p:oleObj>
              </mc:Choice>
              <mc:Fallback>
                <p:oleObj name="Equation" r:id="rId6" imgW="5422900" imgH="9144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8508" y="5148370"/>
                        <a:ext cx="6704710" cy="1129875"/>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8B35A270-2CFE-4C7D-8206-106FBEF23ADC}"/>
              </a:ext>
            </a:extLst>
          </p:cNvPr>
          <p:cNvSpPr txBox="1"/>
          <p:nvPr/>
        </p:nvSpPr>
        <p:spPr>
          <a:xfrm>
            <a:off x="7569381" y="5256212"/>
            <a:ext cx="4129284" cy="1323439"/>
          </a:xfrm>
          <a:prstGeom prst="rect">
            <a:avLst/>
          </a:prstGeom>
          <a:noFill/>
        </p:spPr>
        <p:txBody>
          <a:bodyPr wrap="square" rtlCol="0">
            <a:spAutoFit/>
          </a:bodyPr>
          <a:lstStyle/>
          <a:p>
            <a:r>
              <a:rPr lang="en-US" sz="1600"/>
              <a:t>This evinces two general features.  One is classical evolution of position, as can see in Gaussian mean.  The other is decoherence of the particle vis-à-vis its stdev.  This is only of consequence for a subatomic particle.</a:t>
            </a:r>
          </a:p>
        </p:txBody>
      </p:sp>
    </p:spTree>
    <p:extLst>
      <p:ext uri="{BB962C8B-B14F-4D97-AF65-F5344CB8AC3E}">
        <p14:creationId xmlns:p14="http://schemas.microsoft.com/office/powerpoint/2010/main" val="18990234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94FB19-EAAA-CE33-3A39-4A2F5566BD28}"/>
            </a:ext>
          </a:extLst>
        </p:cNvPr>
        <p:cNvGrpSpPr/>
        <p:nvPr/>
      </p:nvGrpSpPr>
      <p:grpSpPr>
        <a:xfrm>
          <a:off x="0" y="0"/>
          <a:ext cx="0" cy="0"/>
          <a:chOff x="0" y="0"/>
          <a:chExt cx="0" cy="0"/>
        </a:xfrm>
      </p:grpSpPr>
      <p:sp>
        <p:nvSpPr>
          <p:cNvPr id="7" name="Rectangle 10">
            <a:extLst>
              <a:ext uri="{FF2B5EF4-FFF2-40B4-BE49-F238E27FC236}">
                <a16:creationId xmlns:a16="http://schemas.microsoft.com/office/drawing/2014/main" id="{FD72973B-4B49-A97E-A1BE-8EAD09C4393C}"/>
              </a:ext>
            </a:extLst>
          </p:cNvPr>
          <p:cNvSpPr>
            <a:spLocks noChangeArrowheads="1"/>
          </p:cNvSpPr>
          <p:nvPr/>
        </p:nvSpPr>
        <p:spPr bwMode="auto">
          <a:xfrm>
            <a:off x="7381188" y="165764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2">
            <a:extLst>
              <a:ext uri="{FF2B5EF4-FFF2-40B4-BE49-F238E27FC236}">
                <a16:creationId xmlns:a16="http://schemas.microsoft.com/office/drawing/2014/main" id="{446337D2-C3A6-803E-C9A1-3CB8F920EA3A}"/>
              </a:ext>
            </a:extLst>
          </p:cNvPr>
          <p:cNvSpPr>
            <a:spLocks noChangeArrowheads="1"/>
          </p:cNvSpPr>
          <p:nvPr/>
        </p:nvSpPr>
        <p:spPr bwMode="auto">
          <a:xfrm>
            <a:off x="5085033" y="7159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9" name="TextBox 18">
            <a:extLst>
              <a:ext uri="{FF2B5EF4-FFF2-40B4-BE49-F238E27FC236}">
                <a16:creationId xmlns:a16="http://schemas.microsoft.com/office/drawing/2014/main" id="{08F5B313-7779-5FA5-B721-556D077367EF}"/>
              </a:ext>
            </a:extLst>
          </p:cNvPr>
          <p:cNvSpPr txBox="1"/>
          <p:nvPr/>
        </p:nvSpPr>
        <p:spPr>
          <a:xfrm>
            <a:off x="3547802" y="89105"/>
            <a:ext cx="5005411" cy="523220"/>
          </a:xfrm>
          <a:prstGeom prst="rect">
            <a:avLst/>
          </a:prstGeom>
          <a:noFill/>
        </p:spPr>
        <p:txBody>
          <a:bodyPr wrap="square" rtlCol="0">
            <a:spAutoFit/>
          </a:bodyPr>
          <a:lstStyle/>
          <a:p>
            <a:r>
              <a:rPr lang="en-US" sz="2800" b="1" u="sng"/>
              <a:t>RSTDPT: Harmonic Perturbation</a:t>
            </a:r>
          </a:p>
        </p:txBody>
      </p:sp>
      <p:sp>
        <p:nvSpPr>
          <p:cNvPr id="15" name="TextBox 14">
            <a:extLst>
              <a:ext uri="{FF2B5EF4-FFF2-40B4-BE49-F238E27FC236}">
                <a16:creationId xmlns:a16="http://schemas.microsoft.com/office/drawing/2014/main" id="{8A9CEF97-CD74-BD2A-567C-C95E5E337231}"/>
              </a:ext>
            </a:extLst>
          </p:cNvPr>
          <p:cNvSpPr txBox="1"/>
          <p:nvPr/>
        </p:nvSpPr>
        <p:spPr>
          <a:xfrm>
            <a:off x="499801" y="925939"/>
            <a:ext cx="10377749" cy="738664"/>
          </a:xfrm>
          <a:prstGeom prst="rect">
            <a:avLst/>
          </a:prstGeom>
          <a:noFill/>
        </p:spPr>
        <p:txBody>
          <a:bodyPr wrap="square">
            <a:spAutoFit/>
          </a:bodyPr>
          <a:lstStyle/>
          <a:p>
            <a:pPr marL="0" marR="0"/>
            <a:r>
              <a:rPr lang="en-US" sz="1400">
                <a:effectLst/>
                <a:latin typeface="Calibri" panose="020F0502020204030204" pitchFamily="34" charset="0"/>
                <a:ea typeface="Calibri" panose="020F0502020204030204" pitchFamily="34" charset="0"/>
                <a:cs typeface="Times New Roman" panose="02020603050405020304" pitchFamily="18" charset="0"/>
              </a:rPr>
              <a:t>When we were examining the constant perturbation case, in the second file, we put the S-matrix explicitly in terms of the T-matrix and stuff, and found that we could eliminate the requirement that |V</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ni</a:t>
            </a:r>
            <a:r>
              <a:rPr lang="en-US" sz="1400">
                <a:effectLst/>
                <a:latin typeface="Calibri" panose="020F0502020204030204" pitchFamily="34" charset="0"/>
                <a:ea typeface="Calibri" panose="020F0502020204030204" pitchFamily="34" charset="0"/>
                <a:cs typeface="Times New Roman" panose="02020603050405020304" pitchFamily="18" charset="0"/>
              </a:rPr>
              <a:t>| &lt; |E</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 – E</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400">
                <a:effectLst/>
                <a:latin typeface="Calibri" panose="020F0502020204030204" pitchFamily="34" charset="0"/>
                <a:ea typeface="Calibri" panose="020F0502020204030204" pitchFamily="34" charset="0"/>
                <a:cs typeface="Times New Roman" panose="02020603050405020304" pitchFamily="18" charset="0"/>
              </a:rPr>
              <a:t>| when E</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 and E</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400">
                <a:effectLst/>
                <a:latin typeface="Calibri" panose="020F0502020204030204" pitchFamily="34" charset="0"/>
                <a:ea typeface="Calibri" panose="020F0502020204030204" pitchFamily="34" charset="0"/>
                <a:cs typeface="Times New Roman" panose="02020603050405020304" pitchFamily="18" charset="0"/>
              </a:rPr>
              <a:t> were very close compared to the majority of levels.  I’m thinking that a similarly constructed, but not sure how, analysis, would show the same thing, so that we could say: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Object 2">
            <a:extLst>
              <a:ext uri="{FF2B5EF4-FFF2-40B4-BE49-F238E27FC236}">
                <a16:creationId xmlns:a16="http://schemas.microsoft.com/office/drawing/2014/main" id="{8B157FD0-7892-D017-0797-C1C2BA2E49DB}"/>
              </a:ext>
            </a:extLst>
          </p:cNvPr>
          <p:cNvGraphicFramePr>
            <a:graphicFrameLocks noChangeAspect="1"/>
          </p:cNvGraphicFramePr>
          <p:nvPr>
            <p:extLst>
              <p:ext uri="{D42A27DB-BD31-4B8C-83A1-F6EECF244321}">
                <p14:modId xmlns:p14="http://schemas.microsoft.com/office/powerpoint/2010/main" val="1207307185"/>
              </p:ext>
            </p:extLst>
          </p:nvPr>
        </p:nvGraphicFramePr>
        <p:xfrm>
          <a:off x="587645" y="1719400"/>
          <a:ext cx="8994775" cy="1895475"/>
        </p:xfrm>
        <a:graphic>
          <a:graphicData uri="http://schemas.openxmlformats.org/presentationml/2006/ole">
            <mc:AlternateContent xmlns:mc="http://schemas.openxmlformats.org/markup-compatibility/2006">
              <mc:Choice xmlns:v="urn:schemas-microsoft-com:vml" Requires="v">
                <p:oleObj name="Equation" r:id="rId2" imgW="7111800" imgH="1498320" progId="Equation.DSMT4">
                  <p:embed/>
                </p:oleObj>
              </mc:Choice>
              <mc:Fallback>
                <p:oleObj name="Equation" r:id="rId2" imgW="7111800" imgH="1498320" progId="Equation.DSMT4">
                  <p:embed/>
                  <p:pic>
                    <p:nvPicPr>
                      <p:cNvPr id="0" name=""/>
                      <p:cNvPicPr/>
                      <p:nvPr/>
                    </p:nvPicPr>
                    <p:blipFill>
                      <a:blip r:embed="rId3"/>
                      <a:stretch>
                        <a:fillRect/>
                      </a:stretch>
                    </p:blipFill>
                    <p:spPr>
                      <a:xfrm>
                        <a:off x="587645" y="1719400"/>
                        <a:ext cx="8994775" cy="1895475"/>
                      </a:xfrm>
                      <a:prstGeom prst="rect">
                        <a:avLst/>
                      </a:prstGeom>
                      <a:solidFill>
                        <a:srgbClr val="CCFFCC"/>
                      </a:solidFill>
                    </p:spPr>
                  </p:pic>
                </p:oleObj>
              </mc:Fallback>
            </mc:AlternateContent>
          </a:graphicData>
        </a:graphic>
      </p:graphicFrame>
      <p:sp>
        <p:nvSpPr>
          <p:cNvPr id="8" name="TextBox 7">
            <a:extLst>
              <a:ext uri="{FF2B5EF4-FFF2-40B4-BE49-F238E27FC236}">
                <a16:creationId xmlns:a16="http://schemas.microsoft.com/office/drawing/2014/main" id="{7949C016-C670-1090-5014-364440A302C8}"/>
              </a:ext>
            </a:extLst>
          </p:cNvPr>
          <p:cNvSpPr txBox="1"/>
          <p:nvPr/>
        </p:nvSpPr>
        <p:spPr>
          <a:xfrm>
            <a:off x="499801" y="3717874"/>
            <a:ext cx="11368350" cy="1384995"/>
          </a:xfrm>
          <a:prstGeom prst="rect">
            <a:avLst/>
          </a:prstGeom>
          <a:noFill/>
        </p:spPr>
        <p:txBody>
          <a:bodyPr wrap="square">
            <a:spAutoFit/>
          </a:bodyPr>
          <a:lstStyle/>
          <a:p>
            <a:pPr marL="0" marR="0"/>
            <a:r>
              <a:rPr lang="en-US" sz="1400">
                <a:effectLst/>
                <a:latin typeface="Calibri" panose="020F0502020204030204" pitchFamily="34" charset="0"/>
                <a:ea typeface="Calibri" panose="020F0502020204030204" pitchFamily="34" charset="0"/>
                <a:cs typeface="Times New Roman" panose="02020603050405020304" pitchFamily="18" charset="0"/>
              </a:rPr>
              <a:t>for any arbitrarily small |E</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 – E</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400">
                <a:effectLst/>
                <a:latin typeface="Calibri" panose="020F0502020204030204" pitchFamily="34" charset="0"/>
                <a:ea typeface="Calibri" panose="020F0502020204030204" pitchFamily="34" charset="0"/>
                <a:cs typeface="Times New Roman" panose="02020603050405020304" pitchFamily="18" charset="0"/>
              </a:rPr>
              <a:t> </a:t>
            </a:r>
            <a:r>
              <a:rPr lang="en-US" sz="1400">
                <a:effectLst/>
                <a:latin typeface="Cambria Math" panose="02040503050406030204" pitchFamily="18" charset="0"/>
                <a:ea typeface="Calibri" panose="020F0502020204030204" pitchFamily="34" charset="0"/>
                <a:cs typeface="Times New Roman" panose="02020603050405020304" pitchFamily="18"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 n</a:t>
            </a:r>
            <a:r>
              <a:rPr lang="en-US" sz="1400">
                <a:effectLst/>
                <a:latin typeface="Calibri" panose="020F0502020204030204" pitchFamily="34" charset="0"/>
                <a:ea typeface="Calibri" panose="020F0502020204030204" pitchFamily="34" charset="0"/>
                <a:cs typeface="Calibri" panose="020F0502020204030204" pitchFamily="34" charset="0"/>
              </a:rPr>
              <a:t>ω</a:t>
            </a:r>
            <a:r>
              <a:rPr lang="en-US" sz="1400">
                <a:effectLst/>
                <a:latin typeface="Calibri" panose="020F0502020204030204" pitchFamily="34" charset="0"/>
                <a:ea typeface="Calibri" panose="020F0502020204030204" pitchFamily="34" charset="0"/>
                <a:cs typeface="Times New Roman" panose="02020603050405020304" pitchFamily="18" charset="0"/>
              </a:rPr>
              <a:t>|, provided the energy levels are fairly closely spaced compared to the average?  Now consider the target state |n&gt; to be part of a continuum.  Then we can have E</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a:t>
            </a:r>
            <a:r>
              <a:rPr lang="en-US" sz="1400">
                <a:effectLst/>
                <a:latin typeface="Calibri" panose="020F0502020204030204" pitchFamily="34" charset="0"/>
                <a:ea typeface="Calibri" panose="020F0502020204030204" pitchFamily="34" charset="0"/>
                <a:cs typeface="Times New Roman" panose="02020603050405020304" pitchFamily="18" charset="0"/>
              </a:rPr>
              <a:t> arbitrarily close to E</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i</a:t>
            </a:r>
            <a:r>
              <a:rPr lang="en-US" sz="1400">
                <a:effectLst/>
                <a:latin typeface="Calibri" panose="020F0502020204030204" pitchFamily="34" charset="0"/>
                <a:ea typeface="Calibri" panose="020F0502020204030204" pitchFamily="34" charset="0"/>
                <a:cs typeface="Times New Roman" panose="02020603050405020304" pitchFamily="18" charset="0"/>
              </a:rPr>
              <a:t> </a:t>
            </a:r>
            <a:r>
              <a:rPr lang="en-US" sz="1400">
                <a:effectLst/>
                <a:latin typeface="Cambria Math" panose="02040503050406030204" pitchFamily="18" charset="0"/>
                <a:ea typeface="Calibri" panose="020F0502020204030204" pitchFamily="34" charset="0"/>
                <a:cs typeface="Times New Roman" panose="02020603050405020304" pitchFamily="18" charset="0"/>
              </a:rPr>
              <a:t>±</a:t>
            </a:r>
            <a:r>
              <a:rPr lang="en-US" sz="1400">
                <a:effectLst/>
                <a:latin typeface="Calibri" panose="020F0502020204030204" pitchFamily="34" charset="0"/>
                <a:ea typeface="Calibri" panose="020F0502020204030204" pitchFamily="34" charset="0"/>
                <a:cs typeface="Times New Roman" panose="02020603050405020304" pitchFamily="18" charset="0"/>
              </a:rPr>
              <a:t> </a:t>
            </a:r>
            <a:r>
              <a:rPr lang="en-US" sz="1400">
                <a:effectLst/>
                <a:latin typeface="Calibri" panose="020F0502020204030204" pitchFamily="34" charset="0"/>
                <a:ea typeface="Calibri" panose="020F0502020204030204" pitchFamily="34" charset="0"/>
                <a:cs typeface="Calibri" panose="020F0502020204030204" pitchFamily="34" charset="0"/>
              </a:rPr>
              <a:t>ω</a:t>
            </a:r>
            <a:r>
              <a:rPr lang="en-US" sz="1400">
                <a:effectLst/>
                <a:latin typeface="Calibri" panose="020F0502020204030204" pitchFamily="34" charset="0"/>
                <a:ea typeface="Calibri" panose="020F0502020204030204" pitchFamily="34" charset="0"/>
                <a:cs typeface="Times New Roman" panose="02020603050405020304" pitchFamily="18" charset="0"/>
              </a:rPr>
              <a:t>.  </a:t>
            </a:r>
            <a:r>
              <a:rPr lang="en-US" sz="1400">
                <a:effectLst/>
                <a:latin typeface="Calibri" panose="020F0502020204030204" pitchFamily="34" charset="0"/>
                <a:ea typeface="Calibri" panose="020F0502020204030204" pitchFamily="34" charset="0"/>
                <a:cs typeface="Calibri" panose="020F0502020204030204" pitchFamily="34" charset="0"/>
              </a:rPr>
              <a:t>So given some initial state |i&gt;, we can always find an |n&gt; so as to make the inequality |t-t</a:t>
            </a:r>
            <a:r>
              <a:rPr lang="en-US" sz="1400" baseline="-25000">
                <a:effectLst/>
                <a:latin typeface="Calibri" panose="020F0502020204030204" pitchFamily="34" charset="0"/>
                <a:ea typeface="Calibri" panose="020F0502020204030204" pitchFamily="34" charset="0"/>
                <a:cs typeface="Calibri" panose="020F0502020204030204" pitchFamily="34" charset="0"/>
              </a:rPr>
              <a:t>0</a:t>
            </a:r>
            <a:r>
              <a:rPr lang="en-US" sz="1400">
                <a:effectLst/>
                <a:latin typeface="Calibri" panose="020F0502020204030204" pitchFamily="34" charset="0"/>
                <a:ea typeface="Calibri" panose="020F0502020204030204" pitchFamily="34" charset="0"/>
                <a:cs typeface="Calibri" panose="020F0502020204030204" pitchFamily="34" charset="0"/>
              </a:rPr>
              <a:t>| </a:t>
            </a:r>
            <a:r>
              <a:rPr lang="en-US" sz="1400">
                <a:effectLst/>
                <a:latin typeface="Cambria Math" panose="02040503050406030204" pitchFamily="18"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Calibri" panose="020F0502020204030204" pitchFamily="34" charset="0"/>
              </a:rPr>
              <a:t> 1/(E</a:t>
            </a:r>
            <a:r>
              <a:rPr lang="en-US" sz="1400" baseline="-25000">
                <a:effectLst/>
                <a:latin typeface="Calibri" panose="020F0502020204030204" pitchFamily="34" charset="0"/>
                <a:ea typeface="Calibri" panose="020F0502020204030204" pitchFamily="34" charset="0"/>
                <a:cs typeface="Calibri" panose="020F0502020204030204" pitchFamily="34" charset="0"/>
              </a:rPr>
              <a:t>n</a:t>
            </a:r>
            <a:r>
              <a:rPr lang="en-US" sz="1400">
                <a:effectLst/>
                <a:latin typeface="Calibri" panose="020F0502020204030204" pitchFamily="34" charset="0"/>
                <a:ea typeface="Calibri" panose="020F0502020204030204" pitchFamily="34" charset="0"/>
                <a:cs typeface="Calibri" panose="020F0502020204030204" pitchFamily="34" charset="0"/>
              </a:rPr>
              <a:t>-E</a:t>
            </a:r>
            <a:r>
              <a:rPr lang="en-US" sz="1400" baseline="-25000">
                <a:effectLst/>
                <a:latin typeface="Calibri" panose="020F0502020204030204" pitchFamily="34" charset="0"/>
                <a:ea typeface="Calibri" panose="020F0502020204030204" pitchFamily="34" charset="0"/>
                <a:cs typeface="Calibri" panose="020F0502020204030204" pitchFamily="34" charset="0"/>
              </a:rPr>
              <a:t>i</a:t>
            </a:r>
            <a:r>
              <a:rPr lang="en-US" sz="1400">
                <a:effectLst/>
                <a:latin typeface="Cambria Math" panose="02040503050406030204" pitchFamily="18"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Calibri" panose="020F0502020204030204" pitchFamily="34" charset="0"/>
              </a:rPr>
              <a:t>ω) true.  And so as t progresses the transition rate of |i&gt; -&gt; |n&gt; will grow with t, going as </a:t>
            </a:r>
            <a:r>
              <a:rPr lang="en-US" sz="1400">
                <a:effectLst/>
                <a:latin typeface="Calibri" panose="020F0502020204030204" pitchFamily="34" charset="0"/>
                <a:ea typeface="Calibri" panose="020F0502020204030204" pitchFamily="34" charset="0"/>
                <a:cs typeface="Times New Roman" panose="02020603050405020304" pitchFamily="18" charset="0"/>
              </a:rPr>
              <a:t>2(t-t</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0</a:t>
            </a:r>
            <a:r>
              <a:rPr lang="en-US" sz="1400">
                <a:effectLst/>
                <a:latin typeface="Calibri" panose="020F0502020204030204" pitchFamily="34" charset="0"/>
                <a:ea typeface="Calibri" panose="020F0502020204030204" pitchFamily="34" charset="0"/>
                <a:cs typeface="Times New Roman" panose="02020603050405020304" pitchFamily="18" charset="0"/>
              </a:rPr>
              <a:t>)|V</a:t>
            </a:r>
            <a:r>
              <a:rPr lang="en-US" sz="1400" baseline="-25000">
                <a:effectLst/>
                <a:latin typeface="Calibri" panose="020F0502020204030204" pitchFamily="34" charset="0"/>
                <a:ea typeface="Calibri" panose="020F0502020204030204" pitchFamily="34" charset="0"/>
                <a:cs typeface="Times New Roman" panose="02020603050405020304" pitchFamily="18" charset="0"/>
              </a:rPr>
              <a:t>ni</a:t>
            </a:r>
            <a:r>
              <a:rPr lang="en-US" sz="1400">
                <a:effectLst/>
                <a:latin typeface="Calibri" panose="020F0502020204030204" pitchFamily="34" charset="0"/>
                <a:ea typeface="Calibri" panose="020F0502020204030204" pitchFamily="34" charset="0"/>
                <a:cs typeface="Times New Roman" panose="02020603050405020304" pitchFamily="18" charset="0"/>
              </a:rPr>
              <a:t>|</a:t>
            </a:r>
            <a:r>
              <a:rPr lang="en-US" sz="1400" baseline="30000">
                <a:effectLst/>
                <a:latin typeface="Calibri" panose="020F0502020204030204" pitchFamily="34" charset="0"/>
                <a:ea typeface="Calibri" panose="020F0502020204030204" pitchFamily="34" charset="0"/>
                <a:cs typeface="Times New Roman" panose="02020603050405020304" pitchFamily="18" charset="0"/>
              </a:rPr>
              <a:t>2</a:t>
            </a:r>
            <a:r>
              <a:rPr lang="en-US" sz="1400">
                <a:effectLst/>
                <a:latin typeface="Calibri" panose="020F0502020204030204" pitchFamily="34" charset="0"/>
                <a:ea typeface="Calibri" panose="020F0502020204030204" pitchFamily="34" charset="0"/>
                <a:cs typeface="Times New Roman" panose="02020603050405020304" pitchFamily="18" charset="0"/>
              </a:rPr>
              <a:t> </a:t>
            </a:r>
            <a:r>
              <a:rPr lang="en-US" sz="1400">
                <a:effectLst/>
                <a:latin typeface="Calibri" panose="020F0502020204030204" pitchFamily="34" charset="0"/>
                <a:ea typeface="Calibri" panose="020F0502020204030204" pitchFamily="34" charset="0"/>
                <a:cs typeface="Calibri" panose="020F0502020204030204" pitchFamily="34" charset="0"/>
              </a:rPr>
              <a:t>for an ever narrowing strip of |n&gt;’s delineated by |E</a:t>
            </a:r>
            <a:r>
              <a:rPr lang="en-US" sz="1400" baseline="-25000">
                <a:effectLst/>
                <a:latin typeface="Calibri" panose="020F0502020204030204" pitchFamily="34" charset="0"/>
                <a:ea typeface="Calibri" panose="020F0502020204030204" pitchFamily="34" charset="0"/>
                <a:cs typeface="Calibri" panose="020F0502020204030204" pitchFamily="34" charset="0"/>
              </a:rPr>
              <a:t>n</a:t>
            </a:r>
            <a:r>
              <a:rPr lang="en-US" sz="1400">
                <a:effectLst/>
                <a:latin typeface="Calibri" panose="020F0502020204030204" pitchFamily="34" charset="0"/>
                <a:ea typeface="Calibri" panose="020F0502020204030204" pitchFamily="34" charset="0"/>
                <a:cs typeface="Calibri" panose="020F0502020204030204" pitchFamily="34" charset="0"/>
              </a:rPr>
              <a:t> – E</a:t>
            </a:r>
            <a:r>
              <a:rPr lang="en-US" sz="1400" baseline="-25000">
                <a:effectLst/>
                <a:latin typeface="Calibri" panose="020F0502020204030204" pitchFamily="34" charset="0"/>
                <a:ea typeface="Calibri" panose="020F0502020204030204" pitchFamily="34" charset="0"/>
                <a:cs typeface="Calibri" panose="020F0502020204030204" pitchFamily="34" charset="0"/>
              </a:rPr>
              <a:t>i </a:t>
            </a:r>
            <a:r>
              <a:rPr lang="en-US" sz="1400">
                <a:effectLst/>
                <a:latin typeface="Cambria Math" panose="02040503050406030204" pitchFamily="18" charset="0"/>
                <a:ea typeface="Calibri" panose="020F0502020204030204" pitchFamily="34" charset="0"/>
                <a:cs typeface="Calibri" panose="020F0502020204030204" pitchFamily="34" charset="0"/>
              </a:rPr>
              <a:t>± </a:t>
            </a:r>
            <a:r>
              <a:rPr lang="en-US" sz="1400">
                <a:effectLst/>
                <a:latin typeface="Calibri" panose="020F0502020204030204" pitchFamily="34" charset="0"/>
                <a:ea typeface="Calibri" panose="020F0502020204030204" pitchFamily="34" charset="0"/>
                <a:cs typeface="Calibri" panose="020F0502020204030204" pitchFamily="34" charset="0"/>
              </a:rPr>
              <a:t>ω| &lt; 1/|t-t</a:t>
            </a:r>
            <a:r>
              <a:rPr lang="en-US" sz="1400" baseline="-25000">
                <a:effectLst/>
                <a:latin typeface="Calibri" panose="020F0502020204030204" pitchFamily="34" charset="0"/>
                <a:ea typeface="Calibri" panose="020F0502020204030204" pitchFamily="34" charset="0"/>
                <a:cs typeface="Calibri" panose="020F0502020204030204" pitchFamily="34" charset="0"/>
              </a:rPr>
              <a:t>0</a:t>
            </a:r>
            <a:r>
              <a:rPr lang="en-US" sz="1400">
                <a:effectLst/>
                <a:latin typeface="Calibri" panose="020F0502020204030204" pitchFamily="34" charset="0"/>
                <a:ea typeface="Calibri" panose="020F0502020204030204" pitchFamily="34" charset="0"/>
                <a:cs typeface="Calibri" panose="020F0502020204030204" pitchFamily="34" charset="0"/>
              </a:rPr>
              <a:t>|, while transitions to those |n&gt;’s outside this range will peel off and start oscillating.  So in the long time limit, transitions to an ever narrowing strip of energies about E</a:t>
            </a:r>
            <a:r>
              <a:rPr lang="en-US" sz="1400" baseline="-25000">
                <a:effectLst/>
                <a:latin typeface="Calibri" panose="020F0502020204030204" pitchFamily="34" charset="0"/>
                <a:ea typeface="Calibri" panose="020F0502020204030204" pitchFamily="34" charset="0"/>
                <a:cs typeface="Calibri" panose="020F0502020204030204" pitchFamily="34" charset="0"/>
              </a:rPr>
              <a:t>i</a:t>
            </a:r>
            <a:r>
              <a:rPr lang="en-US" sz="1400">
                <a:effectLst/>
                <a:latin typeface="Cambria Math" panose="02040503050406030204" pitchFamily="18"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Calibri" panose="020F0502020204030204" pitchFamily="34" charset="0"/>
              </a:rPr>
              <a:t>ω will continue to grow indefinitely towards infinity.  In this sense, the transition rate behaves as a delta function.  </a:t>
            </a:r>
            <a:r>
              <a:rPr lang="en-US" sz="1400">
                <a:effectLst/>
                <a:latin typeface="Calibri" panose="020F0502020204030204" pitchFamily="34" charset="0"/>
                <a:ea typeface="Times New Roman" panose="02020603050405020304" pitchFamily="18" charset="0"/>
                <a:cs typeface="Calibri" panose="020F0502020204030204" pitchFamily="34" charset="0"/>
              </a:rPr>
              <a:t>We can make this connection precisely by u</a:t>
            </a:r>
            <a:r>
              <a:rPr lang="en-US" sz="1400">
                <a:effectLst/>
                <a:latin typeface="Calibri" panose="020F0502020204030204" pitchFamily="34" charset="0"/>
                <a:ea typeface="Calibri" panose="020F0502020204030204" pitchFamily="34" charset="0"/>
                <a:cs typeface="Calibri" panose="020F0502020204030204" pitchFamily="34" charset="0"/>
              </a:rPr>
              <a:t>sing the identity, lim</a:t>
            </a:r>
            <a:r>
              <a:rPr lang="en-US" sz="1400" baseline="-25000">
                <a:effectLst/>
                <a:latin typeface="Calibri" panose="020F0502020204030204" pitchFamily="34" charset="0"/>
                <a:ea typeface="Calibri" panose="020F0502020204030204" pitchFamily="34" charset="0"/>
                <a:cs typeface="Calibri" panose="020F0502020204030204" pitchFamily="34" charset="0"/>
              </a:rPr>
              <a:t>t</a:t>
            </a:r>
            <a:r>
              <a:rPr lang="en-US" sz="1400" baseline="-25000">
                <a:effectLst/>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t>
            </a:r>
            <a:r>
              <a:rPr lang="en-US" sz="1400" baseline="-25000">
                <a:effectLst/>
                <a:latin typeface="Calibri" panose="020F0502020204030204" pitchFamily="34" charset="0"/>
                <a:ea typeface="Calibri" panose="020F0502020204030204" pitchFamily="34" charset="0"/>
                <a:cs typeface="Calibri" panose="020F0502020204030204" pitchFamily="34" charset="0"/>
              </a:rPr>
              <a:t>∞</a:t>
            </a:r>
            <a:r>
              <a:rPr lang="en-US" sz="1400">
                <a:effectLst/>
                <a:latin typeface="Calibri" panose="020F0502020204030204" pitchFamily="34" charset="0"/>
                <a:ea typeface="Calibri" panose="020F0502020204030204" pitchFamily="34" charset="0"/>
                <a:cs typeface="Calibri" panose="020F0502020204030204" pitchFamily="34" charset="0"/>
              </a:rPr>
              <a:t> sin(xt)/πx = δ(x) to write: </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9" name="Object 8">
            <a:extLst>
              <a:ext uri="{FF2B5EF4-FFF2-40B4-BE49-F238E27FC236}">
                <a16:creationId xmlns:a16="http://schemas.microsoft.com/office/drawing/2014/main" id="{903F7B93-42C3-2A48-523C-A0B6BA9F1839}"/>
              </a:ext>
            </a:extLst>
          </p:cNvPr>
          <p:cNvGraphicFramePr>
            <a:graphicFrameLocks noChangeAspect="1"/>
          </p:cNvGraphicFramePr>
          <p:nvPr>
            <p:extLst>
              <p:ext uri="{D42A27DB-BD31-4B8C-83A1-F6EECF244321}">
                <p14:modId xmlns:p14="http://schemas.microsoft.com/office/powerpoint/2010/main" val="1723582153"/>
              </p:ext>
            </p:extLst>
          </p:nvPr>
        </p:nvGraphicFramePr>
        <p:xfrm>
          <a:off x="587645" y="5204069"/>
          <a:ext cx="6132773" cy="1370376"/>
        </p:xfrm>
        <a:graphic>
          <a:graphicData uri="http://schemas.openxmlformats.org/presentationml/2006/ole">
            <mc:AlternateContent xmlns:mc="http://schemas.openxmlformats.org/markup-compatibility/2006">
              <mc:Choice xmlns:v="urn:schemas-microsoft-com:vml" Requires="v">
                <p:oleObj name="Equation" r:id="rId4" imgW="5740200" imgH="1282680" progId="Equation.DSMT4">
                  <p:embed/>
                </p:oleObj>
              </mc:Choice>
              <mc:Fallback>
                <p:oleObj name="Equation" r:id="rId4" imgW="5740200" imgH="1282680" progId="Equation.DSMT4">
                  <p:embed/>
                  <p:pic>
                    <p:nvPicPr>
                      <p:cNvPr id="0" name=""/>
                      <p:cNvPicPr/>
                      <p:nvPr/>
                    </p:nvPicPr>
                    <p:blipFill>
                      <a:blip r:embed="rId5"/>
                      <a:stretch>
                        <a:fillRect/>
                      </a:stretch>
                    </p:blipFill>
                    <p:spPr>
                      <a:xfrm>
                        <a:off x="587645" y="5204069"/>
                        <a:ext cx="6132773" cy="1370376"/>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426088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32972" y="738163"/>
            <a:ext cx="3811690" cy="307777"/>
          </a:xfrm>
          <a:prstGeom prst="rect">
            <a:avLst/>
          </a:prstGeom>
          <a:noFill/>
        </p:spPr>
        <p:txBody>
          <a:bodyPr wrap="square" rtlCol="0">
            <a:spAutoFit/>
          </a:bodyPr>
          <a:lstStyle/>
          <a:p>
            <a:r>
              <a:rPr lang="en-US" sz="1400"/>
              <a:t>Now let’s look at the harmonic case examples:</a:t>
            </a:r>
          </a:p>
        </p:txBody>
      </p:sp>
      <p:graphicFrame>
        <p:nvGraphicFramePr>
          <p:cNvPr id="4" name="Object 3">
            <a:extLst>
              <a:ext uri="{FF2B5EF4-FFF2-40B4-BE49-F238E27FC236}">
                <a16:creationId xmlns:a16="http://schemas.microsoft.com/office/drawing/2014/main" id="{8F33D9EF-86A6-4C73-A3D7-A68D1D568B12}"/>
              </a:ext>
            </a:extLst>
          </p:cNvPr>
          <p:cNvGraphicFramePr>
            <a:graphicFrameLocks noChangeAspect="1"/>
          </p:cNvGraphicFramePr>
          <p:nvPr/>
        </p:nvGraphicFramePr>
        <p:xfrm>
          <a:off x="9545024" y="569128"/>
          <a:ext cx="2410905" cy="2063721"/>
        </p:xfrm>
        <a:graphic>
          <a:graphicData uri="http://schemas.openxmlformats.org/presentationml/2006/ole">
            <mc:AlternateContent xmlns:mc="http://schemas.openxmlformats.org/markup-compatibility/2006">
              <mc:Choice xmlns:v="urn:schemas-microsoft-com:vml" Requires="v">
                <p:oleObj name="Bitmap Image" r:id="rId2" imgW="2657846" imgH="2219635" progId="Paint.Picture">
                  <p:embed/>
                </p:oleObj>
              </mc:Choice>
              <mc:Fallback>
                <p:oleObj name="Bitmap Image" r:id="rId2" imgW="2657846" imgH="2219635" progId="Paint.Picture">
                  <p:embed/>
                  <p:pic>
                    <p:nvPicPr>
                      <p:cNvPr id="4" name="Object 3">
                        <a:extLst>
                          <a:ext uri="{FF2B5EF4-FFF2-40B4-BE49-F238E27FC236}">
                            <a16:creationId xmlns:a16="http://schemas.microsoft.com/office/drawing/2014/main" id="{8F33D9EF-86A6-4C73-A3D7-A68D1D568B1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5151" r="4659" b="7726"/>
                      <a:stretch>
                        <a:fillRect/>
                      </a:stretch>
                    </p:blipFill>
                    <p:spPr bwMode="auto">
                      <a:xfrm>
                        <a:off x="9545024" y="569128"/>
                        <a:ext cx="2410905" cy="2063721"/>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A7938138-7AAF-412C-8330-A49D73C03278}"/>
              </a:ext>
            </a:extLst>
          </p:cNvPr>
          <p:cNvGraphicFramePr>
            <a:graphicFrameLocks noChangeAspect="1"/>
          </p:cNvGraphicFramePr>
          <p:nvPr/>
        </p:nvGraphicFramePr>
        <p:xfrm>
          <a:off x="366169" y="1274223"/>
          <a:ext cx="5410200" cy="546100"/>
        </p:xfrm>
        <a:graphic>
          <a:graphicData uri="http://schemas.openxmlformats.org/presentationml/2006/ole">
            <mc:AlternateContent xmlns:mc="http://schemas.openxmlformats.org/markup-compatibility/2006">
              <mc:Choice xmlns:v="urn:schemas-microsoft-com:vml" Requires="v">
                <p:oleObj name="Equation" r:id="rId4" imgW="4152600" imgH="419040" progId="Equation.DSMT4">
                  <p:embed/>
                </p:oleObj>
              </mc:Choice>
              <mc:Fallback>
                <p:oleObj name="Equation" r:id="rId4" imgW="4152600" imgH="419040" progId="Equation.DSMT4">
                  <p:embed/>
                  <p:pic>
                    <p:nvPicPr>
                      <p:cNvPr id="9" name="Object 8">
                        <a:extLst>
                          <a:ext uri="{FF2B5EF4-FFF2-40B4-BE49-F238E27FC236}">
                            <a16:creationId xmlns:a16="http://schemas.microsoft.com/office/drawing/2014/main" id="{A7938138-7AAF-412C-8330-A49D73C03278}"/>
                          </a:ext>
                        </a:extLst>
                      </p:cNvPr>
                      <p:cNvPicPr>
                        <a:picLocks noChangeAspect="1" noChangeArrowheads="1"/>
                      </p:cNvPicPr>
                      <p:nvPr/>
                    </p:nvPicPr>
                    <p:blipFill>
                      <a:blip r:embed="rId5"/>
                      <a:srcRect/>
                      <a:stretch>
                        <a:fillRect/>
                      </a:stretch>
                    </p:blipFill>
                    <p:spPr bwMode="auto">
                      <a:xfrm>
                        <a:off x="366169" y="1274223"/>
                        <a:ext cx="5410200" cy="546100"/>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36DE24F6-4C6E-478B-AD96-879BEDF60E61}"/>
              </a:ext>
            </a:extLst>
          </p:cNvPr>
          <p:cNvSpPr txBox="1"/>
          <p:nvPr/>
        </p:nvSpPr>
        <p:spPr>
          <a:xfrm>
            <a:off x="337283" y="2028271"/>
            <a:ext cx="5974392" cy="307777"/>
          </a:xfrm>
          <a:prstGeom prst="rect">
            <a:avLst/>
          </a:prstGeom>
          <a:noFill/>
        </p:spPr>
        <p:txBody>
          <a:bodyPr wrap="none" rtlCol="0">
            <a:spAutoFit/>
          </a:bodyPr>
          <a:lstStyle/>
          <a:p>
            <a:r>
              <a:rPr lang="en-US" sz="1400"/>
              <a:t>We’ll find results congruent with our spin example. So out to first order, we get:</a:t>
            </a:r>
            <a:endParaRPr lang="en-US" sz="1600"/>
          </a:p>
        </p:txBody>
      </p:sp>
      <p:graphicFrame>
        <p:nvGraphicFramePr>
          <p:cNvPr id="14" name="Object 13">
            <a:extLst>
              <a:ext uri="{FF2B5EF4-FFF2-40B4-BE49-F238E27FC236}">
                <a16:creationId xmlns:a16="http://schemas.microsoft.com/office/drawing/2014/main" id="{106864A7-DD0A-49E0-B59F-92F2AF458D1B}"/>
              </a:ext>
            </a:extLst>
          </p:cNvPr>
          <p:cNvGraphicFramePr>
            <a:graphicFrameLocks noChangeAspect="1"/>
          </p:cNvGraphicFramePr>
          <p:nvPr/>
        </p:nvGraphicFramePr>
        <p:xfrm>
          <a:off x="397939" y="2393552"/>
          <a:ext cx="6378575" cy="736600"/>
        </p:xfrm>
        <a:graphic>
          <a:graphicData uri="http://schemas.openxmlformats.org/presentationml/2006/ole">
            <mc:AlternateContent xmlns:mc="http://schemas.openxmlformats.org/markup-compatibility/2006">
              <mc:Choice xmlns:v="urn:schemas-microsoft-com:vml" Requires="v">
                <p:oleObj name="Equation" r:id="rId6" imgW="4838400" imgH="558720" progId="Equation.DSMT4">
                  <p:embed/>
                </p:oleObj>
              </mc:Choice>
              <mc:Fallback>
                <p:oleObj name="Equation" r:id="rId6" imgW="4838400" imgH="558720" progId="Equation.DSMT4">
                  <p:embed/>
                  <p:pic>
                    <p:nvPicPr>
                      <p:cNvPr id="14" name="Object 13">
                        <a:extLst>
                          <a:ext uri="{FF2B5EF4-FFF2-40B4-BE49-F238E27FC236}">
                            <a16:creationId xmlns:a16="http://schemas.microsoft.com/office/drawing/2014/main" id="{106864A7-DD0A-49E0-B59F-92F2AF458D1B}"/>
                          </a:ext>
                        </a:extLst>
                      </p:cNvPr>
                      <p:cNvPicPr>
                        <a:picLocks noChangeAspect="1" noChangeArrowheads="1"/>
                      </p:cNvPicPr>
                      <p:nvPr/>
                    </p:nvPicPr>
                    <p:blipFill>
                      <a:blip r:embed="rId7"/>
                      <a:srcRect/>
                      <a:stretch>
                        <a:fillRect/>
                      </a:stretch>
                    </p:blipFill>
                    <p:spPr bwMode="auto">
                      <a:xfrm>
                        <a:off x="397939" y="2393552"/>
                        <a:ext cx="6378575" cy="736600"/>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14452FC7-3860-4626-A8F9-ACBDB747CEAD}"/>
              </a:ext>
            </a:extLst>
          </p:cNvPr>
          <p:cNvGraphicFramePr>
            <a:graphicFrameLocks noChangeAspect="1"/>
          </p:cNvGraphicFramePr>
          <p:nvPr>
            <p:extLst>
              <p:ext uri="{D42A27DB-BD31-4B8C-83A1-F6EECF244321}">
                <p14:modId xmlns:p14="http://schemas.microsoft.com/office/powerpoint/2010/main" val="473639183"/>
              </p:ext>
            </p:extLst>
          </p:nvPr>
        </p:nvGraphicFramePr>
        <p:xfrm>
          <a:off x="397939" y="3589703"/>
          <a:ext cx="6674070" cy="1101318"/>
        </p:xfrm>
        <a:graphic>
          <a:graphicData uri="http://schemas.openxmlformats.org/presentationml/2006/ole">
            <mc:AlternateContent xmlns:mc="http://schemas.openxmlformats.org/markup-compatibility/2006">
              <mc:Choice xmlns:v="urn:schemas-microsoft-com:vml" Requires="v">
                <p:oleObj name="Equation" r:id="rId8" imgW="5994360" imgH="990360" progId="Equation.DSMT4">
                  <p:embed/>
                </p:oleObj>
              </mc:Choice>
              <mc:Fallback>
                <p:oleObj name="Equation" r:id="rId8" imgW="5994360" imgH="990360" progId="Equation.DSMT4">
                  <p:embed/>
                  <p:pic>
                    <p:nvPicPr>
                      <p:cNvPr id="16" name="Object 15">
                        <a:extLst>
                          <a:ext uri="{FF2B5EF4-FFF2-40B4-BE49-F238E27FC236}">
                            <a16:creationId xmlns:a16="http://schemas.microsoft.com/office/drawing/2014/main" id="{14452FC7-3860-4626-A8F9-ACBDB747CEAD}"/>
                          </a:ext>
                        </a:extLst>
                      </p:cNvPr>
                      <p:cNvPicPr>
                        <a:picLocks noChangeAspect="1" noChangeArrowheads="1"/>
                      </p:cNvPicPr>
                      <p:nvPr/>
                    </p:nvPicPr>
                    <p:blipFill>
                      <a:blip r:embed="rId9"/>
                      <a:srcRect/>
                      <a:stretch>
                        <a:fillRect/>
                      </a:stretch>
                    </p:blipFill>
                    <p:spPr bwMode="auto">
                      <a:xfrm>
                        <a:off x="397939" y="3589703"/>
                        <a:ext cx="6674070" cy="1101318"/>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D3C959B6-A5D5-4264-8D61-2993B608F61C}"/>
              </a:ext>
            </a:extLst>
          </p:cNvPr>
          <p:cNvSpPr txBox="1"/>
          <p:nvPr/>
        </p:nvSpPr>
        <p:spPr>
          <a:xfrm>
            <a:off x="336985" y="3197065"/>
            <a:ext cx="1006953" cy="307777"/>
          </a:xfrm>
          <a:prstGeom prst="rect">
            <a:avLst/>
          </a:prstGeom>
          <a:noFill/>
        </p:spPr>
        <p:txBody>
          <a:bodyPr wrap="square" rtlCol="0">
            <a:spAutoFit/>
          </a:bodyPr>
          <a:lstStyle/>
          <a:p>
            <a:r>
              <a:rPr lang="en-US" sz="1400"/>
              <a:t>And,</a:t>
            </a:r>
          </a:p>
        </p:txBody>
      </p:sp>
      <p:sp>
        <p:nvSpPr>
          <p:cNvPr id="18" name="TextBox 17">
            <a:extLst>
              <a:ext uri="{FF2B5EF4-FFF2-40B4-BE49-F238E27FC236}">
                <a16:creationId xmlns:a16="http://schemas.microsoft.com/office/drawing/2014/main" id="{A35EC2C9-D064-401C-A53A-EAB55F192B2C}"/>
              </a:ext>
            </a:extLst>
          </p:cNvPr>
          <p:cNvSpPr txBox="1"/>
          <p:nvPr/>
        </p:nvSpPr>
        <p:spPr>
          <a:xfrm>
            <a:off x="366168" y="4833355"/>
            <a:ext cx="6271760" cy="954107"/>
          </a:xfrm>
          <a:prstGeom prst="rect">
            <a:avLst/>
          </a:prstGeom>
          <a:noFill/>
        </p:spPr>
        <p:txBody>
          <a:bodyPr wrap="square" rtlCol="0">
            <a:spAutoFit/>
          </a:bodyPr>
          <a:lstStyle/>
          <a:p>
            <a:r>
              <a:rPr lang="en-US" sz="1400"/>
              <a:t>Again we have the breakdown for m = n quite apparent.  Otherwise…we see similar general features….when frequency of perturbation matches energy difference between two levels, we get resonance, where the state will oscillate back and forth between the two levels with probability 1.  </a:t>
            </a:r>
          </a:p>
        </p:txBody>
      </p:sp>
      <p:sp>
        <p:nvSpPr>
          <p:cNvPr id="21" name="Rectangle 36">
            <a:extLst>
              <a:ext uri="{FF2B5EF4-FFF2-40B4-BE49-F238E27FC236}">
                <a16:creationId xmlns:a16="http://schemas.microsoft.com/office/drawing/2014/main" id="{11F427DB-C4C8-4E4E-9B99-1D313EDF535A}"/>
              </a:ext>
            </a:extLst>
          </p:cNvPr>
          <p:cNvSpPr>
            <a:spLocks noChangeArrowheads="1"/>
          </p:cNvSpPr>
          <p:nvPr/>
        </p:nvSpPr>
        <p:spPr bwMode="auto">
          <a:xfrm>
            <a:off x="6564388" y="301985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TextBox 22">
            <a:extLst>
              <a:ext uri="{FF2B5EF4-FFF2-40B4-BE49-F238E27FC236}">
                <a16:creationId xmlns:a16="http://schemas.microsoft.com/office/drawing/2014/main" id="{BA7E0832-B7E8-48BB-BEBA-1CB338469097}"/>
              </a:ext>
            </a:extLst>
          </p:cNvPr>
          <p:cNvSpPr txBox="1"/>
          <p:nvPr/>
        </p:nvSpPr>
        <p:spPr>
          <a:xfrm>
            <a:off x="7315199" y="2780504"/>
            <a:ext cx="2017336" cy="1600438"/>
          </a:xfrm>
          <a:prstGeom prst="rect">
            <a:avLst/>
          </a:prstGeom>
          <a:noFill/>
        </p:spPr>
        <p:txBody>
          <a:bodyPr wrap="square" rtlCol="0">
            <a:spAutoFit/>
          </a:bodyPr>
          <a:lstStyle/>
          <a:p>
            <a:r>
              <a:rPr lang="en-US" sz="1400"/>
              <a:t>Here’s picture of wavefunction in position space.  Can see that transition hardly occurs for small </a:t>
            </a:r>
            <a:r>
              <a:rPr lang="el-GR" sz="1400"/>
              <a:t>ω</a:t>
            </a:r>
            <a:r>
              <a:rPr lang="en-US" sz="1400"/>
              <a:t>, but is quite dramatic for </a:t>
            </a:r>
            <a:r>
              <a:rPr lang="el-GR" sz="1400"/>
              <a:t>ω</a:t>
            </a:r>
            <a:r>
              <a:rPr lang="en-US" sz="1400"/>
              <a:t> close to </a:t>
            </a:r>
            <a:r>
              <a:rPr lang="el-GR" sz="1400"/>
              <a:t>ω</a:t>
            </a:r>
            <a:r>
              <a:rPr lang="en-US" sz="1400" baseline="-25000"/>
              <a:t>21</a:t>
            </a:r>
            <a:r>
              <a:rPr lang="en-US" sz="1400"/>
              <a:t>.  </a:t>
            </a:r>
          </a:p>
        </p:txBody>
      </p:sp>
      <p:graphicFrame>
        <p:nvGraphicFramePr>
          <p:cNvPr id="6" name="Object 5">
            <a:extLst>
              <a:ext uri="{FF2B5EF4-FFF2-40B4-BE49-F238E27FC236}">
                <a16:creationId xmlns:a16="http://schemas.microsoft.com/office/drawing/2014/main" id="{E052BFAA-FA5E-4DC6-A00C-CA72B8E1F969}"/>
              </a:ext>
            </a:extLst>
          </p:cNvPr>
          <p:cNvGraphicFramePr>
            <a:graphicFrameLocks noChangeAspect="1"/>
          </p:cNvGraphicFramePr>
          <p:nvPr/>
        </p:nvGraphicFramePr>
        <p:xfrm>
          <a:off x="6637928" y="4754507"/>
          <a:ext cx="2737378" cy="1742750"/>
        </p:xfrm>
        <a:graphic>
          <a:graphicData uri="http://schemas.openxmlformats.org/presentationml/2006/ole">
            <mc:AlternateContent xmlns:mc="http://schemas.openxmlformats.org/markup-compatibility/2006">
              <mc:Choice xmlns:v="urn:schemas-microsoft-com:vml" Requires="v">
                <p:oleObj name="Bitmap Image" r:id="rId10" imgW="3543795" imgH="2257740" progId="Paint.Picture">
                  <p:embed/>
                </p:oleObj>
              </mc:Choice>
              <mc:Fallback>
                <p:oleObj name="Bitmap Image" r:id="rId10" imgW="3543795" imgH="2257740" progId="Paint.Picture">
                  <p:embed/>
                  <p:pic>
                    <p:nvPicPr>
                      <p:cNvPr id="6" name="Object 5">
                        <a:extLst>
                          <a:ext uri="{FF2B5EF4-FFF2-40B4-BE49-F238E27FC236}">
                            <a16:creationId xmlns:a16="http://schemas.microsoft.com/office/drawing/2014/main" id="{E052BFAA-FA5E-4DC6-A00C-CA72B8E1F96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37928" y="4754507"/>
                        <a:ext cx="2737378" cy="1742750"/>
                      </a:xfrm>
                      <a:prstGeom prst="rect">
                        <a:avLst/>
                      </a:prstGeom>
                      <a:noFill/>
                    </p:spPr>
                  </p:pic>
                </p:oleObj>
              </mc:Fallback>
            </mc:AlternateContent>
          </a:graphicData>
        </a:graphic>
      </p:graphicFrame>
      <p:sp>
        <p:nvSpPr>
          <p:cNvPr id="7" name="Rectangle 10">
            <a:extLst>
              <a:ext uri="{FF2B5EF4-FFF2-40B4-BE49-F238E27FC236}">
                <a16:creationId xmlns:a16="http://schemas.microsoft.com/office/drawing/2014/main" id="{54FD22BB-E5F9-4E8F-89D3-89A78A821C1E}"/>
              </a:ext>
            </a:extLst>
          </p:cNvPr>
          <p:cNvSpPr>
            <a:spLocks noChangeArrowheads="1"/>
          </p:cNvSpPr>
          <p:nvPr/>
        </p:nvSpPr>
        <p:spPr bwMode="auto">
          <a:xfrm>
            <a:off x="7381188" y="165764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0D891E13-FDE6-456C-AEF3-6ED1A5C932C8}"/>
              </a:ext>
            </a:extLst>
          </p:cNvPr>
          <p:cNvGraphicFramePr>
            <a:graphicFrameLocks noChangeAspect="1"/>
          </p:cNvGraphicFramePr>
          <p:nvPr/>
        </p:nvGraphicFramePr>
        <p:xfrm>
          <a:off x="9351390" y="2761852"/>
          <a:ext cx="2626175" cy="1734649"/>
        </p:xfrm>
        <a:graphic>
          <a:graphicData uri="http://schemas.openxmlformats.org/presentationml/2006/ole">
            <mc:AlternateContent xmlns:mc="http://schemas.openxmlformats.org/markup-compatibility/2006">
              <mc:Choice xmlns:v="urn:schemas-microsoft-com:vml" Requires="v">
                <p:oleObj name="Bitmap Image" r:id="rId12" imgW="4161905" imgH="2476190" progId="Paint.Picture">
                  <p:embed/>
                </p:oleObj>
              </mc:Choice>
              <mc:Fallback>
                <p:oleObj name="Bitmap Image" r:id="rId12" imgW="4161905" imgH="2476190" progId="Paint.Picture">
                  <p:embed/>
                  <p:pic>
                    <p:nvPicPr>
                      <p:cNvPr id="8" name="Object 7">
                        <a:extLst>
                          <a:ext uri="{FF2B5EF4-FFF2-40B4-BE49-F238E27FC236}">
                            <a16:creationId xmlns:a16="http://schemas.microsoft.com/office/drawing/2014/main" id="{0D891E13-FDE6-456C-AEF3-6ED1A5C932C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10983" b="1154"/>
                      <a:stretch>
                        <a:fillRect/>
                      </a:stretch>
                    </p:blipFill>
                    <p:spPr bwMode="auto">
                      <a:xfrm>
                        <a:off x="9351390" y="2761852"/>
                        <a:ext cx="2626175" cy="1734649"/>
                      </a:xfrm>
                      <a:prstGeom prst="rect">
                        <a:avLst/>
                      </a:prstGeom>
                      <a:noFill/>
                    </p:spPr>
                  </p:pic>
                </p:oleObj>
              </mc:Fallback>
            </mc:AlternateContent>
          </a:graphicData>
        </a:graphic>
      </p:graphicFrame>
      <p:sp>
        <p:nvSpPr>
          <p:cNvPr id="10" name="Rectangle 12">
            <a:extLst>
              <a:ext uri="{FF2B5EF4-FFF2-40B4-BE49-F238E27FC236}">
                <a16:creationId xmlns:a16="http://schemas.microsoft.com/office/drawing/2014/main" id="{A0939502-6595-409A-B84C-66C5F15ED6D2}"/>
              </a:ext>
            </a:extLst>
          </p:cNvPr>
          <p:cNvSpPr>
            <a:spLocks noChangeArrowheads="1"/>
          </p:cNvSpPr>
          <p:nvPr/>
        </p:nvSpPr>
        <p:spPr bwMode="auto">
          <a:xfrm>
            <a:off x="5085033" y="71599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a:extLst>
              <a:ext uri="{FF2B5EF4-FFF2-40B4-BE49-F238E27FC236}">
                <a16:creationId xmlns:a16="http://schemas.microsoft.com/office/drawing/2014/main" id="{36FE3A45-88A7-448B-87CF-B0222C8EB032}"/>
              </a:ext>
            </a:extLst>
          </p:cNvPr>
          <p:cNvGraphicFramePr>
            <a:graphicFrameLocks noChangeAspect="1"/>
          </p:cNvGraphicFramePr>
          <p:nvPr/>
        </p:nvGraphicFramePr>
        <p:xfrm>
          <a:off x="9345728" y="4754507"/>
          <a:ext cx="2702281" cy="1720404"/>
        </p:xfrm>
        <a:graphic>
          <a:graphicData uri="http://schemas.openxmlformats.org/presentationml/2006/ole">
            <mc:AlternateContent xmlns:mc="http://schemas.openxmlformats.org/markup-compatibility/2006">
              <mc:Choice xmlns:v="urn:schemas-microsoft-com:vml" Requires="v">
                <p:oleObj name="Bitmap Image" r:id="rId14" imgW="3543795" imgH="2257740" progId="Paint.Picture">
                  <p:embed/>
                </p:oleObj>
              </mc:Choice>
              <mc:Fallback>
                <p:oleObj name="Bitmap Image" r:id="rId14" imgW="3543795" imgH="2257740" progId="Paint.Picture">
                  <p:embed/>
                  <p:pic>
                    <p:nvPicPr>
                      <p:cNvPr id="12" name="Object 11">
                        <a:extLst>
                          <a:ext uri="{FF2B5EF4-FFF2-40B4-BE49-F238E27FC236}">
                            <a16:creationId xmlns:a16="http://schemas.microsoft.com/office/drawing/2014/main" id="{36FE3A45-88A7-448B-87CF-B0222C8EB032}"/>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345728" y="4754507"/>
                        <a:ext cx="2702281" cy="1720404"/>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BFD491DB-161C-45CE-8B73-FBF54D25AAA7}"/>
              </a:ext>
            </a:extLst>
          </p:cNvPr>
          <p:cNvSpPr txBox="1"/>
          <p:nvPr/>
        </p:nvSpPr>
        <p:spPr>
          <a:xfrm>
            <a:off x="3547802" y="89105"/>
            <a:ext cx="5005411" cy="523220"/>
          </a:xfrm>
          <a:prstGeom prst="rect">
            <a:avLst/>
          </a:prstGeom>
          <a:noFill/>
        </p:spPr>
        <p:txBody>
          <a:bodyPr wrap="square" rtlCol="0">
            <a:spAutoFit/>
          </a:bodyPr>
          <a:lstStyle/>
          <a:p>
            <a:r>
              <a:rPr lang="en-US" sz="2800" b="1" u="sng"/>
              <a:t>RSTDPT: Harmonic Perturbation</a:t>
            </a:r>
          </a:p>
        </p:txBody>
      </p:sp>
    </p:spTree>
    <p:extLst>
      <p:ext uri="{BB962C8B-B14F-4D97-AF65-F5344CB8AC3E}">
        <p14:creationId xmlns:p14="http://schemas.microsoft.com/office/powerpoint/2010/main" val="3997950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9F328B-53CF-D122-E7E1-4643C5A296BF}"/>
            </a:ext>
          </a:extLst>
        </p:cNvPr>
        <p:cNvGrpSpPr/>
        <p:nvPr/>
      </p:nvGrpSpPr>
      <p:grpSpPr>
        <a:xfrm>
          <a:off x="0" y="0"/>
          <a:ext cx="0" cy="0"/>
          <a:chOff x="0" y="0"/>
          <a:chExt cx="0" cy="0"/>
        </a:xfrm>
      </p:grpSpPr>
      <p:sp>
        <p:nvSpPr>
          <p:cNvPr id="15" name="TextBox 14">
            <a:extLst>
              <a:ext uri="{FF2B5EF4-FFF2-40B4-BE49-F238E27FC236}">
                <a16:creationId xmlns:a16="http://schemas.microsoft.com/office/drawing/2014/main" id="{3AEDD468-5B65-E9B1-3B80-33A2D32AA859}"/>
              </a:ext>
            </a:extLst>
          </p:cNvPr>
          <p:cNvSpPr txBox="1"/>
          <p:nvPr/>
        </p:nvSpPr>
        <p:spPr>
          <a:xfrm>
            <a:off x="2896253" y="254364"/>
            <a:ext cx="5314494" cy="523220"/>
          </a:xfrm>
          <a:prstGeom prst="rect">
            <a:avLst/>
          </a:prstGeom>
          <a:noFill/>
        </p:spPr>
        <p:txBody>
          <a:bodyPr wrap="square" rtlCol="0">
            <a:spAutoFit/>
          </a:bodyPr>
          <a:lstStyle/>
          <a:p>
            <a:r>
              <a:rPr lang="en-US" sz="2800" b="1" u="sng"/>
              <a:t>RSTDPT: Adiabatic Perturbation</a:t>
            </a:r>
          </a:p>
        </p:txBody>
      </p:sp>
      <p:sp>
        <p:nvSpPr>
          <p:cNvPr id="8" name="TextBox 7">
            <a:extLst>
              <a:ext uri="{FF2B5EF4-FFF2-40B4-BE49-F238E27FC236}">
                <a16:creationId xmlns:a16="http://schemas.microsoft.com/office/drawing/2014/main" id="{CC890A39-8F02-2444-08EF-D2DE22E44EC3}"/>
              </a:ext>
            </a:extLst>
          </p:cNvPr>
          <p:cNvSpPr txBox="1"/>
          <p:nvPr/>
        </p:nvSpPr>
        <p:spPr>
          <a:xfrm>
            <a:off x="499620" y="923825"/>
            <a:ext cx="10972801" cy="307777"/>
          </a:xfrm>
          <a:prstGeom prst="rect">
            <a:avLst/>
          </a:prstGeom>
          <a:noFill/>
        </p:spPr>
        <p:txBody>
          <a:bodyPr wrap="square" rtlCol="0">
            <a:spAutoFit/>
          </a:bodyPr>
          <a:lstStyle/>
          <a:p>
            <a:r>
              <a:rPr lang="en-US" sz="1400"/>
              <a:t>Now let’s do situation where we slowly change H.  Consider the following Schrodinger equation, where </a:t>
            </a:r>
            <a:r>
              <a:rPr lang="el-GR" sz="1400"/>
              <a:t>η</a:t>
            </a:r>
            <a:r>
              <a:rPr lang="en-US" sz="1400"/>
              <a:t> is small number.  </a:t>
            </a:r>
          </a:p>
        </p:txBody>
      </p:sp>
      <p:sp>
        <p:nvSpPr>
          <p:cNvPr id="13" name="TextBox 12">
            <a:extLst>
              <a:ext uri="{FF2B5EF4-FFF2-40B4-BE49-F238E27FC236}">
                <a16:creationId xmlns:a16="http://schemas.microsoft.com/office/drawing/2014/main" id="{C13D2EBC-8B51-62E5-1471-6A7E011777CB}"/>
              </a:ext>
            </a:extLst>
          </p:cNvPr>
          <p:cNvSpPr txBox="1"/>
          <p:nvPr/>
        </p:nvSpPr>
        <p:spPr>
          <a:xfrm>
            <a:off x="499620" y="2242114"/>
            <a:ext cx="8570680" cy="307777"/>
          </a:xfrm>
          <a:prstGeom prst="rect">
            <a:avLst/>
          </a:prstGeom>
          <a:noFill/>
        </p:spPr>
        <p:txBody>
          <a:bodyPr wrap="none" rtlCol="0">
            <a:spAutoFit/>
          </a:bodyPr>
          <a:lstStyle/>
          <a:p>
            <a:r>
              <a:rPr lang="en-US" sz="1400"/>
              <a:t>We will focus on calculating the S-matrix directly – having t</a:t>
            </a:r>
            <a:r>
              <a:rPr lang="en-US" sz="1400" baseline="-25000"/>
              <a:t>0</a:t>
            </a:r>
            <a:r>
              <a:rPr lang="en-US" sz="1400"/>
              <a:t> = ∞ makes it difficult to frame everything in terms of G.</a:t>
            </a:r>
            <a:endParaRPr lang="en-US"/>
          </a:p>
        </p:txBody>
      </p:sp>
      <p:graphicFrame>
        <p:nvGraphicFramePr>
          <p:cNvPr id="2" name="Object 1">
            <a:extLst>
              <a:ext uri="{FF2B5EF4-FFF2-40B4-BE49-F238E27FC236}">
                <a16:creationId xmlns:a16="http://schemas.microsoft.com/office/drawing/2014/main" id="{2CEF238A-5C0D-5B7C-E45B-DAD3377149D0}"/>
              </a:ext>
            </a:extLst>
          </p:cNvPr>
          <p:cNvGraphicFramePr>
            <a:graphicFrameLocks noChangeAspect="1"/>
          </p:cNvGraphicFramePr>
          <p:nvPr>
            <p:extLst>
              <p:ext uri="{D42A27DB-BD31-4B8C-83A1-F6EECF244321}">
                <p14:modId xmlns:p14="http://schemas.microsoft.com/office/powerpoint/2010/main" val="4139651352"/>
              </p:ext>
            </p:extLst>
          </p:nvPr>
        </p:nvGraphicFramePr>
        <p:xfrm>
          <a:off x="584460" y="1286257"/>
          <a:ext cx="5382640" cy="816027"/>
        </p:xfrm>
        <a:graphic>
          <a:graphicData uri="http://schemas.openxmlformats.org/presentationml/2006/ole">
            <mc:AlternateContent xmlns:mc="http://schemas.openxmlformats.org/markup-compatibility/2006">
              <mc:Choice xmlns:v="urn:schemas-microsoft-com:vml" Requires="v">
                <p:oleObj name="Equation" r:id="rId2" imgW="4356000" imgH="660240" progId="Equation.DSMT4">
                  <p:embed/>
                </p:oleObj>
              </mc:Choice>
              <mc:Fallback>
                <p:oleObj name="Equation" r:id="rId2" imgW="4356000" imgH="660240" progId="Equation.DSMT4">
                  <p:embed/>
                  <p:pic>
                    <p:nvPicPr>
                      <p:cNvPr id="2" name="Object 1">
                        <a:extLst>
                          <a:ext uri="{FF2B5EF4-FFF2-40B4-BE49-F238E27FC236}">
                            <a16:creationId xmlns:a16="http://schemas.microsoft.com/office/drawing/2014/main" id="{76D92972-547F-862A-E95D-D4A4B511B501}"/>
                          </a:ext>
                        </a:extLst>
                      </p:cNvPr>
                      <p:cNvPicPr/>
                      <p:nvPr/>
                    </p:nvPicPr>
                    <p:blipFill>
                      <a:blip r:embed="rId3"/>
                      <a:stretch>
                        <a:fillRect/>
                      </a:stretch>
                    </p:blipFill>
                    <p:spPr>
                      <a:xfrm>
                        <a:off x="584460" y="1286257"/>
                        <a:ext cx="5382640" cy="816027"/>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B0096675-073C-B794-851E-C4B1F5BAE8F1}"/>
              </a:ext>
            </a:extLst>
          </p:cNvPr>
          <p:cNvGraphicFramePr>
            <a:graphicFrameLocks noChangeAspect="1"/>
          </p:cNvGraphicFramePr>
          <p:nvPr>
            <p:extLst>
              <p:ext uri="{D42A27DB-BD31-4B8C-83A1-F6EECF244321}">
                <p14:modId xmlns:p14="http://schemas.microsoft.com/office/powerpoint/2010/main" val="2844412526"/>
              </p:ext>
            </p:extLst>
          </p:nvPr>
        </p:nvGraphicFramePr>
        <p:xfrm>
          <a:off x="584460" y="2756396"/>
          <a:ext cx="7768966" cy="1131865"/>
        </p:xfrm>
        <a:graphic>
          <a:graphicData uri="http://schemas.openxmlformats.org/presentationml/2006/ole">
            <mc:AlternateContent xmlns:mc="http://schemas.openxmlformats.org/markup-compatibility/2006">
              <mc:Choice xmlns:v="urn:schemas-microsoft-com:vml" Requires="v">
                <p:oleObj name="Equation" r:id="rId4" imgW="6483477" imgH="944192" progId="Equation.DSMT4">
                  <p:embed/>
                </p:oleObj>
              </mc:Choice>
              <mc:Fallback>
                <p:oleObj name="Equation" r:id="rId4" imgW="6483477" imgH="944192" progId="Equation.DSMT4">
                  <p:embed/>
                  <p:pic>
                    <p:nvPicPr>
                      <p:cNvPr id="0" name=""/>
                      <p:cNvPicPr/>
                      <p:nvPr/>
                    </p:nvPicPr>
                    <p:blipFill>
                      <a:blip r:embed="rId5"/>
                      <a:stretch>
                        <a:fillRect/>
                      </a:stretch>
                    </p:blipFill>
                    <p:spPr>
                      <a:xfrm>
                        <a:off x="584460" y="2756396"/>
                        <a:ext cx="7768966" cy="1131865"/>
                      </a:xfrm>
                      <a:prstGeom prst="rect">
                        <a:avLst/>
                      </a:prstGeom>
                    </p:spPr>
                  </p:pic>
                </p:oleObj>
              </mc:Fallback>
            </mc:AlternateContent>
          </a:graphicData>
        </a:graphic>
      </p:graphicFrame>
      <p:sp>
        <p:nvSpPr>
          <p:cNvPr id="4" name="TextBox 3">
            <a:extLst>
              <a:ext uri="{FF2B5EF4-FFF2-40B4-BE49-F238E27FC236}">
                <a16:creationId xmlns:a16="http://schemas.microsoft.com/office/drawing/2014/main" id="{0C423C50-B308-388B-8E27-245AF3E61D64}"/>
              </a:ext>
            </a:extLst>
          </p:cNvPr>
          <p:cNvSpPr txBox="1"/>
          <p:nvPr/>
        </p:nvSpPr>
        <p:spPr>
          <a:xfrm>
            <a:off x="499620" y="4070914"/>
            <a:ext cx="4414350" cy="307777"/>
          </a:xfrm>
          <a:prstGeom prst="rect">
            <a:avLst/>
          </a:prstGeom>
          <a:noFill/>
        </p:spPr>
        <p:txBody>
          <a:bodyPr wrap="none" rtlCol="0">
            <a:spAutoFit/>
          </a:bodyPr>
          <a:lstStyle/>
          <a:p>
            <a:r>
              <a:rPr lang="en-US" sz="1400"/>
              <a:t>We find the following.  T</a:t>
            </a:r>
            <a:r>
              <a:rPr lang="en-US" sz="1400" baseline="-25000"/>
              <a:t>mn</a:t>
            </a:r>
            <a:r>
              <a:rPr lang="en-US" sz="1400"/>
              <a:t>(t) here is the on-shell T-matrix.</a:t>
            </a:r>
            <a:endParaRPr lang="en-US"/>
          </a:p>
        </p:txBody>
      </p:sp>
      <p:graphicFrame>
        <p:nvGraphicFramePr>
          <p:cNvPr id="5" name="Object 4">
            <a:extLst>
              <a:ext uri="{FF2B5EF4-FFF2-40B4-BE49-F238E27FC236}">
                <a16:creationId xmlns:a16="http://schemas.microsoft.com/office/drawing/2014/main" id="{867D3E81-5051-B47F-4754-127ED299D660}"/>
              </a:ext>
            </a:extLst>
          </p:cNvPr>
          <p:cNvGraphicFramePr>
            <a:graphicFrameLocks noChangeAspect="1"/>
          </p:cNvGraphicFramePr>
          <p:nvPr>
            <p:extLst>
              <p:ext uri="{D42A27DB-BD31-4B8C-83A1-F6EECF244321}">
                <p14:modId xmlns:p14="http://schemas.microsoft.com/office/powerpoint/2010/main" val="1411234907"/>
              </p:ext>
            </p:extLst>
          </p:nvPr>
        </p:nvGraphicFramePr>
        <p:xfrm>
          <a:off x="584460" y="4622800"/>
          <a:ext cx="2568315" cy="574572"/>
        </p:xfrm>
        <a:graphic>
          <a:graphicData uri="http://schemas.openxmlformats.org/presentationml/2006/ole">
            <mc:AlternateContent xmlns:mc="http://schemas.openxmlformats.org/markup-compatibility/2006">
              <mc:Choice xmlns:v="urn:schemas-microsoft-com:vml" Requires="v">
                <p:oleObj name="Equation" r:id="rId6" imgW="2008950" imgH="448482" progId="Equation.DSMT4">
                  <p:embed/>
                </p:oleObj>
              </mc:Choice>
              <mc:Fallback>
                <p:oleObj name="Equation" r:id="rId6" imgW="2008950" imgH="448482" progId="Equation.DSMT4">
                  <p:embed/>
                  <p:pic>
                    <p:nvPicPr>
                      <p:cNvPr id="0" name=""/>
                      <p:cNvPicPr/>
                      <p:nvPr/>
                    </p:nvPicPr>
                    <p:blipFill>
                      <a:blip r:embed="rId7"/>
                      <a:stretch>
                        <a:fillRect/>
                      </a:stretch>
                    </p:blipFill>
                    <p:spPr>
                      <a:xfrm>
                        <a:off x="584460" y="4622800"/>
                        <a:ext cx="2568315" cy="574572"/>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7E96B912-539D-9C19-03C4-41A94818D3BA}"/>
              </a:ext>
            </a:extLst>
          </p:cNvPr>
          <p:cNvGraphicFramePr>
            <a:graphicFrameLocks noChangeAspect="1"/>
          </p:cNvGraphicFramePr>
          <p:nvPr>
            <p:extLst>
              <p:ext uri="{D42A27DB-BD31-4B8C-83A1-F6EECF244321}">
                <p14:modId xmlns:p14="http://schemas.microsoft.com/office/powerpoint/2010/main" val="4066312149"/>
              </p:ext>
            </p:extLst>
          </p:nvPr>
        </p:nvGraphicFramePr>
        <p:xfrm>
          <a:off x="3838575" y="4622800"/>
          <a:ext cx="6441818" cy="550958"/>
        </p:xfrm>
        <a:graphic>
          <a:graphicData uri="http://schemas.openxmlformats.org/presentationml/2006/ole">
            <mc:AlternateContent xmlns:mc="http://schemas.openxmlformats.org/markup-compatibility/2006">
              <mc:Choice xmlns:v="urn:schemas-microsoft-com:vml" Requires="v">
                <p:oleObj name="Equation" r:id="rId8" imgW="5122228" imgH="438748" progId="Equation.DSMT4">
                  <p:embed/>
                </p:oleObj>
              </mc:Choice>
              <mc:Fallback>
                <p:oleObj name="Equation" r:id="rId8" imgW="5122228" imgH="438748" progId="Equation.DSMT4">
                  <p:embed/>
                  <p:pic>
                    <p:nvPicPr>
                      <p:cNvPr id="0" name=""/>
                      <p:cNvPicPr/>
                      <p:nvPr/>
                    </p:nvPicPr>
                    <p:blipFill>
                      <a:blip r:embed="rId9"/>
                      <a:stretch>
                        <a:fillRect/>
                      </a:stretch>
                    </p:blipFill>
                    <p:spPr>
                      <a:xfrm>
                        <a:off x="3838575" y="4622800"/>
                        <a:ext cx="6441818" cy="550958"/>
                      </a:xfrm>
                      <a:prstGeom prst="rect">
                        <a:avLst/>
                      </a:prstGeom>
                      <a:solidFill>
                        <a:schemeClr val="accent4">
                          <a:lumMod val="60000"/>
                          <a:lumOff val="40000"/>
                        </a:schemeClr>
                      </a:solidFill>
                    </p:spPr>
                  </p:pic>
                </p:oleObj>
              </mc:Fallback>
            </mc:AlternateContent>
          </a:graphicData>
        </a:graphic>
      </p:graphicFrame>
      <p:graphicFrame>
        <p:nvGraphicFramePr>
          <p:cNvPr id="7" name="Object 6">
            <a:extLst>
              <a:ext uri="{FF2B5EF4-FFF2-40B4-BE49-F238E27FC236}">
                <a16:creationId xmlns:a16="http://schemas.microsoft.com/office/drawing/2014/main" id="{F9EFB42A-3759-1EBC-CCAC-DD89CF404A69}"/>
              </a:ext>
            </a:extLst>
          </p:cNvPr>
          <p:cNvGraphicFramePr>
            <a:graphicFrameLocks noChangeAspect="1"/>
          </p:cNvGraphicFramePr>
          <p:nvPr>
            <p:extLst>
              <p:ext uri="{D42A27DB-BD31-4B8C-83A1-F6EECF244321}">
                <p14:modId xmlns:p14="http://schemas.microsoft.com/office/powerpoint/2010/main" val="3300982331"/>
              </p:ext>
            </p:extLst>
          </p:nvPr>
        </p:nvGraphicFramePr>
        <p:xfrm>
          <a:off x="601552" y="5683453"/>
          <a:ext cx="2074843" cy="574572"/>
        </p:xfrm>
        <a:graphic>
          <a:graphicData uri="http://schemas.openxmlformats.org/presentationml/2006/ole">
            <mc:AlternateContent xmlns:mc="http://schemas.openxmlformats.org/markup-compatibility/2006">
              <mc:Choice xmlns:v="urn:schemas-microsoft-com:vml" Requires="v">
                <p:oleObj name="Equation" r:id="rId10" imgW="1650960" imgH="457200" progId="Equation.DSMT4">
                  <p:embed/>
                </p:oleObj>
              </mc:Choice>
              <mc:Fallback>
                <p:oleObj name="Equation" r:id="rId10" imgW="1650960" imgH="457200" progId="Equation.DSMT4">
                  <p:embed/>
                  <p:pic>
                    <p:nvPicPr>
                      <p:cNvPr id="0" name=""/>
                      <p:cNvPicPr/>
                      <p:nvPr/>
                    </p:nvPicPr>
                    <p:blipFill>
                      <a:blip r:embed="rId11"/>
                      <a:stretch>
                        <a:fillRect/>
                      </a:stretch>
                    </p:blipFill>
                    <p:spPr>
                      <a:xfrm>
                        <a:off x="601552" y="5683453"/>
                        <a:ext cx="2074843" cy="574572"/>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A44E6E52-E598-0219-2848-3F93A9038C5B}"/>
              </a:ext>
            </a:extLst>
          </p:cNvPr>
          <p:cNvSpPr txBox="1"/>
          <p:nvPr/>
        </p:nvSpPr>
        <p:spPr>
          <a:xfrm>
            <a:off x="544971" y="5333084"/>
            <a:ext cx="1529521" cy="307777"/>
          </a:xfrm>
          <a:prstGeom prst="rect">
            <a:avLst/>
          </a:prstGeom>
          <a:noFill/>
        </p:spPr>
        <p:txBody>
          <a:bodyPr wrap="none" rtlCol="0">
            <a:spAutoFit/>
          </a:bodyPr>
          <a:lstStyle/>
          <a:p>
            <a:r>
              <a:rPr lang="en-US" sz="1400"/>
              <a:t>Using the identity:</a:t>
            </a:r>
            <a:endParaRPr lang="en-US"/>
          </a:p>
        </p:txBody>
      </p:sp>
      <p:sp>
        <p:nvSpPr>
          <p:cNvPr id="10" name="TextBox 9">
            <a:extLst>
              <a:ext uri="{FF2B5EF4-FFF2-40B4-BE49-F238E27FC236}">
                <a16:creationId xmlns:a16="http://schemas.microsoft.com/office/drawing/2014/main" id="{EDAF0FDE-C167-C5F5-4753-462BE9B203D9}"/>
              </a:ext>
            </a:extLst>
          </p:cNvPr>
          <p:cNvSpPr txBox="1"/>
          <p:nvPr/>
        </p:nvSpPr>
        <p:spPr>
          <a:xfrm>
            <a:off x="3810000" y="5333083"/>
            <a:ext cx="6441818" cy="307777"/>
          </a:xfrm>
          <a:prstGeom prst="rect">
            <a:avLst/>
          </a:prstGeom>
          <a:noFill/>
        </p:spPr>
        <p:txBody>
          <a:bodyPr wrap="square" rtlCol="0">
            <a:spAutoFit/>
          </a:bodyPr>
          <a:lstStyle/>
          <a:p>
            <a:r>
              <a:rPr lang="en-US" sz="1400"/>
              <a:t>we can say, in the large t limit, and assuming the E’s are in a continuum, that:</a:t>
            </a:r>
            <a:endParaRPr lang="en-US"/>
          </a:p>
        </p:txBody>
      </p:sp>
      <p:graphicFrame>
        <p:nvGraphicFramePr>
          <p:cNvPr id="11" name="Object 10">
            <a:extLst>
              <a:ext uri="{FF2B5EF4-FFF2-40B4-BE49-F238E27FC236}">
                <a16:creationId xmlns:a16="http://schemas.microsoft.com/office/drawing/2014/main" id="{79F55B18-F13E-BA15-93F9-9BEA42A2D7BD}"/>
              </a:ext>
            </a:extLst>
          </p:cNvPr>
          <p:cNvGraphicFramePr>
            <a:graphicFrameLocks noChangeAspect="1"/>
          </p:cNvGraphicFramePr>
          <p:nvPr>
            <p:extLst>
              <p:ext uri="{D42A27DB-BD31-4B8C-83A1-F6EECF244321}">
                <p14:modId xmlns:p14="http://schemas.microsoft.com/office/powerpoint/2010/main" val="3331186249"/>
              </p:ext>
            </p:extLst>
          </p:nvPr>
        </p:nvGraphicFramePr>
        <p:xfrm>
          <a:off x="3862387" y="5726919"/>
          <a:ext cx="4281487" cy="699018"/>
        </p:xfrm>
        <a:graphic>
          <a:graphicData uri="http://schemas.openxmlformats.org/presentationml/2006/ole">
            <mc:AlternateContent xmlns:mc="http://schemas.openxmlformats.org/markup-compatibility/2006">
              <mc:Choice xmlns:v="urn:schemas-microsoft-com:vml" Requires="v">
                <p:oleObj name="Equation" r:id="rId12" imgW="3111480" imgH="507960" progId="Equation.DSMT4">
                  <p:embed/>
                </p:oleObj>
              </mc:Choice>
              <mc:Fallback>
                <p:oleObj name="Equation" r:id="rId12" imgW="3111480" imgH="507960" progId="Equation.DSMT4">
                  <p:embed/>
                  <p:pic>
                    <p:nvPicPr>
                      <p:cNvPr id="0" name=""/>
                      <p:cNvPicPr/>
                      <p:nvPr/>
                    </p:nvPicPr>
                    <p:blipFill>
                      <a:blip r:embed="rId13"/>
                      <a:stretch>
                        <a:fillRect/>
                      </a:stretch>
                    </p:blipFill>
                    <p:spPr>
                      <a:xfrm>
                        <a:off x="3862387" y="5726919"/>
                        <a:ext cx="4281487" cy="699018"/>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377135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697A3C6-574B-4766-9CA3-69C814A76DD0}"/>
              </a:ext>
            </a:extLst>
          </p:cNvPr>
          <p:cNvSpPr txBox="1"/>
          <p:nvPr/>
        </p:nvSpPr>
        <p:spPr>
          <a:xfrm>
            <a:off x="2896253" y="254364"/>
            <a:ext cx="5314494" cy="523220"/>
          </a:xfrm>
          <a:prstGeom prst="rect">
            <a:avLst/>
          </a:prstGeom>
          <a:noFill/>
        </p:spPr>
        <p:txBody>
          <a:bodyPr wrap="square" rtlCol="0">
            <a:spAutoFit/>
          </a:bodyPr>
          <a:lstStyle/>
          <a:p>
            <a:r>
              <a:rPr lang="en-US" sz="2800" b="1" u="sng"/>
              <a:t>RSTDPT: Adiabatic Perturbation</a:t>
            </a:r>
          </a:p>
        </p:txBody>
      </p:sp>
      <p:sp>
        <p:nvSpPr>
          <p:cNvPr id="8" name="TextBox 7">
            <a:extLst>
              <a:ext uri="{FF2B5EF4-FFF2-40B4-BE49-F238E27FC236}">
                <a16:creationId xmlns:a16="http://schemas.microsoft.com/office/drawing/2014/main" id="{07A472AD-2E85-45E0-BB8B-F6090E4606C8}"/>
              </a:ext>
            </a:extLst>
          </p:cNvPr>
          <p:cNvSpPr txBox="1"/>
          <p:nvPr/>
        </p:nvSpPr>
        <p:spPr>
          <a:xfrm>
            <a:off x="499620" y="923825"/>
            <a:ext cx="8349105" cy="307777"/>
          </a:xfrm>
          <a:prstGeom prst="rect">
            <a:avLst/>
          </a:prstGeom>
          <a:noFill/>
        </p:spPr>
        <p:txBody>
          <a:bodyPr wrap="square" rtlCol="0">
            <a:spAutoFit/>
          </a:bodyPr>
          <a:lstStyle/>
          <a:p>
            <a:r>
              <a:rPr lang="en-US" sz="1400"/>
              <a:t>Now let’s look at it differently, from a more general perspective.  Consider the following Schrodinger equation.  </a:t>
            </a:r>
          </a:p>
        </p:txBody>
      </p:sp>
      <p:graphicFrame>
        <p:nvGraphicFramePr>
          <p:cNvPr id="12" name="Object 11">
            <a:extLst>
              <a:ext uri="{FF2B5EF4-FFF2-40B4-BE49-F238E27FC236}">
                <a16:creationId xmlns:a16="http://schemas.microsoft.com/office/drawing/2014/main" id="{71803CE9-3323-49E0-B88B-9B7296ECF6F8}"/>
              </a:ext>
            </a:extLst>
          </p:cNvPr>
          <p:cNvGraphicFramePr>
            <a:graphicFrameLocks noChangeAspect="1"/>
          </p:cNvGraphicFramePr>
          <p:nvPr>
            <p:extLst>
              <p:ext uri="{D42A27DB-BD31-4B8C-83A1-F6EECF244321}">
                <p14:modId xmlns:p14="http://schemas.microsoft.com/office/powerpoint/2010/main" val="2245445394"/>
              </p:ext>
            </p:extLst>
          </p:nvPr>
        </p:nvGraphicFramePr>
        <p:xfrm>
          <a:off x="584461" y="2776746"/>
          <a:ext cx="2186443" cy="340113"/>
        </p:xfrm>
        <a:graphic>
          <a:graphicData uri="http://schemas.openxmlformats.org/presentationml/2006/ole">
            <mc:AlternateContent xmlns:mc="http://schemas.openxmlformats.org/markup-compatibility/2006">
              <mc:Choice xmlns:v="urn:schemas-microsoft-com:vml" Requires="v">
                <p:oleObj name="Equation" r:id="rId2" imgW="1713756" imgH="266584" progId="Equation.DSMT4">
                  <p:embed/>
                </p:oleObj>
              </mc:Choice>
              <mc:Fallback>
                <p:oleObj name="Equation" r:id="rId2" imgW="1713756" imgH="266584" progId="Equation.DSMT4">
                  <p:embed/>
                  <p:pic>
                    <p:nvPicPr>
                      <p:cNvPr id="0" name="Object 4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4461" y="2776746"/>
                        <a:ext cx="2186443" cy="340113"/>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189BF4D5-22C2-4AE8-9BC9-895CE5994957}"/>
              </a:ext>
            </a:extLst>
          </p:cNvPr>
          <p:cNvSpPr txBox="1"/>
          <p:nvPr/>
        </p:nvSpPr>
        <p:spPr>
          <a:xfrm>
            <a:off x="499620" y="2396816"/>
            <a:ext cx="3172150" cy="307777"/>
          </a:xfrm>
          <a:prstGeom prst="rect">
            <a:avLst/>
          </a:prstGeom>
          <a:noFill/>
        </p:spPr>
        <p:txBody>
          <a:bodyPr wrap="none" rtlCol="0">
            <a:spAutoFit/>
          </a:bodyPr>
          <a:lstStyle/>
          <a:p>
            <a:r>
              <a:rPr lang="en-US" sz="1400"/>
              <a:t>With instantaneous eigenstates/energies</a:t>
            </a:r>
            <a:endParaRPr lang="en-US"/>
          </a:p>
        </p:txBody>
      </p:sp>
      <p:sp>
        <p:nvSpPr>
          <p:cNvPr id="20" name="TextBox 19">
            <a:extLst>
              <a:ext uri="{FF2B5EF4-FFF2-40B4-BE49-F238E27FC236}">
                <a16:creationId xmlns:a16="http://schemas.microsoft.com/office/drawing/2014/main" id="{4C8807C8-AD1B-47A3-A3B3-8F41CD27383E}"/>
              </a:ext>
            </a:extLst>
          </p:cNvPr>
          <p:cNvSpPr txBox="1"/>
          <p:nvPr/>
        </p:nvSpPr>
        <p:spPr>
          <a:xfrm>
            <a:off x="499620" y="3247885"/>
            <a:ext cx="8783623" cy="307777"/>
          </a:xfrm>
          <a:prstGeom prst="rect">
            <a:avLst/>
          </a:prstGeom>
          <a:noFill/>
        </p:spPr>
        <p:txBody>
          <a:bodyPr wrap="none" rtlCol="0">
            <a:spAutoFit/>
          </a:bodyPr>
          <a:lstStyle/>
          <a:p>
            <a:r>
              <a:rPr lang="en-US" sz="1400"/>
              <a:t>Then we’ll expand our proposed solution as a linear combination of these states, supposing it starts out in state |</a:t>
            </a:r>
            <a:r>
              <a:rPr lang="el-GR" sz="1400"/>
              <a:t>ψ</a:t>
            </a:r>
            <a:r>
              <a:rPr lang="en-US" sz="1400" baseline="-25000"/>
              <a:t>m</a:t>
            </a:r>
            <a:r>
              <a:rPr lang="en-US" sz="1400"/>
              <a:t>&gt;:</a:t>
            </a:r>
            <a:endParaRPr lang="en-US"/>
          </a:p>
        </p:txBody>
      </p:sp>
      <p:sp>
        <p:nvSpPr>
          <p:cNvPr id="18" name="Rectangle 413">
            <a:extLst>
              <a:ext uri="{FF2B5EF4-FFF2-40B4-BE49-F238E27FC236}">
                <a16:creationId xmlns:a16="http://schemas.microsoft.com/office/drawing/2014/main" id="{6FFD38A8-E51B-41FC-8465-0FA3B72D7B33}"/>
              </a:ext>
            </a:extLst>
          </p:cNvPr>
          <p:cNvSpPr>
            <a:spLocks noChangeArrowheads="1"/>
          </p:cNvSpPr>
          <p:nvPr/>
        </p:nvSpPr>
        <p:spPr bwMode="auto">
          <a:xfrm>
            <a:off x="584461" y="382326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22" name="Object 21">
            <a:extLst>
              <a:ext uri="{FF2B5EF4-FFF2-40B4-BE49-F238E27FC236}">
                <a16:creationId xmlns:a16="http://schemas.microsoft.com/office/drawing/2014/main" id="{DE744939-32B1-40BB-BC22-316D28173A79}"/>
              </a:ext>
            </a:extLst>
          </p:cNvPr>
          <p:cNvGraphicFramePr>
            <a:graphicFrameLocks noChangeAspect="1"/>
          </p:cNvGraphicFramePr>
          <p:nvPr>
            <p:extLst>
              <p:ext uri="{D42A27DB-BD31-4B8C-83A1-F6EECF244321}">
                <p14:modId xmlns:p14="http://schemas.microsoft.com/office/powerpoint/2010/main" val="1669356258"/>
              </p:ext>
            </p:extLst>
          </p:nvPr>
        </p:nvGraphicFramePr>
        <p:xfrm>
          <a:off x="584460" y="3653581"/>
          <a:ext cx="4147795" cy="638122"/>
        </p:xfrm>
        <a:graphic>
          <a:graphicData uri="http://schemas.openxmlformats.org/presentationml/2006/ole">
            <mc:AlternateContent xmlns:mc="http://schemas.openxmlformats.org/markup-compatibility/2006">
              <mc:Choice xmlns:v="urn:schemas-microsoft-com:vml" Requires="v">
                <p:oleObj name="Equation" r:id="rId4" imgW="3467100" imgH="533400" progId="Equation.DSMT4">
                  <p:embed/>
                </p:oleObj>
              </mc:Choice>
              <mc:Fallback>
                <p:oleObj name="Equation" r:id="rId4" imgW="3467100" imgH="533400" progId="Equation.DSMT4">
                  <p:embed/>
                  <p:pic>
                    <p:nvPicPr>
                      <p:cNvPr id="0" name="Object 4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4460" y="3653581"/>
                        <a:ext cx="4147795" cy="638122"/>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D8E53636-2F05-41D1-BCD2-6080E599AEEC}"/>
              </a:ext>
            </a:extLst>
          </p:cNvPr>
          <p:cNvSpPr txBox="1"/>
          <p:nvPr/>
        </p:nvSpPr>
        <p:spPr>
          <a:xfrm>
            <a:off x="499619" y="4431137"/>
            <a:ext cx="2563202" cy="307777"/>
          </a:xfrm>
          <a:prstGeom prst="rect">
            <a:avLst/>
          </a:prstGeom>
          <a:noFill/>
        </p:spPr>
        <p:txBody>
          <a:bodyPr wrap="none" rtlCol="0">
            <a:spAutoFit/>
          </a:bodyPr>
          <a:lstStyle/>
          <a:p>
            <a:r>
              <a:rPr lang="en-US" sz="1400"/>
              <a:t>Filling this in, we get, eventually:</a:t>
            </a:r>
            <a:endParaRPr lang="en-US"/>
          </a:p>
        </p:txBody>
      </p:sp>
      <p:graphicFrame>
        <p:nvGraphicFramePr>
          <p:cNvPr id="25" name="Object 24">
            <a:extLst>
              <a:ext uri="{FF2B5EF4-FFF2-40B4-BE49-F238E27FC236}">
                <a16:creationId xmlns:a16="http://schemas.microsoft.com/office/drawing/2014/main" id="{828B85B3-54E0-483B-BE5E-44A40C8426F2}"/>
              </a:ext>
            </a:extLst>
          </p:cNvPr>
          <p:cNvGraphicFramePr>
            <a:graphicFrameLocks noChangeAspect="1"/>
          </p:cNvGraphicFramePr>
          <p:nvPr>
            <p:extLst>
              <p:ext uri="{D42A27DB-BD31-4B8C-83A1-F6EECF244321}">
                <p14:modId xmlns:p14="http://schemas.microsoft.com/office/powerpoint/2010/main" val="636342921"/>
              </p:ext>
            </p:extLst>
          </p:nvPr>
        </p:nvGraphicFramePr>
        <p:xfrm>
          <a:off x="584460" y="4878348"/>
          <a:ext cx="7013544" cy="591814"/>
        </p:xfrm>
        <a:graphic>
          <a:graphicData uri="http://schemas.openxmlformats.org/presentationml/2006/ole">
            <mc:AlternateContent xmlns:mc="http://schemas.openxmlformats.org/markup-compatibility/2006">
              <mc:Choice xmlns:v="urn:schemas-microsoft-com:vml" Requires="v">
                <p:oleObj name="Equation" r:id="rId6" imgW="6438900" imgH="546100" progId="Equation.DSMT4">
                  <p:embed/>
                </p:oleObj>
              </mc:Choice>
              <mc:Fallback>
                <p:oleObj name="Equation" r:id="rId6" imgW="6438900" imgH="546100" progId="Equation.DSMT4">
                  <p:embed/>
                  <p:pic>
                    <p:nvPicPr>
                      <p:cNvPr id="0" name="Object 41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4460" y="4878348"/>
                        <a:ext cx="7013544" cy="591814"/>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22686F2C-7280-4DB1-8F01-73DB8AA7AF60}"/>
              </a:ext>
            </a:extLst>
          </p:cNvPr>
          <p:cNvSpPr txBox="1"/>
          <p:nvPr/>
        </p:nvSpPr>
        <p:spPr>
          <a:xfrm>
            <a:off x="499618" y="5590546"/>
            <a:ext cx="11063731" cy="523220"/>
          </a:xfrm>
          <a:prstGeom prst="rect">
            <a:avLst/>
          </a:prstGeom>
          <a:noFill/>
        </p:spPr>
        <p:txBody>
          <a:bodyPr wrap="square" rtlCol="0">
            <a:spAutoFit/>
          </a:bodyPr>
          <a:lstStyle/>
          <a:p>
            <a:r>
              <a:rPr lang="en-US" sz="1400"/>
              <a:t>If we presume H(t) changes slowly, we can neglect the derivative term.  And then, solving for c</a:t>
            </a:r>
            <a:r>
              <a:rPr lang="en-US" sz="1400" baseline="-25000"/>
              <a:t>n</a:t>
            </a:r>
            <a:r>
              <a:rPr lang="en-US" sz="1400"/>
              <a:t>, we’ll just the thing below, which indicates the state remains in the instantaneous eigenstate, while picking up a phase factor.</a:t>
            </a:r>
            <a:endParaRPr lang="en-US"/>
          </a:p>
        </p:txBody>
      </p:sp>
      <p:graphicFrame>
        <p:nvGraphicFramePr>
          <p:cNvPr id="28" name="Object 27">
            <a:extLst>
              <a:ext uri="{FF2B5EF4-FFF2-40B4-BE49-F238E27FC236}">
                <a16:creationId xmlns:a16="http://schemas.microsoft.com/office/drawing/2014/main" id="{9C83F1ED-9C3F-4904-8297-D4B80682BD5E}"/>
              </a:ext>
            </a:extLst>
          </p:cNvPr>
          <p:cNvGraphicFramePr>
            <a:graphicFrameLocks noChangeAspect="1"/>
          </p:cNvGraphicFramePr>
          <p:nvPr>
            <p:extLst>
              <p:ext uri="{D42A27DB-BD31-4B8C-83A1-F6EECF244321}">
                <p14:modId xmlns:p14="http://schemas.microsoft.com/office/powerpoint/2010/main" val="2525441776"/>
              </p:ext>
            </p:extLst>
          </p:nvPr>
        </p:nvGraphicFramePr>
        <p:xfrm>
          <a:off x="601859" y="6172218"/>
          <a:ext cx="2032000" cy="496887"/>
        </p:xfrm>
        <a:graphic>
          <a:graphicData uri="http://schemas.openxmlformats.org/presentationml/2006/ole">
            <mc:AlternateContent xmlns:mc="http://schemas.openxmlformats.org/markup-compatibility/2006">
              <mc:Choice xmlns:v="urn:schemas-microsoft-com:vml" Requires="v">
                <p:oleObj name="Equation" r:id="rId8" imgW="1765080" imgH="431640" progId="Equation.DSMT4">
                  <p:embed/>
                </p:oleObj>
              </mc:Choice>
              <mc:Fallback>
                <p:oleObj name="Equation" r:id="rId8" imgW="1765080" imgH="431640" progId="Equation.DSMT4">
                  <p:embed/>
                  <p:pic>
                    <p:nvPicPr>
                      <p:cNvPr id="0" name="Object 416"/>
                      <p:cNvPicPr>
                        <a:picLocks noChangeAspect="1" noChangeArrowheads="1"/>
                      </p:cNvPicPr>
                      <p:nvPr/>
                    </p:nvPicPr>
                    <p:blipFill>
                      <a:blip r:embed="rId9"/>
                      <a:srcRect/>
                      <a:stretch>
                        <a:fillRect/>
                      </a:stretch>
                    </p:blipFill>
                    <p:spPr bwMode="auto">
                      <a:xfrm>
                        <a:off x="601859" y="6172218"/>
                        <a:ext cx="2032000" cy="496887"/>
                      </a:xfrm>
                      <a:prstGeom prst="rect">
                        <a:avLst/>
                      </a:prstGeom>
                      <a:noFill/>
                    </p:spPr>
                  </p:pic>
                </p:oleObj>
              </mc:Fallback>
            </mc:AlternateContent>
          </a:graphicData>
        </a:graphic>
      </p:graphicFrame>
      <p:graphicFrame>
        <p:nvGraphicFramePr>
          <p:cNvPr id="2" name="Object 1">
            <a:extLst>
              <a:ext uri="{FF2B5EF4-FFF2-40B4-BE49-F238E27FC236}">
                <a16:creationId xmlns:a16="http://schemas.microsoft.com/office/drawing/2014/main" id="{76D92972-547F-862A-E95D-D4A4B511B501}"/>
              </a:ext>
            </a:extLst>
          </p:cNvPr>
          <p:cNvGraphicFramePr>
            <a:graphicFrameLocks noChangeAspect="1"/>
          </p:cNvGraphicFramePr>
          <p:nvPr>
            <p:extLst>
              <p:ext uri="{D42A27DB-BD31-4B8C-83A1-F6EECF244321}">
                <p14:modId xmlns:p14="http://schemas.microsoft.com/office/powerpoint/2010/main" val="3201983482"/>
              </p:ext>
            </p:extLst>
          </p:nvPr>
        </p:nvGraphicFramePr>
        <p:xfrm>
          <a:off x="534707" y="1422959"/>
          <a:ext cx="3101975" cy="790575"/>
        </p:xfrm>
        <a:graphic>
          <a:graphicData uri="http://schemas.openxmlformats.org/presentationml/2006/ole">
            <mc:AlternateContent xmlns:mc="http://schemas.openxmlformats.org/markup-compatibility/2006">
              <mc:Choice xmlns:v="urn:schemas-microsoft-com:vml" Requires="v">
                <p:oleObj name="Equation" r:id="rId10" imgW="2590560" imgH="660240" progId="Equation.DSMT4">
                  <p:embed/>
                </p:oleObj>
              </mc:Choice>
              <mc:Fallback>
                <p:oleObj name="Equation" r:id="rId10" imgW="2590560" imgH="660240" progId="Equation.DSMT4">
                  <p:embed/>
                  <p:pic>
                    <p:nvPicPr>
                      <p:cNvPr id="0" name=""/>
                      <p:cNvPicPr/>
                      <p:nvPr/>
                    </p:nvPicPr>
                    <p:blipFill>
                      <a:blip r:embed="rId11"/>
                      <a:stretch>
                        <a:fillRect/>
                      </a:stretch>
                    </p:blipFill>
                    <p:spPr>
                      <a:xfrm>
                        <a:off x="534707" y="1422959"/>
                        <a:ext cx="3101975" cy="790575"/>
                      </a:xfrm>
                      <a:prstGeom prst="rect">
                        <a:avLst/>
                      </a:prstGeom>
                    </p:spPr>
                  </p:pic>
                </p:oleObj>
              </mc:Fallback>
            </mc:AlternateContent>
          </a:graphicData>
        </a:graphic>
      </p:graphicFrame>
    </p:spTree>
    <p:extLst>
      <p:ext uri="{BB962C8B-B14F-4D97-AF65-F5344CB8AC3E}">
        <p14:creationId xmlns:p14="http://schemas.microsoft.com/office/powerpoint/2010/main" val="39162410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9697A3C6-574B-4766-9CA3-69C814A76DD0}"/>
              </a:ext>
            </a:extLst>
          </p:cNvPr>
          <p:cNvSpPr txBox="1"/>
          <p:nvPr/>
        </p:nvSpPr>
        <p:spPr>
          <a:xfrm>
            <a:off x="2896253" y="254364"/>
            <a:ext cx="5314494" cy="523220"/>
          </a:xfrm>
          <a:prstGeom prst="rect">
            <a:avLst/>
          </a:prstGeom>
          <a:noFill/>
        </p:spPr>
        <p:txBody>
          <a:bodyPr wrap="square" rtlCol="0">
            <a:spAutoFit/>
          </a:bodyPr>
          <a:lstStyle/>
          <a:p>
            <a:r>
              <a:rPr lang="en-US" sz="2800" b="1" u="sng"/>
              <a:t>RSTDPT: Adiabatic Theorem</a:t>
            </a:r>
          </a:p>
        </p:txBody>
      </p:sp>
      <p:sp>
        <p:nvSpPr>
          <p:cNvPr id="8" name="TextBox 7">
            <a:extLst>
              <a:ext uri="{FF2B5EF4-FFF2-40B4-BE49-F238E27FC236}">
                <a16:creationId xmlns:a16="http://schemas.microsoft.com/office/drawing/2014/main" id="{07A472AD-2E85-45E0-BB8B-F6090E4606C8}"/>
              </a:ext>
            </a:extLst>
          </p:cNvPr>
          <p:cNvSpPr txBox="1"/>
          <p:nvPr/>
        </p:nvSpPr>
        <p:spPr>
          <a:xfrm>
            <a:off x="509047" y="1091021"/>
            <a:ext cx="4044099" cy="307777"/>
          </a:xfrm>
          <a:prstGeom prst="rect">
            <a:avLst/>
          </a:prstGeom>
          <a:noFill/>
        </p:spPr>
        <p:txBody>
          <a:bodyPr wrap="square" rtlCol="0">
            <a:spAutoFit/>
          </a:bodyPr>
          <a:lstStyle/>
          <a:p>
            <a:r>
              <a:rPr lang="en-US" sz="1400"/>
              <a:t>Relatedly, say we have a constant H:</a:t>
            </a:r>
          </a:p>
        </p:txBody>
      </p:sp>
      <p:graphicFrame>
        <p:nvGraphicFramePr>
          <p:cNvPr id="12" name="Object 11">
            <a:extLst>
              <a:ext uri="{FF2B5EF4-FFF2-40B4-BE49-F238E27FC236}">
                <a16:creationId xmlns:a16="http://schemas.microsoft.com/office/drawing/2014/main" id="{71803CE9-3323-49E0-B88B-9B7296ECF6F8}"/>
              </a:ext>
            </a:extLst>
          </p:cNvPr>
          <p:cNvGraphicFramePr>
            <a:graphicFrameLocks noChangeAspect="1"/>
          </p:cNvGraphicFramePr>
          <p:nvPr>
            <p:extLst>
              <p:ext uri="{D42A27DB-BD31-4B8C-83A1-F6EECF244321}">
                <p14:modId xmlns:p14="http://schemas.microsoft.com/office/powerpoint/2010/main" val="294848503"/>
              </p:ext>
            </p:extLst>
          </p:nvPr>
        </p:nvGraphicFramePr>
        <p:xfrm>
          <a:off x="584460" y="3022702"/>
          <a:ext cx="8020050" cy="603250"/>
        </p:xfrm>
        <a:graphic>
          <a:graphicData uri="http://schemas.openxmlformats.org/presentationml/2006/ole">
            <mc:AlternateContent xmlns:mc="http://schemas.openxmlformats.org/markup-compatibility/2006">
              <mc:Choice xmlns:v="urn:schemas-microsoft-com:vml" Requires="v">
                <p:oleObj name="Equation" r:id="rId2" imgW="6286320" imgH="469800" progId="Equation.DSMT4">
                  <p:embed/>
                </p:oleObj>
              </mc:Choice>
              <mc:Fallback>
                <p:oleObj name="Equation" r:id="rId2" imgW="6286320" imgH="469800" progId="Equation.DSMT4">
                  <p:embed/>
                  <p:pic>
                    <p:nvPicPr>
                      <p:cNvPr id="12" name="Object 11">
                        <a:extLst>
                          <a:ext uri="{FF2B5EF4-FFF2-40B4-BE49-F238E27FC236}">
                            <a16:creationId xmlns:a16="http://schemas.microsoft.com/office/drawing/2014/main" id="{71803CE9-3323-49E0-B88B-9B7296ECF6F8}"/>
                          </a:ext>
                        </a:extLst>
                      </p:cNvPr>
                      <p:cNvPicPr>
                        <a:picLocks noChangeAspect="1" noChangeArrowheads="1"/>
                      </p:cNvPicPr>
                      <p:nvPr/>
                    </p:nvPicPr>
                    <p:blipFill>
                      <a:blip r:embed="rId3"/>
                      <a:srcRect/>
                      <a:stretch>
                        <a:fillRect/>
                      </a:stretch>
                    </p:blipFill>
                    <p:spPr bwMode="auto">
                      <a:xfrm>
                        <a:off x="584460" y="3022702"/>
                        <a:ext cx="8020050" cy="60325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189BF4D5-22C2-4AE8-9BC9-895CE5994957}"/>
              </a:ext>
            </a:extLst>
          </p:cNvPr>
          <p:cNvSpPr txBox="1"/>
          <p:nvPr/>
        </p:nvSpPr>
        <p:spPr>
          <a:xfrm>
            <a:off x="509047" y="2250765"/>
            <a:ext cx="8540686" cy="523220"/>
          </a:xfrm>
          <a:prstGeom prst="rect">
            <a:avLst/>
          </a:prstGeom>
          <a:noFill/>
        </p:spPr>
        <p:txBody>
          <a:bodyPr wrap="square" rtlCol="0">
            <a:spAutoFit/>
          </a:bodyPr>
          <a:lstStyle/>
          <a:p>
            <a:r>
              <a:rPr lang="en-US" sz="1400"/>
              <a:t>where H</a:t>
            </a:r>
            <a:r>
              <a:rPr lang="en-US" sz="1400" baseline="-25000"/>
              <a:t>0</a:t>
            </a:r>
            <a:r>
              <a:rPr lang="en-US" sz="1400"/>
              <a:t> could also include a potential.  The ground state of H, denoted |GS&gt;, can be obtained from the ground state of H</a:t>
            </a:r>
            <a:r>
              <a:rPr lang="en-US" sz="1400" baseline="-25000"/>
              <a:t>0</a:t>
            </a:r>
            <a:r>
              <a:rPr lang="en-US" sz="1400"/>
              <a:t>, denoted |GS</a:t>
            </a:r>
            <a:r>
              <a:rPr lang="en-US" sz="1400" baseline="-25000"/>
              <a:t>0</a:t>
            </a:r>
            <a:r>
              <a:rPr lang="en-US" sz="1400"/>
              <a:t>&gt; by the identity:</a:t>
            </a:r>
            <a:endParaRPr lang="en-US"/>
          </a:p>
        </p:txBody>
      </p:sp>
      <p:graphicFrame>
        <p:nvGraphicFramePr>
          <p:cNvPr id="3" name="Object 2">
            <a:extLst>
              <a:ext uri="{FF2B5EF4-FFF2-40B4-BE49-F238E27FC236}">
                <a16:creationId xmlns:a16="http://schemas.microsoft.com/office/drawing/2014/main" id="{2FA6A2B5-6375-4844-9D99-0E15BE9AAFB3}"/>
              </a:ext>
            </a:extLst>
          </p:cNvPr>
          <p:cNvGraphicFramePr>
            <a:graphicFrameLocks noChangeAspect="1"/>
          </p:cNvGraphicFramePr>
          <p:nvPr>
            <p:extLst>
              <p:ext uri="{D42A27DB-BD31-4B8C-83A1-F6EECF244321}">
                <p14:modId xmlns:p14="http://schemas.microsoft.com/office/powerpoint/2010/main" val="1715572730"/>
              </p:ext>
            </p:extLst>
          </p:nvPr>
        </p:nvGraphicFramePr>
        <p:xfrm>
          <a:off x="584460" y="1659240"/>
          <a:ext cx="1071563" cy="352425"/>
        </p:xfrm>
        <a:graphic>
          <a:graphicData uri="http://schemas.openxmlformats.org/presentationml/2006/ole">
            <mc:AlternateContent xmlns:mc="http://schemas.openxmlformats.org/markup-compatibility/2006">
              <mc:Choice xmlns:v="urn:schemas-microsoft-com:vml" Requires="v">
                <p:oleObj name="Equation" r:id="rId4" imgW="774360" imgH="253800" progId="Equation.DSMT4">
                  <p:embed/>
                </p:oleObj>
              </mc:Choice>
              <mc:Fallback>
                <p:oleObj name="Equation" r:id="rId4" imgW="774360" imgH="253800" progId="Equation.DSMT4">
                  <p:embed/>
                  <p:pic>
                    <p:nvPicPr>
                      <p:cNvPr id="0" name="Object 1"/>
                      <p:cNvPicPr>
                        <a:picLocks noChangeAspect="1" noChangeArrowheads="1"/>
                      </p:cNvPicPr>
                      <p:nvPr/>
                    </p:nvPicPr>
                    <p:blipFill>
                      <a:blip r:embed="rId5"/>
                      <a:srcRect/>
                      <a:stretch>
                        <a:fillRect/>
                      </a:stretch>
                    </p:blipFill>
                    <p:spPr bwMode="auto">
                      <a:xfrm>
                        <a:off x="584460" y="1659240"/>
                        <a:ext cx="1071563" cy="352425"/>
                      </a:xfrm>
                      <a:prstGeom prst="rect">
                        <a:avLst/>
                      </a:prstGeom>
                      <a:noFill/>
                    </p:spPr>
                  </p:pic>
                </p:oleObj>
              </mc:Fallback>
            </mc:AlternateContent>
          </a:graphicData>
        </a:graphic>
      </p:graphicFrame>
    </p:spTree>
    <p:extLst>
      <p:ext uri="{BB962C8B-B14F-4D97-AF65-F5344CB8AC3E}">
        <p14:creationId xmlns:p14="http://schemas.microsoft.com/office/powerpoint/2010/main" val="65840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8" name="TextBox 37">
            <a:extLst>
              <a:ext uri="{FF2B5EF4-FFF2-40B4-BE49-F238E27FC236}">
                <a16:creationId xmlns:a16="http://schemas.microsoft.com/office/drawing/2014/main" id="{12E9D5F5-4510-4312-A99B-50DC215D43A6}"/>
              </a:ext>
            </a:extLst>
          </p:cNvPr>
          <p:cNvSpPr txBox="1"/>
          <p:nvPr/>
        </p:nvSpPr>
        <p:spPr>
          <a:xfrm>
            <a:off x="342899" y="1038402"/>
            <a:ext cx="2288896" cy="369332"/>
          </a:xfrm>
          <a:prstGeom prst="rect">
            <a:avLst/>
          </a:prstGeom>
          <a:noFill/>
        </p:spPr>
        <p:txBody>
          <a:bodyPr wrap="none" rtlCol="0">
            <a:spAutoFit/>
          </a:bodyPr>
          <a:lstStyle/>
          <a:p>
            <a:r>
              <a:rPr lang="en-US" b="1"/>
              <a:t>Time-dependent WKB</a:t>
            </a:r>
          </a:p>
        </p:txBody>
      </p:sp>
      <p:sp>
        <p:nvSpPr>
          <p:cNvPr id="39" name="TextBox 38">
            <a:extLst>
              <a:ext uri="{FF2B5EF4-FFF2-40B4-BE49-F238E27FC236}">
                <a16:creationId xmlns:a16="http://schemas.microsoft.com/office/drawing/2014/main" id="{44F212DB-A908-4E3E-B70D-722994265E2B}"/>
              </a:ext>
            </a:extLst>
          </p:cNvPr>
          <p:cNvSpPr txBox="1"/>
          <p:nvPr/>
        </p:nvSpPr>
        <p:spPr>
          <a:xfrm>
            <a:off x="342899" y="1359137"/>
            <a:ext cx="5709791" cy="738664"/>
          </a:xfrm>
          <a:prstGeom prst="rect">
            <a:avLst/>
          </a:prstGeom>
          <a:noFill/>
        </p:spPr>
        <p:txBody>
          <a:bodyPr wrap="square" rtlCol="0">
            <a:spAutoFit/>
          </a:bodyPr>
          <a:lstStyle/>
          <a:p>
            <a:r>
              <a:rPr lang="en-US" sz="1400"/>
              <a:t>Now we’ll consider the time-dependent WKB approximation.  Like with the GF approach, it actually gives exact results for up to harmonic forces.  General process starts with the familiar substitution:</a:t>
            </a:r>
            <a:endParaRPr lang="en-US" sz="1600"/>
          </a:p>
        </p:txBody>
      </p:sp>
      <p:graphicFrame>
        <p:nvGraphicFramePr>
          <p:cNvPr id="41" name="Object 40">
            <a:extLst>
              <a:ext uri="{FF2B5EF4-FFF2-40B4-BE49-F238E27FC236}">
                <a16:creationId xmlns:a16="http://schemas.microsoft.com/office/drawing/2014/main" id="{1725C8BA-8BF5-41D8-961B-F2DA8EACA842}"/>
              </a:ext>
            </a:extLst>
          </p:cNvPr>
          <p:cNvGraphicFramePr>
            <a:graphicFrameLocks noChangeAspect="1"/>
          </p:cNvGraphicFramePr>
          <p:nvPr/>
        </p:nvGraphicFramePr>
        <p:xfrm>
          <a:off x="449557" y="2250201"/>
          <a:ext cx="2309394" cy="380599"/>
        </p:xfrm>
        <a:graphic>
          <a:graphicData uri="http://schemas.openxmlformats.org/presentationml/2006/ole">
            <mc:AlternateContent xmlns:mc="http://schemas.openxmlformats.org/markup-compatibility/2006">
              <mc:Choice xmlns:v="urn:schemas-microsoft-com:vml" Requires="v">
                <p:oleObj name="Equation" r:id="rId3" imgW="1549080" imgH="253800" progId="Equation.DSMT4">
                  <p:embed/>
                </p:oleObj>
              </mc:Choice>
              <mc:Fallback>
                <p:oleObj name="Equation" r:id="rId3" imgW="1549080" imgH="253800" progId="Equation.DSMT4">
                  <p:embed/>
                  <p:pic>
                    <p:nvPicPr>
                      <p:cNvPr id="41" name="Object 40">
                        <a:extLst>
                          <a:ext uri="{FF2B5EF4-FFF2-40B4-BE49-F238E27FC236}">
                            <a16:creationId xmlns:a16="http://schemas.microsoft.com/office/drawing/2014/main" id="{1725C8BA-8BF5-41D8-961B-F2DA8EACA842}"/>
                          </a:ext>
                        </a:extLst>
                      </p:cNvPr>
                      <p:cNvPicPr>
                        <a:picLocks noChangeAspect="1" noChangeArrowheads="1"/>
                      </p:cNvPicPr>
                      <p:nvPr/>
                    </p:nvPicPr>
                    <p:blipFill>
                      <a:blip r:embed="rId4"/>
                      <a:srcRect/>
                      <a:stretch>
                        <a:fillRect/>
                      </a:stretch>
                    </p:blipFill>
                    <p:spPr bwMode="auto">
                      <a:xfrm>
                        <a:off x="449557" y="2250201"/>
                        <a:ext cx="2309394" cy="380599"/>
                      </a:xfrm>
                      <a:prstGeom prst="rect">
                        <a:avLst/>
                      </a:prstGeom>
                      <a:noFill/>
                    </p:spPr>
                  </p:pic>
                </p:oleObj>
              </mc:Fallback>
            </mc:AlternateContent>
          </a:graphicData>
        </a:graphic>
      </p:graphicFrame>
      <p:graphicFrame>
        <p:nvGraphicFramePr>
          <p:cNvPr id="44" name="Object 43">
            <a:extLst>
              <a:ext uri="{FF2B5EF4-FFF2-40B4-BE49-F238E27FC236}">
                <a16:creationId xmlns:a16="http://schemas.microsoft.com/office/drawing/2014/main" id="{73D2F5BF-3FA4-4F51-A4BB-EE7480181C95}"/>
              </a:ext>
            </a:extLst>
          </p:cNvPr>
          <p:cNvGraphicFramePr>
            <a:graphicFrameLocks noChangeAspect="1"/>
          </p:cNvGraphicFramePr>
          <p:nvPr>
            <p:extLst>
              <p:ext uri="{D42A27DB-BD31-4B8C-83A1-F6EECF244321}">
                <p14:modId xmlns:p14="http://schemas.microsoft.com/office/powerpoint/2010/main" val="1606270132"/>
              </p:ext>
            </p:extLst>
          </p:nvPr>
        </p:nvGraphicFramePr>
        <p:xfrm>
          <a:off x="438015" y="4797284"/>
          <a:ext cx="5638390" cy="1092897"/>
        </p:xfrm>
        <a:graphic>
          <a:graphicData uri="http://schemas.openxmlformats.org/presentationml/2006/ole">
            <mc:AlternateContent xmlns:mc="http://schemas.openxmlformats.org/markup-compatibility/2006">
              <mc:Choice xmlns:v="urn:schemas-microsoft-com:vml" Requires="v">
                <p:oleObj name="Equation" r:id="rId5" imgW="4572000" imgH="888840" progId="Equation.DSMT4">
                  <p:embed/>
                </p:oleObj>
              </mc:Choice>
              <mc:Fallback>
                <p:oleObj name="Equation" r:id="rId5" imgW="4572000" imgH="888840" progId="Equation.DSMT4">
                  <p:embed/>
                  <p:pic>
                    <p:nvPicPr>
                      <p:cNvPr id="44" name="Object 43">
                        <a:extLst>
                          <a:ext uri="{FF2B5EF4-FFF2-40B4-BE49-F238E27FC236}">
                            <a16:creationId xmlns:a16="http://schemas.microsoft.com/office/drawing/2014/main" id="{73D2F5BF-3FA4-4F51-A4BB-EE7480181C95}"/>
                          </a:ext>
                        </a:extLst>
                      </p:cNvPr>
                      <p:cNvPicPr>
                        <a:picLocks noChangeAspect="1" noChangeArrowheads="1"/>
                      </p:cNvPicPr>
                      <p:nvPr/>
                    </p:nvPicPr>
                    <p:blipFill>
                      <a:blip r:embed="rId6"/>
                      <a:srcRect/>
                      <a:stretch>
                        <a:fillRect/>
                      </a:stretch>
                    </p:blipFill>
                    <p:spPr bwMode="auto">
                      <a:xfrm>
                        <a:off x="438015" y="4797284"/>
                        <a:ext cx="5638390" cy="1092897"/>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5D5F100A-701A-4F27-BA8D-747221C41CF2}"/>
              </a:ext>
            </a:extLst>
          </p:cNvPr>
          <p:cNvGraphicFramePr>
            <a:graphicFrameLocks noChangeAspect="1"/>
          </p:cNvGraphicFramePr>
          <p:nvPr/>
        </p:nvGraphicFramePr>
        <p:xfrm>
          <a:off x="438015" y="3216477"/>
          <a:ext cx="2757672" cy="606267"/>
        </p:xfrm>
        <a:graphic>
          <a:graphicData uri="http://schemas.openxmlformats.org/presentationml/2006/ole">
            <mc:AlternateContent xmlns:mc="http://schemas.openxmlformats.org/markup-compatibility/2006">
              <mc:Choice xmlns:v="urn:schemas-microsoft-com:vml" Requires="v">
                <p:oleObj name="Equation" r:id="rId7" imgW="2082800" imgH="457200" progId="Equation.DSMT4">
                  <p:embed/>
                </p:oleObj>
              </mc:Choice>
              <mc:Fallback>
                <p:oleObj name="Equation" r:id="rId7" imgW="2082800" imgH="457200" progId="Equation.DSMT4">
                  <p:embed/>
                  <p:pic>
                    <p:nvPicPr>
                      <p:cNvPr id="4" name="Object 3">
                        <a:extLst>
                          <a:ext uri="{FF2B5EF4-FFF2-40B4-BE49-F238E27FC236}">
                            <a16:creationId xmlns:a16="http://schemas.microsoft.com/office/drawing/2014/main" id="{5D5F100A-701A-4F27-BA8D-747221C41CF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8015" y="3216477"/>
                        <a:ext cx="2757672" cy="606267"/>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ADB4ACEA-568A-4252-8E62-E0ADEE3F5043}"/>
              </a:ext>
            </a:extLst>
          </p:cNvPr>
          <p:cNvSpPr txBox="1"/>
          <p:nvPr/>
        </p:nvSpPr>
        <p:spPr>
          <a:xfrm>
            <a:off x="390034" y="2732684"/>
            <a:ext cx="3151888" cy="307777"/>
          </a:xfrm>
          <a:prstGeom prst="rect">
            <a:avLst/>
          </a:prstGeom>
          <a:noFill/>
        </p:spPr>
        <p:txBody>
          <a:bodyPr wrap="none" rtlCol="0">
            <a:spAutoFit/>
          </a:bodyPr>
          <a:lstStyle/>
          <a:p>
            <a:r>
              <a:rPr lang="en-US" sz="1400"/>
              <a:t>When we make that substitution we get:</a:t>
            </a:r>
            <a:endParaRPr lang="en-US" sz="1600"/>
          </a:p>
        </p:txBody>
      </p:sp>
      <p:sp>
        <p:nvSpPr>
          <p:cNvPr id="22" name="TextBox 21">
            <a:extLst>
              <a:ext uri="{FF2B5EF4-FFF2-40B4-BE49-F238E27FC236}">
                <a16:creationId xmlns:a16="http://schemas.microsoft.com/office/drawing/2014/main" id="{4DCFBB29-0275-430C-AA0B-C93891E972DC}"/>
              </a:ext>
            </a:extLst>
          </p:cNvPr>
          <p:cNvSpPr txBox="1"/>
          <p:nvPr/>
        </p:nvSpPr>
        <p:spPr>
          <a:xfrm>
            <a:off x="390034" y="4015001"/>
            <a:ext cx="7066568" cy="523220"/>
          </a:xfrm>
          <a:prstGeom prst="rect">
            <a:avLst/>
          </a:prstGeom>
          <a:noFill/>
        </p:spPr>
        <p:txBody>
          <a:bodyPr wrap="square" rtlCol="0">
            <a:spAutoFit/>
          </a:bodyPr>
          <a:lstStyle/>
          <a:p>
            <a:r>
              <a:rPr lang="en-US" sz="1400"/>
              <a:t>where we’ve affixed the perturbative parameter to V’’, which is expected to be small in the semi-classical limit [S</a:t>
            </a:r>
            <a:r>
              <a:rPr lang="en-US" sz="1400" baseline="-25000"/>
              <a:t>t</a:t>
            </a:r>
            <a:r>
              <a:rPr lang="en-US" sz="1400"/>
              <a:t> = E, S</a:t>
            </a:r>
            <a:r>
              <a:rPr lang="en-US" sz="1400" baseline="-25000"/>
              <a:t>x</a:t>
            </a:r>
            <a:r>
              <a:rPr lang="en-US" sz="1400"/>
              <a:t> = p].  A series expansion yield.  Out to first order, for instance,:</a:t>
            </a:r>
            <a:endParaRPr lang="en-US" sz="1600"/>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a:extLst>
              <a:ext uri="{FF2B5EF4-FFF2-40B4-BE49-F238E27FC236}">
                <a16:creationId xmlns:a16="http://schemas.microsoft.com/office/drawing/2014/main" id="{3AF833E1-30BE-4F25-BCF9-B2E8C0FF5D35}"/>
              </a:ext>
            </a:extLst>
          </p:cNvPr>
          <p:cNvSpPr txBox="1"/>
          <p:nvPr/>
        </p:nvSpPr>
        <p:spPr>
          <a:xfrm>
            <a:off x="4742218" y="139479"/>
            <a:ext cx="2714384" cy="584775"/>
          </a:xfrm>
          <a:prstGeom prst="rect">
            <a:avLst/>
          </a:prstGeom>
          <a:noFill/>
        </p:spPr>
        <p:txBody>
          <a:bodyPr wrap="square" rtlCol="0">
            <a:spAutoFit/>
          </a:bodyPr>
          <a:lstStyle/>
          <a:p>
            <a:r>
              <a:rPr lang="en-US" sz="3200" b="1" u="sng"/>
              <a:t>WKB TDPT</a:t>
            </a:r>
          </a:p>
        </p:txBody>
      </p:sp>
    </p:spTree>
    <p:extLst>
      <p:ext uri="{BB962C8B-B14F-4D97-AF65-F5344CB8AC3E}">
        <p14:creationId xmlns:p14="http://schemas.microsoft.com/office/powerpoint/2010/main" val="2268922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8" name="TextBox 37">
            <a:extLst>
              <a:ext uri="{FF2B5EF4-FFF2-40B4-BE49-F238E27FC236}">
                <a16:creationId xmlns:a16="http://schemas.microsoft.com/office/drawing/2014/main" id="{12E9D5F5-4510-4312-A99B-50DC215D43A6}"/>
              </a:ext>
            </a:extLst>
          </p:cNvPr>
          <p:cNvSpPr txBox="1"/>
          <p:nvPr/>
        </p:nvSpPr>
        <p:spPr>
          <a:xfrm>
            <a:off x="371180" y="811025"/>
            <a:ext cx="2341795" cy="369332"/>
          </a:xfrm>
          <a:prstGeom prst="rect">
            <a:avLst/>
          </a:prstGeom>
          <a:noFill/>
        </p:spPr>
        <p:txBody>
          <a:bodyPr wrap="none" rtlCol="0">
            <a:spAutoFit/>
          </a:bodyPr>
          <a:lstStyle/>
          <a:p>
            <a:r>
              <a:rPr lang="en-US" b="1"/>
              <a:t>Time-dependent WKB </a:t>
            </a:r>
          </a:p>
        </p:txBody>
      </p:sp>
      <p:graphicFrame>
        <p:nvGraphicFramePr>
          <p:cNvPr id="47" name="Object 46">
            <a:extLst>
              <a:ext uri="{FF2B5EF4-FFF2-40B4-BE49-F238E27FC236}">
                <a16:creationId xmlns:a16="http://schemas.microsoft.com/office/drawing/2014/main" id="{212166EA-56FB-4D11-B8E4-5CE05E512DD6}"/>
              </a:ext>
            </a:extLst>
          </p:cNvPr>
          <p:cNvGraphicFramePr>
            <a:graphicFrameLocks noChangeAspect="1"/>
          </p:cNvGraphicFramePr>
          <p:nvPr/>
        </p:nvGraphicFramePr>
        <p:xfrm>
          <a:off x="365528" y="1604293"/>
          <a:ext cx="5020359" cy="512755"/>
        </p:xfrm>
        <a:graphic>
          <a:graphicData uri="http://schemas.openxmlformats.org/presentationml/2006/ole">
            <mc:AlternateContent xmlns:mc="http://schemas.openxmlformats.org/markup-compatibility/2006">
              <mc:Choice xmlns:v="urn:schemas-microsoft-com:vml" Requires="v">
                <p:oleObj name="Equation" r:id="rId3" imgW="3848040" imgH="393480" progId="Equation.DSMT4">
                  <p:embed/>
                </p:oleObj>
              </mc:Choice>
              <mc:Fallback>
                <p:oleObj name="Equation" r:id="rId3" imgW="3848040" imgH="393480" progId="Equation.DSMT4">
                  <p:embed/>
                  <p:pic>
                    <p:nvPicPr>
                      <p:cNvPr id="47" name="Object 46">
                        <a:extLst>
                          <a:ext uri="{FF2B5EF4-FFF2-40B4-BE49-F238E27FC236}">
                            <a16:creationId xmlns:a16="http://schemas.microsoft.com/office/drawing/2014/main" id="{212166EA-56FB-4D11-B8E4-5CE05E512DD6}"/>
                          </a:ext>
                        </a:extLst>
                      </p:cNvPr>
                      <p:cNvPicPr>
                        <a:picLocks noChangeAspect="1" noChangeArrowheads="1"/>
                      </p:cNvPicPr>
                      <p:nvPr/>
                    </p:nvPicPr>
                    <p:blipFill>
                      <a:blip r:embed="rId4"/>
                      <a:srcRect/>
                      <a:stretch>
                        <a:fillRect/>
                      </a:stretch>
                    </p:blipFill>
                    <p:spPr bwMode="auto">
                      <a:xfrm>
                        <a:off x="365528" y="1604293"/>
                        <a:ext cx="5020359" cy="512755"/>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193EB18C-923F-4D27-89BD-21A76EFD5A32}"/>
              </a:ext>
            </a:extLst>
          </p:cNvPr>
          <p:cNvSpPr txBox="1"/>
          <p:nvPr/>
        </p:nvSpPr>
        <p:spPr>
          <a:xfrm flipH="1">
            <a:off x="333148" y="1163551"/>
            <a:ext cx="4869672" cy="307777"/>
          </a:xfrm>
          <a:prstGeom prst="rect">
            <a:avLst/>
          </a:prstGeom>
          <a:noFill/>
        </p:spPr>
        <p:txBody>
          <a:bodyPr wrap="square" rtlCol="0">
            <a:spAutoFit/>
          </a:bodyPr>
          <a:lstStyle/>
          <a:p>
            <a:r>
              <a:rPr lang="en-US" sz="1400"/>
              <a:t>The first equation can be solved by taking gradient of both sides:</a:t>
            </a:r>
          </a:p>
        </p:txBody>
      </p:sp>
      <p:sp>
        <p:nvSpPr>
          <p:cNvPr id="23" name="TextBox 22">
            <a:extLst>
              <a:ext uri="{FF2B5EF4-FFF2-40B4-BE49-F238E27FC236}">
                <a16:creationId xmlns:a16="http://schemas.microsoft.com/office/drawing/2014/main" id="{3062AFF2-C6E3-4877-B7B8-C9DCE178C042}"/>
              </a:ext>
            </a:extLst>
          </p:cNvPr>
          <p:cNvSpPr txBox="1"/>
          <p:nvPr/>
        </p:nvSpPr>
        <p:spPr>
          <a:xfrm flipH="1">
            <a:off x="333148" y="2184765"/>
            <a:ext cx="5266374" cy="738664"/>
          </a:xfrm>
          <a:prstGeom prst="rect">
            <a:avLst/>
          </a:prstGeom>
          <a:noFill/>
        </p:spPr>
        <p:txBody>
          <a:bodyPr wrap="square" rtlCol="0">
            <a:spAutoFit/>
          </a:bodyPr>
          <a:lstStyle/>
          <a:p>
            <a:r>
              <a:rPr lang="en-US" sz="1400"/>
              <a:t>Then this takes form of non-linear advection PDE.  And the 2</a:t>
            </a:r>
            <a:r>
              <a:rPr lang="en-US" sz="1400" baseline="30000"/>
              <a:t>nd</a:t>
            </a:r>
            <a:r>
              <a:rPr lang="en-US" sz="1400"/>
              <a:t> term can be thought of as a sort of quantum decoherence momentum flux, and the inhomogeneity is the classical force.  </a:t>
            </a:r>
          </a:p>
        </p:txBody>
      </p:sp>
      <p:pic>
        <p:nvPicPr>
          <p:cNvPr id="25" name="Picture 24">
            <a:extLst>
              <a:ext uri="{FF2B5EF4-FFF2-40B4-BE49-F238E27FC236}">
                <a16:creationId xmlns:a16="http://schemas.microsoft.com/office/drawing/2014/main" id="{F7E226C4-55FC-4C7C-BE37-B5E76A5A87EC}"/>
              </a:ext>
            </a:extLst>
          </p:cNvPr>
          <p:cNvPicPr/>
          <p:nvPr/>
        </p:nvPicPr>
        <p:blipFill>
          <a:blip r:embed="rId5"/>
          <a:stretch>
            <a:fillRect/>
          </a:stretch>
        </p:blipFill>
        <p:spPr>
          <a:xfrm>
            <a:off x="284049" y="3138187"/>
            <a:ext cx="2814621" cy="2008175"/>
          </a:xfrm>
          <a:prstGeom prst="rect">
            <a:avLst/>
          </a:prstGeom>
        </p:spPr>
      </p:pic>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6954ED4F-1D86-448B-9268-BAF4229EB4CB}"/>
              </a:ext>
            </a:extLst>
          </p:cNvPr>
          <p:cNvGraphicFramePr>
            <a:graphicFrameLocks noChangeAspect="1"/>
          </p:cNvGraphicFramePr>
          <p:nvPr/>
        </p:nvGraphicFramePr>
        <p:xfrm>
          <a:off x="3234191" y="5585783"/>
          <a:ext cx="1978054" cy="1100571"/>
        </p:xfrm>
        <a:graphic>
          <a:graphicData uri="http://schemas.openxmlformats.org/presentationml/2006/ole">
            <mc:AlternateContent xmlns:mc="http://schemas.openxmlformats.org/markup-compatibility/2006">
              <mc:Choice xmlns:v="urn:schemas-microsoft-com:vml" Requires="v">
                <p:oleObj name="Equation" r:id="rId6" imgW="1511280" imgH="838080" progId="Equation.DSMT4">
                  <p:embed/>
                </p:oleObj>
              </mc:Choice>
              <mc:Fallback>
                <p:oleObj name="Equation" r:id="rId6" imgW="1511280" imgH="838080" progId="Equation.DSMT4">
                  <p:embed/>
                  <p:pic>
                    <p:nvPicPr>
                      <p:cNvPr id="13" name="Object 12">
                        <a:extLst>
                          <a:ext uri="{FF2B5EF4-FFF2-40B4-BE49-F238E27FC236}">
                            <a16:creationId xmlns:a16="http://schemas.microsoft.com/office/drawing/2014/main" id="{6954ED4F-1D86-448B-9268-BAF4229EB4CB}"/>
                          </a:ext>
                        </a:extLst>
                      </p:cNvPr>
                      <p:cNvPicPr>
                        <a:picLocks noChangeAspect="1" noChangeArrowheads="1"/>
                      </p:cNvPicPr>
                      <p:nvPr/>
                    </p:nvPicPr>
                    <p:blipFill>
                      <a:blip r:embed="rId7"/>
                      <a:srcRect/>
                      <a:stretch>
                        <a:fillRect/>
                      </a:stretch>
                    </p:blipFill>
                    <p:spPr bwMode="auto">
                      <a:xfrm>
                        <a:off x="3234191" y="5585783"/>
                        <a:ext cx="1978054" cy="1100571"/>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B705AFF6-5484-45A1-8EFC-63D0BB08A75F}"/>
              </a:ext>
            </a:extLst>
          </p:cNvPr>
          <p:cNvGraphicFramePr>
            <a:graphicFrameLocks noChangeAspect="1"/>
          </p:cNvGraphicFramePr>
          <p:nvPr/>
        </p:nvGraphicFramePr>
        <p:xfrm>
          <a:off x="3234191" y="3818122"/>
          <a:ext cx="1978054" cy="1121466"/>
        </p:xfrm>
        <a:graphic>
          <a:graphicData uri="http://schemas.openxmlformats.org/presentationml/2006/ole">
            <mc:AlternateContent xmlns:mc="http://schemas.openxmlformats.org/markup-compatibility/2006">
              <mc:Choice xmlns:v="urn:schemas-microsoft-com:vml" Requires="v">
                <p:oleObj name="Equation" r:id="rId8" imgW="1422360" imgH="812520" progId="Equation.DSMT4">
                  <p:embed/>
                </p:oleObj>
              </mc:Choice>
              <mc:Fallback>
                <p:oleObj name="Equation" r:id="rId8" imgW="1422360" imgH="812520" progId="Equation.DSMT4">
                  <p:embed/>
                  <p:pic>
                    <p:nvPicPr>
                      <p:cNvPr id="15" name="Object 14">
                        <a:extLst>
                          <a:ext uri="{FF2B5EF4-FFF2-40B4-BE49-F238E27FC236}">
                            <a16:creationId xmlns:a16="http://schemas.microsoft.com/office/drawing/2014/main" id="{B705AFF6-5484-45A1-8EFC-63D0BB08A75F}"/>
                          </a:ext>
                        </a:extLst>
                      </p:cNvPr>
                      <p:cNvPicPr>
                        <a:picLocks noChangeAspect="1" noChangeArrowheads="1"/>
                      </p:cNvPicPr>
                      <p:nvPr/>
                    </p:nvPicPr>
                    <p:blipFill>
                      <a:blip r:embed="rId9"/>
                      <a:srcRect/>
                      <a:stretch>
                        <a:fillRect/>
                      </a:stretch>
                    </p:blipFill>
                    <p:spPr bwMode="auto">
                      <a:xfrm>
                        <a:off x="3234191" y="3818122"/>
                        <a:ext cx="1978054" cy="1121466"/>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F534614A-610C-498D-ABD2-D274E64AB399}"/>
              </a:ext>
            </a:extLst>
          </p:cNvPr>
          <p:cNvSpPr txBox="1"/>
          <p:nvPr/>
        </p:nvSpPr>
        <p:spPr>
          <a:xfrm>
            <a:off x="3112059" y="3005497"/>
            <a:ext cx="2814620" cy="738664"/>
          </a:xfrm>
          <a:prstGeom prst="rect">
            <a:avLst/>
          </a:prstGeom>
          <a:noFill/>
        </p:spPr>
        <p:txBody>
          <a:bodyPr wrap="square" rtlCol="0">
            <a:spAutoFit/>
          </a:bodyPr>
          <a:lstStyle/>
          <a:p>
            <a:r>
              <a:rPr lang="en-US" sz="1400"/>
              <a:t>Rate of change of p (wrote u in the diagram) along a stream line is given by:</a:t>
            </a:r>
          </a:p>
        </p:txBody>
      </p:sp>
      <p:sp>
        <p:nvSpPr>
          <p:cNvPr id="30" name="TextBox 29">
            <a:extLst>
              <a:ext uri="{FF2B5EF4-FFF2-40B4-BE49-F238E27FC236}">
                <a16:creationId xmlns:a16="http://schemas.microsoft.com/office/drawing/2014/main" id="{D7F63A0C-2AAC-48F0-A481-601B7E28561A}"/>
              </a:ext>
            </a:extLst>
          </p:cNvPr>
          <p:cNvSpPr txBox="1"/>
          <p:nvPr/>
        </p:nvSpPr>
        <p:spPr>
          <a:xfrm>
            <a:off x="419571" y="5730989"/>
            <a:ext cx="2814620" cy="338554"/>
          </a:xfrm>
          <a:prstGeom prst="rect">
            <a:avLst/>
          </a:prstGeom>
          <a:noFill/>
        </p:spPr>
        <p:txBody>
          <a:bodyPr wrap="square" rtlCol="0">
            <a:spAutoFit/>
          </a:bodyPr>
          <a:lstStyle/>
          <a:p>
            <a:endParaRPr lang="en-US" sz="1600"/>
          </a:p>
        </p:txBody>
      </p:sp>
      <p:sp>
        <p:nvSpPr>
          <p:cNvPr id="3" name="TextBox 2">
            <a:extLst>
              <a:ext uri="{FF2B5EF4-FFF2-40B4-BE49-F238E27FC236}">
                <a16:creationId xmlns:a16="http://schemas.microsoft.com/office/drawing/2014/main" id="{BB7E5B43-46E0-4A22-A16E-B670A84E8AD6}"/>
              </a:ext>
            </a:extLst>
          </p:cNvPr>
          <p:cNvSpPr txBox="1"/>
          <p:nvPr/>
        </p:nvSpPr>
        <p:spPr>
          <a:xfrm flipH="1">
            <a:off x="3170848" y="4995636"/>
            <a:ext cx="2487465" cy="523220"/>
          </a:xfrm>
          <a:prstGeom prst="rect">
            <a:avLst/>
          </a:prstGeom>
          <a:noFill/>
        </p:spPr>
        <p:txBody>
          <a:bodyPr wrap="square" rtlCol="0">
            <a:spAutoFit/>
          </a:bodyPr>
          <a:lstStyle/>
          <a:p>
            <a:r>
              <a:rPr lang="en-US" sz="1400"/>
              <a:t>This gives us p(x</a:t>
            </a:r>
            <a:r>
              <a:rPr lang="en-US" sz="1400" baseline="-25000"/>
              <a:t>0</a:t>
            </a:r>
            <a:r>
              <a:rPr lang="en-US" sz="1400"/>
              <a:t>,t).  And the streamline is given by:</a:t>
            </a:r>
            <a:endParaRPr lang="en-US"/>
          </a:p>
        </p:txBody>
      </p:sp>
      <p:sp>
        <p:nvSpPr>
          <p:cNvPr id="26" name="TextBox 25">
            <a:extLst>
              <a:ext uri="{FF2B5EF4-FFF2-40B4-BE49-F238E27FC236}">
                <a16:creationId xmlns:a16="http://schemas.microsoft.com/office/drawing/2014/main" id="{7784259F-ABB1-472C-A8EA-5B20475D75AF}"/>
              </a:ext>
            </a:extLst>
          </p:cNvPr>
          <p:cNvSpPr txBox="1"/>
          <p:nvPr/>
        </p:nvSpPr>
        <p:spPr>
          <a:xfrm flipH="1">
            <a:off x="478361" y="5359594"/>
            <a:ext cx="2610617" cy="1384995"/>
          </a:xfrm>
          <a:prstGeom prst="rect">
            <a:avLst/>
          </a:prstGeom>
          <a:noFill/>
        </p:spPr>
        <p:txBody>
          <a:bodyPr wrap="square" rtlCol="0">
            <a:spAutoFit/>
          </a:bodyPr>
          <a:lstStyle/>
          <a:p>
            <a:r>
              <a:rPr lang="en-US" sz="1400"/>
              <a:t>We take derivative of both sides to put in terms of force.  This gives us x(x</a:t>
            </a:r>
            <a:r>
              <a:rPr lang="en-US" sz="1400" baseline="-25000"/>
              <a:t>0</a:t>
            </a:r>
            <a:r>
              <a:rPr lang="en-US" sz="1400"/>
              <a:t>,t), which can be inverted, and plugged into p(x</a:t>
            </a:r>
            <a:r>
              <a:rPr lang="en-US" sz="1400" baseline="-25000"/>
              <a:t>0</a:t>
            </a:r>
            <a:r>
              <a:rPr lang="en-US" sz="1400"/>
              <a:t>,t) to give us p(x,t), which we have to integrate to get S</a:t>
            </a:r>
            <a:r>
              <a:rPr lang="en-US" sz="1400" baseline="-25000"/>
              <a:t>0</a:t>
            </a:r>
            <a:r>
              <a:rPr lang="en-US" sz="1400"/>
              <a:t>.  </a:t>
            </a:r>
            <a:endParaRPr lang="en-US" sz="1600"/>
          </a:p>
        </p:txBody>
      </p:sp>
      <p:sp>
        <p:nvSpPr>
          <p:cNvPr id="29" name="TextBox 28">
            <a:extLst>
              <a:ext uri="{FF2B5EF4-FFF2-40B4-BE49-F238E27FC236}">
                <a16:creationId xmlns:a16="http://schemas.microsoft.com/office/drawing/2014/main" id="{516EFF51-3100-4721-A453-5B3401F5772C}"/>
              </a:ext>
            </a:extLst>
          </p:cNvPr>
          <p:cNvSpPr txBox="1"/>
          <p:nvPr/>
        </p:nvSpPr>
        <p:spPr>
          <a:xfrm flipH="1">
            <a:off x="6182065" y="1163551"/>
            <a:ext cx="4869672" cy="307777"/>
          </a:xfrm>
          <a:prstGeom prst="rect">
            <a:avLst/>
          </a:prstGeom>
          <a:noFill/>
        </p:spPr>
        <p:txBody>
          <a:bodyPr wrap="square" rtlCol="0">
            <a:spAutoFit/>
          </a:bodyPr>
          <a:lstStyle/>
          <a:p>
            <a:r>
              <a:rPr lang="en-US" sz="1400"/>
              <a:t>The second equation can be solved in the more standard way:</a:t>
            </a:r>
          </a:p>
        </p:txBody>
      </p:sp>
      <p:sp>
        <p:nvSpPr>
          <p:cNvPr id="31" name="TextBox 30">
            <a:extLst>
              <a:ext uri="{FF2B5EF4-FFF2-40B4-BE49-F238E27FC236}">
                <a16:creationId xmlns:a16="http://schemas.microsoft.com/office/drawing/2014/main" id="{4C559213-1DDC-407A-99A4-E5CB794A2D04}"/>
              </a:ext>
            </a:extLst>
          </p:cNvPr>
          <p:cNvSpPr txBox="1"/>
          <p:nvPr/>
        </p:nvSpPr>
        <p:spPr>
          <a:xfrm flipH="1">
            <a:off x="6242347" y="2290630"/>
            <a:ext cx="5573160" cy="307777"/>
          </a:xfrm>
          <a:prstGeom prst="rect">
            <a:avLst/>
          </a:prstGeom>
          <a:noFill/>
        </p:spPr>
        <p:txBody>
          <a:bodyPr wrap="square" rtlCol="0">
            <a:spAutoFit/>
          </a:bodyPr>
          <a:lstStyle/>
          <a:p>
            <a:r>
              <a:rPr lang="en-US" sz="1400"/>
              <a:t>This also is an advection equation, but the terms change a little bit: </a:t>
            </a:r>
          </a:p>
        </p:txBody>
      </p:sp>
      <p:pic>
        <p:nvPicPr>
          <p:cNvPr id="32" name="Picture 31">
            <a:extLst>
              <a:ext uri="{FF2B5EF4-FFF2-40B4-BE49-F238E27FC236}">
                <a16:creationId xmlns:a16="http://schemas.microsoft.com/office/drawing/2014/main" id="{34E85A6F-AEE0-4975-A955-AB6EB535C952}"/>
              </a:ext>
            </a:extLst>
          </p:cNvPr>
          <p:cNvPicPr/>
          <p:nvPr/>
        </p:nvPicPr>
        <p:blipFill>
          <a:blip r:embed="rId5"/>
          <a:stretch>
            <a:fillRect/>
          </a:stretch>
        </p:blipFill>
        <p:spPr>
          <a:xfrm>
            <a:off x="6114113" y="2687647"/>
            <a:ext cx="2814621" cy="2008175"/>
          </a:xfrm>
          <a:prstGeom prst="rect">
            <a:avLst/>
          </a:prstGeom>
        </p:spPr>
      </p:pic>
      <p:graphicFrame>
        <p:nvGraphicFramePr>
          <p:cNvPr id="33" name="Object 32">
            <a:extLst>
              <a:ext uri="{FF2B5EF4-FFF2-40B4-BE49-F238E27FC236}">
                <a16:creationId xmlns:a16="http://schemas.microsoft.com/office/drawing/2014/main" id="{9DF64031-35DB-4680-BEC5-DBD5059F0CA5}"/>
              </a:ext>
            </a:extLst>
          </p:cNvPr>
          <p:cNvGraphicFramePr>
            <a:graphicFrameLocks noChangeAspect="1"/>
          </p:cNvGraphicFramePr>
          <p:nvPr/>
        </p:nvGraphicFramePr>
        <p:xfrm>
          <a:off x="9103024" y="5111220"/>
          <a:ext cx="2576513" cy="550862"/>
        </p:xfrm>
        <a:graphic>
          <a:graphicData uri="http://schemas.openxmlformats.org/presentationml/2006/ole">
            <mc:AlternateContent xmlns:mc="http://schemas.openxmlformats.org/markup-compatibility/2006">
              <mc:Choice xmlns:v="urn:schemas-microsoft-com:vml" Requires="v">
                <p:oleObj name="Equation" r:id="rId10" imgW="1968480" imgH="419040" progId="Equation.DSMT4">
                  <p:embed/>
                </p:oleObj>
              </mc:Choice>
              <mc:Fallback>
                <p:oleObj name="Equation" r:id="rId10" imgW="1968480" imgH="419040" progId="Equation.DSMT4">
                  <p:embed/>
                  <p:pic>
                    <p:nvPicPr>
                      <p:cNvPr id="33" name="Object 32">
                        <a:extLst>
                          <a:ext uri="{FF2B5EF4-FFF2-40B4-BE49-F238E27FC236}">
                            <a16:creationId xmlns:a16="http://schemas.microsoft.com/office/drawing/2014/main" id="{9DF64031-35DB-4680-BEC5-DBD5059F0CA5}"/>
                          </a:ext>
                        </a:extLst>
                      </p:cNvPr>
                      <p:cNvPicPr>
                        <a:picLocks noChangeAspect="1" noChangeArrowheads="1"/>
                      </p:cNvPicPr>
                      <p:nvPr/>
                    </p:nvPicPr>
                    <p:blipFill>
                      <a:blip r:embed="rId11"/>
                      <a:srcRect/>
                      <a:stretch>
                        <a:fillRect/>
                      </a:stretch>
                    </p:blipFill>
                    <p:spPr bwMode="auto">
                      <a:xfrm>
                        <a:off x="9103024" y="5111220"/>
                        <a:ext cx="2576513" cy="550862"/>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6719FC18-7C2E-42F4-897B-87CB3C6B4A5E}"/>
              </a:ext>
            </a:extLst>
          </p:cNvPr>
          <p:cNvGraphicFramePr>
            <a:graphicFrameLocks noChangeAspect="1"/>
          </p:cNvGraphicFramePr>
          <p:nvPr/>
        </p:nvGraphicFramePr>
        <p:xfrm>
          <a:off x="9056537" y="3417708"/>
          <a:ext cx="2274482" cy="862143"/>
        </p:xfrm>
        <a:graphic>
          <a:graphicData uri="http://schemas.openxmlformats.org/presentationml/2006/ole">
            <mc:AlternateContent xmlns:mc="http://schemas.openxmlformats.org/markup-compatibility/2006">
              <mc:Choice xmlns:v="urn:schemas-microsoft-com:vml" Requires="v">
                <p:oleObj name="Equation" r:id="rId12" imgW="1726920" imgH="660240" progId="Equation.DSMT4">
                  <p:embed/>
                </p:oleObj>
              </mc:Choice>
              <mc:Fallback>
                <p:oleObj name="Equation" r:id="rId12" imgW="1726920" imgH="660240" progId="Equation.DSMT4">
                  <p:embed/>
                  <p:pic>
                    <p:nvPicPr>
                      <p:cNvPr id="34" name="Object 33">
                        <a:extLst>
                          <a:ext uri="{FF2B5EF4-FFF2-40B4-BE49-F238E27FC236}">
                            <a16:creationId xmlns:a16="http://schemas.microsoft.com/office/drawing/2014/main" id="{6719FC18-7C2E-42F4-897B-87CB3C6B4A5E}"/>
                          </a:ext>
                        </a:extLst>
                      </p:cNvPr>
                      <p:cNvPicPr>
                        <a:picLocks noChangeAspect="1" noChangeArrowheads="1"/>
                      </p:cNvPicPr>
                      <p:nvPr/>
                    </p:nvPicPr>
                    <p:blipFill>
                      <a:blip r:embed="rId13"/>
                      <a:srcRect/>
                      <a:stretch>
                        <a:fillRect/>
                      </a:stretch>
                    </p:blipFill>
                    <p:spPr bwMode="auto">
                      <a:xfrm>
                        <a:off x="9056537" y="3417708"/>
                        <a:ext cx="2274482" cy="862143"/>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95D48646-BCE2-4C6B-9981-BE804ED74EDE}"/>
              </a:ext>
            </a:extLst>
          </p:cNvPr>
          <p:cNvSpPr txBox="1"/>
          <p:nvPr/>
        </p:nvSpPr>
        <p:spPr>
          <a:xfrm>
            <a:off x="8928734" y="2767013"/>
            <a:ext cx="3099868" cy="523220"/>
          </a:xfrm>
          <a:prstGeom prst="rect">
            <a:avLst/>
          </a:prstGeom>
          <a:noFill/>
        </p:spPr>
        <p:txBody>
          <a:bodyPr wrap="square" rtlCol="0">
            <a:spAutoFit/>
          </a:bodyPr>
          <a:lstStyle/>
          <a:p>
            <a:r>
              <a:rPr lang="en-US" sz="1400"/>
              <a:t>Rate of change of p (wrote u in the diagram) along a stream line is given by:</a:t>
            </a:r>
          </a:p>
        </p:txBody>
      </p:sp>
      <p:sp>
        <p:nvSpPr>
          <p:cNvPr id="37" name="TextBox 36">
            <a:extLst>
              <a:ext uri="{FF2B5EF4-FFF2-40B4-BE49-F238E27FC236}">
                <a16:creationId xmlns:a16="http://schemas.microsoft.com/office/drawing/2014/main" id="{8A151ADC-D7F7-475F-9F37-1C6068371D1D}"/>
              </a:ext>
            </a:extLst>
          </p:cNvPr>
          <p:cNvSpPr txBox="1"/>
          <p:nvPr/>
        </p:nvSpPr>
        <p:spPr>
          <a:xfrm flipH="1">
            <a:off x="9010073" y="4415536"/>
            <a:ext cx="2879922" cy="523220"/>
          </a:xfrm>
          <a:prstGeom prst="rect">
            <a:avLst/>
          </a:prstGeom>
          <a:noFill/>
        </p:spPr>
        <p:txBody>
          <a:bodyPr wrap="square" rtlCol="0">
            <a:spAutoFit/>
          </a:bodyPr>
          <a:lstStyle/>
          <a:p>
            <a:r>
              <a:rPr lang="en-US" sz="1400"/>
              <a:t>This gives us S</a:t>
            </a:r>
            <a:r>
              <a:rPr lang="en-US" sz="1400" baseline="-25000"/>
              <a:t>1</a:t>
            </a:r>
            <a:r>
              <a:rPr lang="en-US" sz="1400"/>
              <a:t>(x</a:t>
            </a:r>
            <a:r>
              <a:rPr lang="en-US" sz="1400" baseline="-25000"/>
              <a:t>0</a:t>
            </a:r>
            <a:r>
              <a:rPr lang="en-US" sz="1400"/>
              <a:t>,t).  And the streamline is given by:</a:t>
            </a:r>
            <a:endParaRPr lang="en-US"/>
          </a:p>
        </p:txBody>
      </p:sp>
      <p:sp>
        <p:nvSpPr>
          <p:cNvPr id="40" name="TextBox 39">
            <a:extLst>
              <a:ext uri="{FF2B5EF4-FFF2-40B4-BE49-F238E27FC236}">
                <a16:creationId xmlns:a16="http://schemas.microsoft.com/office/drawing/2014/main" id="{2EB97832-E8A4-420F-8F38-87816F2959AC}"/>
              </a:ext>
            </a:extLst>
          </p:cNvPr>
          <p:cNvSpPr txBox="1"/>
          <p:nvPr/>
        </p:nvSpPr>
        <p:spPr>
          <a:xfrm flipH="1">
            <a:off x="6327278" y="4784435"/>
            <a:ext cx="2610617" cy="954107"/>
          </a:xfrm>
          <a:prstGeom prst="rect">
            <a:avLst/>
          </a:prstGeom>
          <a:noFill/>
        </p:spPr>
        <p:txBody>
          <a:bodyPr wrap="square" rtlCol="0">
            <a:spAutoFit/>
          </a:bodyPr>
          <a:lstStyle/>
          <a:p>
            <a:r>
              <a:rPr lang="en-US" sz="1400"/>
              <a:t>And then we can make the substitution to get S</a:t>
            </a:r>
            <a:r>
              <a:rPr lang="en-US" sz="1400" baseline="-25000"/>
              <a:t>1</a:t>
            </a:r>
            <a:r>
              <a:rPr lang="en-US" sz="1400"/>
              <a:t>(x,t).  And then our total solution is the following:</a:t>
            </a:r>
            <a:endParaRPr lang="en-US" sz="1600"/>
          </a:p>
        </p:txBody>
      </p:sp>
      <p:graphicFrame>
        <p:nvGraphicFramePr>
          <p:cNvPr id="42" name="Object 41">
            <a:extLst>
              <a:ext uri="{FF2B5EF4-FFF2-40B4-BE49-F238E27FC236}">
                <a16:creationId xmlns:a16="http://schemas.microsoft.com/office/drawing/2014/main" id="{0FBCE500-4834-4439-897B-A44B03F952D2}"/>
              </a:ext>
            </a:extLst>
          </p:cNvPr>
          <p:cNvGraphicFramePr>
            <a:graphicFrameLocks noChangeAspect="1"/>
          </p:cNvGraphicFramePr>
          <p:nvPr/>
        </p:nvGraphicFramePr>
        <p:xfrm>
          <a:off x="6327278" y="1581951"/>
          <a:ext cx="3711575" cy="530225"/>
        </p:xfrm>
        <a:graphic>
          <a:graphicData uri="http://schemas.openxmlformats.org/presentationml/2006/ole">
            <mc:AlternateContent xmlns:mc="http://schemas.openxmlformats.org/markup-compatibility/2006">
              <mc:Choice xmlns:v="urn:schemas-microsoft-com:vml" Requires="v">
                <p:oleObj name="Equation" r:id="rId14" imgW="3009600" imgH="431640" progId="Equation.DSMT4">
                  <p:embed/>
                </p:oleObj>
              </mc:Choice>
              <mc:Fallback>
                <p:oleObj name="Equation" r:id="rId14" imgW="3009600" imgH="431640" progId="Equation.DSMT4">
                  <p:embed/>
                  <p:pic>
                    <p:nvPicPr>
                      <p:cNvPr id="42" name="Object 41">
                        <a:extLst>
                          <a:ext uri="{FF2B5EF4-FFF2-40B4-BE49-F238E27FC236}">
                            <a16:creationId xmlns:a16="http://schemas.microsoft.com/office/drawing/2014/main" id="{0FBCE500-4834-4439-897B-A44B03F952D2}"/>
                          </a:ext>
                        </a:extLst>
                      </p:cNvPr>
                      <p:cNvPicPr>
                        <a:picLocks noChangeAspect="1" noChangeArrowheads="1"/>
                      </p:cNvPicPr>
                      <p:nvPr/>
                    </p:nvPicPr>
                    <p:blipFill>
                      <a:blip r:embed="rId15"/>
                      <a:srcRect/>
                      <a:stretch>
                        <a:fillRect/>
                      </a:stretch>
                    </p:blipFill>
                    <p:spPr bwMode="auto">
                      <a:xfrm>
                        <a:off x="6327278" y="1581951"/>
                        <a:ext cx="3711575" cy="530225"/>
                      </a:xfrm>
                      <a:prstGeom prst="rect">
                        <a:avLst/>
                      </a:prstGeom>
                      <a:noFill/>
                    </p:spPr>
                  </p:pic>
                </p:oleObj>
              </mc:Fallback>
            </mc:AlternateContent>
          </a:graphicData>
        </a:graphic>
      </p:graphicFrame>
      <p:graphicFrame>
        <p:nvGraphicFramePr>
          <p:cNvPr id="43" name="Object 42">
            <a:extLst>
              <a:ext uri="{FF2B5EF4-FFF2-40B4-BE49-F238E27FC236}">
                <a16:creationId xmlns:a16="http://schemas.microsoft.com/office/drawing/2014/main" id="{87BEE681-6078-400C-9DDF-0046ECF9B3B2}"/>
              </a:ext>
            </a:extLst>
          </p:cNvPr>
          <p:cNvGraphicFramePr>
            <a:graphicFrameLocks noChangeAspect="1"/>
          </p:cNvGraphicFramePr>
          <p:nvPr/>
        </p:nvGraphicFramePr>
        <p:xfrm>
          <a:off x="6354612" y="5953631"/>
          <a:ext cx="2701925" cy="538163"/>
        </p:xfrm>
        <a:graphic>
          <a:graphicData uri="http://schemas.openxmlformats.org/presentationml/2006/ole">
            <mc:AlternateContent xmlns:mc="http://schemas.openxmlformats.org/markup-compatibility/2006">
              <mc:Choice xmlns:v="urn:schemas-microsoft-com:vml" Requires="v">
                <p:oleObj name="Equation" r:id="rId16" imgW="2184120" imgH="431640" progId="Equation.DSMT4">
                  <p:embed/>
                </p:oleObj>
              </mc:Choice>
              <mc:Fallback>
                <p:oleObj name="Equation" r:id="rId16" imgW="2184120" imgH="431640" progId="Equation.DSMT4">
                  <p:embed/>
                  <p:pic>
                    <p:nvPicPr>
                      <p:cNvPr id="43" name="Object 42">
                        <a:extLst>
                          <a:ext uri="{FF2B5EF4-FFF2-40B4-BE49-F238E27FC236}">
                            <a16:creationId xmlns:a16="http://schemas.microsoft.com/office/drawing/2014/main" id="{87BEE681-6078-400C-9DDF-0046ECF9B3B2}"/>
                          </a:ext>
                        </a:extLst>
                      </p:cNvPr>
                      <p:cNvPicPr>
                        <a:picLocks noChangeAspect="1" noChangeArrowheads="1"/>
                      </p:cNvPicPr>
                      <p:nvPr/>
                    </p:nvPicPr>
                    <p:blipFill>
                      <a:blip r:embed="rId17"/>
                      <a:srcRect/>
                      <a:stretch>
                        <a:fillRect/>
                      </a:stretch>
                    </p:blipFill>
                    <p:spPr bwMode="auto">
                      <a:xfrm>
                        <a:off x="6354612" y="5953631"/>
                        <a:ext cx="2701925" cy="538163"/>
                      </a:xfrm>
                      <a:prstGeom prst="rect">
                        <a:avLst/>
                      </a:prstGeom>
                      <a:solidFill>
                        <a:srgbClr val="CCFFCC"/>
                      </a:solidFill>
                    </p:spPr>
                  </p:pic>
                </p:oleObj>
              </mc:Fallback>
            </mc:AlternateContent>
          </a:graphicData>
        </a:graphic>
      </p:graphicFrame>
      <p:sp>
        <p:nvSpPr>
          <p:cNvPr id="39" name="TextBox 38">
            <a:extLst>
              <a:ext uri="{FF2B5EF4-FFF2-40B4-BE49-F238E27FC236}">
                <a16:creationId xmlns:a16="http://schemas.microsoft.com/office/drawing/2014/main" id="{8E611684-8E49-4374-B458-CA12ECC7A07F}"/>
              </a:ext>
            </a:extLst>
          </p:cNvPr>
          <p:cNvSpPr txBox="1"/>
          <p:nvPr/>
        </p:nvSpPr>
        <p:spPr>
          <a:xfrm>
            <a:off x="5007703" y="130902"/>
            <a:ext cx="2469287" cy="584775"/>
          </a:xfrm>
          <a:prstGeom prst="rect">
            <a:avLst/>
          </a:prstGeom>
          <a:noFill/>
        </p:spPr>
        <p:txBody>
          <a:bodyPr wrap="square" rtlCol="0">
            <a:spAutoFit/>
          </a:bodyPr>
          <a:lstStyle/>
          <a:p>
            <a:r>
              <a:rPr lang="en-US" sz="3200" b="1" u="sng"/>
              <a:t>WKB TDPT</a:t>
            </a:r>
          </a:p>
        </p:txBody>
      </p:sp>
    </p:spTree>
    <p:extLst>
      <p:ext uri="{BB962C8B-B14F-4D97-AF65-F5344CB8AC3E}">
        <p14:creationId xmlns:p14="http://schemas.microsoft.com/office/powerpoint/2010/main" val="1711999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68C0CB-4400-44CB-895B-68127A314227}"/>
              </a:ext>
            </a:extLst>
          </p:cNvPr>
          <p:cNvSpPr txBox="1"/>
          <p:nvPr/>
        </p:nvSpPr>
        <p:spPr>
          <a:xfrm>
            <a:off x="2568804" y="185349"/>
            <a:ext cx="6124690" cy="523220"/>
          </a:xfrm>
          <a:prstGeom prst="rect">
            <a:avLst/>
          </a:prstGeom>
          <a:noFill/>
        </p:spPr>
        <p:txBody>
          <a:bodyPr wrap="none" rtlCol="0">
            <a:spAutoFit/>
          </a:bodyPr>
          <a:lstStyle/>
          <a:p>
            <a:r>
              <a:rPr lang="en-US" sz="2800" b="1" u="sng"/>
              <a:t>Heisenberg Picture: Harmonic Oscillator</a:t>
            </a:r>
            <a:endParaRPr lang="en-US" b="1" u="sng"/>
          </a:p>
        </p:txBody>
      </p:sp>
      <p:sp>
        <p:nvSpPr>
          <p:cNvPr id="3" name="TextBox 2">
            <a:extLst>
              <a:ext uri="{FF2B5EF4-FFF2-40B4-BE49-F238E27FC236}">
                <a16:creationId xmlns:a16="http://schemas.microsoft.com/office/drawing/2014/main" id="{7C41EF13-9019-4187-8139-F77CC929136D}"/>
              </a:ext>
            </a:extLst>
          </p:cNvPr>
          <p:cNvSpPr txBox="1"/>
          <p:nvPr/>
        </p:nvSpPr>
        <p:spPr>
          <a:xfrm>
            <a:off x="254524" y="1084082"/>
            <a:ext cx="2054730" cy="369332"/>
          </a:xfrm>
          <a:prstGeom prst="rect">
            <a:avLst/>
          </a:prstGeom>
          <a:noFill/>
        </p:spPr>
        <p:txBody>
          <a:bodyPr wrap="none" rtlCol="0">
            <a:spAutoFit/>
          </a:bodyPr>
          <a:lstStyle/>
          <a:p>
            <a:r>
              <a:rPr lang="en-US" b="1"/>
              <a:t>HO Coherent States</a:t>
            </a:r>
          </a:p>
        </p:txBody>
      </p:sp>
      <p:sp>
        <p:nvSpPr>
          <p:cNvPr id="4" name="TextBox 3">
            <a:extLst>
              <a:ext uri="{FF2B5EF4-FFF2-40B4-BE49-F238E27FC236}">
                <a16:creationId xmlns:a16="http://schemas.microsoft.com/office/drawing/2014/main" id="{AC4B3552-183B-4F0B-ABEC-84D1D3233A71}"/>
              </a:ext>
            </a:extLst>
          </p:cNvPr>
          <p:cNvSpPr txBox="1"/>
          <p:nvPr/>
        </p:nvSpPr>
        <p:spPr>
          <a:xfrm>
            <a:off x="254524" y="1377998"/>
            <a:ext cx="11340445" cy="584775"/>
          </a:xfrm>
          <a:prstGeom prst="rect">
            <a:avLst/>
          </a:prstGeom>
          <a:noFill/>
        </p:spPr>
        <p:txBody>
          <a:bodyPr wrap="square" rtlCol="0">
            <a:spAutoFit/>
          </a:bodyPr>
          <a:lstStyle/>
          <a:p>
            <a:r>
              <a:rPr lang="en-US" sz="1600"/>
              <a:t>We can easily solve for the dynamics of position and momentum operators in the HO system.  And we can find states whose position and momentum expectations evolve classically as well.  These are called coherent states.   </a:t>
            </a:r>
          </a:p>
        </p:txBody>
      </p:sp>
      <p:graphicFrame>
        <p:nvGraphicFramePr>
          <p:cNvPr id="7" name="Object 6">
            <a:extLst>
              <a:ext uri="{FF2B5EF4-FFF2-40B4-BE49-F238E27FC236}">
                <a16:creationId xmlns:a16="http://schemas.microsoft.com/office/drawing/2014/main" id="{E94DBE60-C547-4D20-96D1-B3030140694D}"/>
              </a:ext>
            </a:extLst>
          </p:cNvPr>
          <p:cNvGraphicFramePr>
            <a:graphicFrameLocks noChangeAspect="1"/>
          </p:cNvGraphicFramePr>
          <p:nvPr>
            <p:extLst>
              <p:ext uri="{D42A27DB-BD31-4B8C-83A1-F6EECF244321}">
                <p14:modId xmlns:p14="http://schemas.microsoft.com/office/powerpoint/2010/main" val="1449840785"/>
              </p:ext>
            </p:extLst>
          </p:nvPr>
        </p:nvGraphicFramePr>
        <p:xfrm>
          <a:off x="361230" y="2040562"/>
          <a:ext cx="4171950" cy="654050"/>
        </p:xfrm>
        <a:graphic>
          <a:graphicData uri="http://schemas.openxmlformats.org/presentationml/2006/ole">
            <mc:AlternateContent xmlns:mc="http://schemas.openxmlformats.org/markup-compatibility/2006">
              <mc:Choice xmlns:v="urn:schemas-microsoft-com:vml" Requires="v">
                <p:oleObj name="Equation" r:id="rId2" imgW="3352680" imgH="507960" progId="Equation.DSMT4">
                  <p:embed/>
                </p:oleObj>
              </mc:Choice>
              <mc:Fallback>
                <p:oleObj name="Equation" r:id="rId2" imgW="3352680" imgH="507960" progId="Equation.DSMT4">
                  <p:embed/>
                  <p:pic>
                    <p:nvPicPr>
                      <p:cNvPr id="0" name="Object 1"/>
                      <p:cNvPicPr>
                        <a:picLocks noChangeAspect="1" noChangeArrowheads="1"/>
                      </p:cNvPicPr>
                      <p:nvPr/>
                    </p:nvPicPr>
                    <p:blipFill>
                      <a:blip r:embed="rId3"/>
                      <a:srcRect/>
                      <a:stretch>
                        <a:fillRect/>
                      </a:stretch>
                    </p:blipFill>
                    <p:spPr bwMode="auto">
                      <a:xfrm>
                        <a:off x="361230" y="2040562"/>
                        <a:ext cx="4171950" cy="654050"/>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69BD40F2-71CC-4143-92CB-150000CEAF56}"/>
              </a:ext>
            </a:extLst>
          </p:cNvPr>
          <p:cNvSpPr txBox="1"/>
          <p:nvPr/>
        </p:nvSpPr>
        <p:spPr>
          <a:xfrm>
            <a:off x="254524" y="2856322"/>
            <a:ext cx="4628561" cy="584775"/>
          </a:xfrm>
          <a:prstGeom prst="rect">
            <a:avLst/>
          </a:prstGeom>
          <a:noFill/>
        </p:spPr>
        <p:txBody>
          <a:bodyPr wrap="square" rtlCol="0">
            <a:spAutoFit/>
          </a:bodyPr>
          <a:lstStyle/>
          <a:p>
            <a:r>
              <a:rPr lang="en-US" sz="1600"/>
              <a:t>Where z is any complex number.  The expectations of position and momentum are related to z:</a:t>
            </a:r>
          </a:p>
        </p:txBody>
      </p:sp>
      <p:graphicFrame>
        <p:nvGraphicFramePr>
          <p:cNvPr id="14" name="Object 13">
            <a:extLst>
              <a:ext uri="{FF2B5EF4-FFF2-40B4-BE49-F238E27FC236}">
                <a16:creationId xmlns:a16="http://schemas.microsoft.com/office/drawing/2014/main" id="{4F03225C-B527-492E-A08D-AD05C09A61BC}"/>
              </a:ext>
            </a:extLst>
          </p:cNvPr>
          <p:cNvGraphicFramePr>
            <a:graphicFrameLocks noChangeAspect="1"/>
          </p:cNvGraphicFramePr>
          <p:nvPr>
            <p:extLst>
              <p:ext uri="{D42A27DB-BD31-4B8C-83A1-F6EECF244321}">
                <p14:modId xmlns:p14="http://schemas.microsoft.com/office/powerpoint/2010/main" val="2030786586"/>
              </p:ext>
            </p:extLst>
          </p:nvPr>
        </p:nvGraphicFramePr>
        <p:xfrm>
          <a:off x="5340350" y="2884488"/>
          <a:ext cx="1131888" cy="628650"/>
        </p:xfrm>
        <a:graphic>
          <a:graphicData uri="http://schemas.openxmlformats.org/presentationml/2006/ole">
            <mc:AlternateContent xmlns:mc="http://schemas.openxmlformats.org/markup-compatibility/2006">
              <mc:Choice xmlns:v="urn:schemas-microsoft-com:vml" Requires="v">
                <p:oleObj name="Equation" r:id="rId4" imgW="901440" imgH="507960" progId="Equation.DSMT4">
                  <p:embed/>
                </p:oleObj>
              </mc:Choice>
              <mc:Fallback>
                <p:oleObj name="Equation" r:id="rId4" imgW="901440" imgH="507960" progId="Equation.DSMT4">
                  <p:embed/>
                  <p:pic>
                    <p:nvPicPr>
                      <p:cNvPr id="0" name="Object 3"/>
                      <p:cNvPicPr>
                        <a:picLocks noChangeAspect="1" noChangeArrowheads="1"/>
                      </p:cNvPicPr>
                      <p:nvPr/>
                    </p:nvPicPr>
                    <p:blipFill>
                      <a:blip r:embed="rId5"/>
                      <a:srcRect/>
                      <a:stretch>
                        <a:fillRect/>
                      </a:stretch>
                    </p:blipFill>
                    <p:spPr bwMode="auto">
                      <a:xfrm>
                        <a:off x="5340350" y="2884488"/>
                        <a:ext cx="1131888" cy="628650"/>
                      </a:xfrm>
                      <a:prstGeom prst="rect">
                        <a:avLst/>
                      </a:prstGeom>
                      <a:noFill/>
                      <a:ln>
                        <a:solidFill>
                          <a:schemeClr val="accent1"/>
                        </a:solidFill>
                      </a:ln>
                    </p:spPr>
                  </p:pic>
                </p:oleObj>
              </mc:Fallback>
            </mc:AlternateContent>
          </a:graphicData>
        </a:graphic>
      </p:graphicFrame>
      <p:graphicFrame>
        <p:nvGraphicFramePr>
          <p:cNvPr id="16" name="Object 15">
            <a:extLst>
              <a:ext uri="{FF2B5EF4-FFF2-40B4-BE49-F238E27FC236}">
                <a16:creationId xmlns:a16="http://schemas.microsoft.com/office/drawing/2014/main" id="{FAB1E2A2-2041-4FC6-B8E5-F5FAB6204260}"/>
              </a:ext>
            </a:extLst>
          </p:cNvPr>
          <p:cNvGraphicFramePr>
            <a:graphicFrameLocks noChangeAspect="1"/>
          </p:cNvGraphicFramePr>
          <p:nvPr>
            <p:extLst>
              <p:ext uri="{D42A27DB-BD31-4B8C-83A1-F6EECF244321}">
                <p14:modId xmlns:p14="http://schemas.microsoft.com/office/powerpoint/2010/main" val="2120629814"/>
              </p:ext>
            </p:extLst>
          </p:nvPr>
        </p:nvGraphicFramePr>
        <p:xfrm>
          <a:off x="6092842" y="3852030"/>
          <a:ext cx="3365500" cy="584200"/>
        </p:xfrm>
        <a:graphic>
          <a:graphicData uri="http://schemas.openxmlformats.org/presentationml/2006/ole">
            <mc:AlternateContent xmlns:mc="http://schemas.openxmlformats.org/markup-compatibility/2006">
              <mc:Choice xmlns:v="urn:schemas-microsoft-com:vml" Requires="v">
                <p:oleObj name="Equation" r:id="rId6" imgW="2552400" imgH="444240" progId="Equation.DSMT4">
                  <p:embed/>
                </p:oleObj>
              </mc:Choice>
              <mc:Fallback>
                <p:oleObj name="Equation" r:id="rId6" imgW="2552400" imgH="444240" progId="Equation.DSMT4">
                  <p:embed/>
                  <p:pic>
                    <p:nvPicPr>
                      <p:cNvPr id="0" name="Object 5"/>
                      <p:cNvPicPr>
                        <a:picLocks noChangeAspect="1" noChangeArrowheads="1"/>
                      </p:cNvPicPr>
                      <p:nvPr/>
                    </p:nvPicPr>
                    <p:blipFill>
                      <a:blip r:embed="rId7"/>
                      <a:srcRect/>
                      <a:stretch>
                        <a:fillRect/>
                      </a:stretch>
                    </p:blipFill>
                    <p:spPr bwMode="auto">
                      <a:xfrm>
                        <a:off x="6092842" y="3852030"/>
                        <a:ext cx="3365500" cy="584200"/>
                      </a:xfrm>
                      <a:prstGeom prst="rect">
                        <a:avLst/>
                      </a:prstGeom>
                      <a:noFill/>
                      <a:ln>
                        <a:solidFill>
                          <a:schemeClr val="accent1"/>
                        </a:solidFill>
                      </a:ln>
                    </p:spPr>
                  </p:pic>
                </p:oleObj>
              </mc:Fallback>
            </mc:AlternateContent>
          </a:graphicData>
        </a:graphic>
      </p:graphicFrame>
      <p:sp>
        <p:nvSpPr>
          <p:cNvPr id="17" name="TextBox 16">
            <a:extLst>
              <a:ext uri="{FF2B5EF4-FFF2-40B4-BE49-F238E27FC236}">
                <a16:creationId xmlns:a16="http://schemas.microsoft.com/office/drawing/2014/main" id="{FA2A45A0-8CCC-48FF-8623-B81E87CC1294}"/>
              </a:ext>
            </a:extLst>
          </p:cNvPr>
          <p:cNvSpPr txBox="1"/>
          <p:nvPr/>
        </p:nvSpPr>
        <p:spPr>
          <a:xfrm>
            <a:off x="254524" y="3831916"/>
            <a:ext cx="5410985" cy="584775"/>
          </a:xfrm>
          <a:prstGeom prst="rect">
            <a:avLst/>
          </a:prstGeom>
          <a:noFill/>
        </p:spPr>
        <p:txBody>
          <a:bodyPr wrap="square" rtlCol="0">
            <a:spAutoFit/>
          </a:bodyPr>
          <a:lstStyle/>
          <a:p>
            <a:r>
              <a:rPr lang="en-US" sz="1600"/>
              <a:t>An important property of coherent states is the fact that they are eigenfunctions of the annihilation/creation operators:</a:t>
            </a:r>
          </a:p>
        </p:txBody>
      </p:sp>
      <p:sp>
        <p:nvSpPr>
          <p:cNvPr id="18" name="TextBox 17">
            <a:extLst>
              <a:ext uri="{FF2B5EF4-FFF2-40B4-BE49-F238E27FC236}">
                <a16:creationId xmlns:a16="http://schemas.microsoft.com/office/drawing/2014/main" id="{B216F6AB-228F-4074-9ED8-4BF12E272218}"/>
              </a:ext>
            </a:extLst>
          </p:cNvPr>
          <p:cNvSpPr txBox="1"/>
          <p:nvPr/>
        </p:nvSpPr>
        <p:spPr>
          <a:xfrm>
            <a:off x="254524" y="4680167"/>
            <a:ext cx="3487918" cy="830997"/>
          </a:xfrm>
          <a:prstGeom prst="rect">
            <a:avLst/>
          </a:prstGeom>
          <a:noFill/>
        </p:spPr>
        <p:txBody>
          <a:bodyPr wrap="square" rtlCol="0">
            <a:spAutoFit/>
          </a:bodyPr>
          <a:lstStyle/>
          <a:p>
            <a:r>
              <a:rPr lang="en-US" sz="1600"/>
              <a:t>And they develop in time according to the classical equations of motion (expressed as a complex variable):</a:t>
            </a:r>
          </a:p>
        </p:txBody>
      </p:sp>
      <p:graphicFrame>
        <p:nvGraphicFramePr>
          <p:cNvPr id="20" name="Object 19">
            <a:extLst>
              <a:ext uri="{FF2B5EF4-FFF2-40B4-BE49-F238E27FC236}">
                <a16:creationId xmlns:a16="http://schemas.microsoft.com/office/drawing/2014/main" id="{21D694A3-D3A3-4183-93E2-846AEE8CE60D}"/>
              </a:ext>
            </a:extLst>
          </p:cNvPr>
          <p:cNvGraphicFramePr>
            <a:graphicFrameLocks noChangeAspect="1"/>
          </p:cNvGraphicFramePr>
          <p:nvPr>
            <p:extLst>
              <p:ext uri="{D42A27DB-BD31-4B8C-83A1-F6EECF244321}">
                <p14:modId xmlns:p14="http://schemas.microsoft.com/office/powerpoint/2010/main" val="1475868159"/>
              </p:ext>
            </p:extLst>
          </p:nvPr>
        </p:nvGraphicFramePr>
        <p:xfrm>
          <a:off x="4128258" y="4783864"/>
          <a:ext cx="1967742" cy="724958"/>
        </p:xfrm>
        <a:graphic>
          <a:graphicData uri="http://schemas.openxmlformats.org/presentationml/2006/ole">
            <mc:AlternateContent xmlns:mc="http://schemas.openxmlformats.org/markup-compatibility/2006">
              <mc:Choice xmlns:v="urn:schemas-microsoft-com:vml" Requires="v">
                <p:oleObj name="Equation" r:id="rId8" imgW="1511300" imgH="558800" progId="Equation.DSMT4">
                  <p:embed/>
                </p:oleObj>
              </mc:Choice>
              <mc:Fallback>
                <p:oleObj name="Equation" r:id="rId8" imgW="1511300" imgH="558800" progId="Equation.DSMT4">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28258" y="4783864"/>
                        <a:ext cx="1967742" cy="724958"/>
                      </a:xfrm>
                      <a:prstGeom prst="rect">
                        <a:avLst/>
                      </a:prstGeom>
                      <a:noFill/>
                      <a:ln>
                        <a:solidFill>
                          <a:schemeClr val="accent1"/>
                        </a:solidFill>
                      </a:ln>
                    </p:spPr>
                  </p:pic>
                </p:oleObj>
              </mc:Fallback>
            </mc:AlternateContent>
          </a:graphicData>
        </a:graphic>
      </p:graphicFrame>
      <p:graphicFrame>
        <p:nvGraphicFramePr>
          <p:cNvPr id="22" name="Object 21">
            <a:extLst>
              <a:ext uri="{FF2B5EF4-FFF2-40B4-BE49-F238E27FC236}">
                <a16:creationId xmlns:a16="http://schemas.microsoft.com/office/drawing/2014/main" id="{33E4F5C4-F087-45C0-A630-39F7579BDD25}"/>
              </a:ext>
            </a:extLst>
          </p:cNvPr>
          <p:cNvGraphicFramePr>
            <a:graphicFrameLocks noChangeAspect="1"/>
          </p:cNvGraphicFramePr>
          <p:nvPr>
            <p:extLst>
              <p:ext uri="{D42A27DB-BD31-4B8C-83A1-F6EECF244321}">
                <p14:modId xmlns:p14="http://schemas.microsoft.com/office/powerpoint/2010/main" val="2647900405"/>
              </p:ext>
            </p:extLst>
          </p:nvPr>
        </p:nvGraphicFramePr>
        <p:xfrm>
          <a:off x="9458342" y="5959616"/>
          <a:ext cx="1339288" cy="534097"/>
        </p:xfrm>
        <a:graphic>
          <a:graphicData uri="http://schemas.openxmlformats.org/presentationml/2006/ole">
            <mc:AlternateContent xmlns:mc="http://schemas.openxmlformats.org/markup-compatibility/2006">
              <mc:Choice xmlns:v="urn:schemas-microsoft-com:vml" Requires="v">
                <p:oleObj name="Equation" r:id="rId10" imgW="1054100" imgH="419100" progId="Equation.DSMT4">
                  <p:embed/>
                </p:oleObj>
              </mc:Choice>
              <mc:Fallback>
                <p:oleObj name="Equation" r:id="rId10" imgW="1054100" imgH="419100" progId="Equation.DSMT4">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458342" y="5959616"/>
                        <a:ext cx="1339288" cy="534097"/>
                      </a:xfrm>
                      <a:prstGeom prst="rect">
                        <a:avLst/>
                      </a:prstGeom>
                      <a:noFill/>
                      <a:ln>
                        <a:solidFill>
                          <a:schemeClr val="accent1"/>
                        </a:solidFill>
                      </a:ln>
                    </p:spPr>
                  </p:pic>
                </p:oleObj>
              </mc:Fallback>
            </mc:AlternateContent>
          </a:graphicData>
        </a:graphic>
      </p:graphicFrame>
      <p:sp>
        <p:nvSpPr>
          <p:cNvPr id="23" name="TextBox 22">
            <a:extLst>
              <a:ext uri="{FF2B5EF4-FFF2-40B4-BE49-F238E27FC236}">
                <a16:creationId xmlns:a16="http://schemas.microsoft.com/office/drawing/2014/main" id="{881F86A8-78C0-45CB-B515-37022B800D4A}"/>
              </a:ext>
            </a:extLst>
          </p:cNvPr>
          <p:cNvSpPr txBox="1"/>
          <p:nvPr/>
        </p:nvSpPr>
        <p:spPr>
          <a:xfrm>
            <a:off x="5552387" y="5959616"/>
            <a:ext cx="3487918" cy="338554"/>
          </a:xfrm>
          <a:prstGeom prst="rect">
            <a:avLst/>
          </a:prstGeom>
          <a:noFill/>
        </p:spPr>
        <p:txBody>
          <a:bodyPr wrap="square" rtlCol="0">
            <a:spAutoFit/>
          </a:bodyPr>
          <a:lstStyle/>
          <a:p>
            <a:r>
              <a:rPr lang="en-US" sz="1600"/>
              <a:t>But still form a resolution of identity:</a:t>
            </a:r>
          </a:p>
        </p:txBody>
      </p:sp>
      <p:graphicFrame>
        <p:nvGraphicFramePr>
          <p:cNvPr id="6" name="Object 5">
            <a:extLst>
              <a:ext uri="{FF2B5EF4-FFF2-40B4-BE49-F238E27FC236}">
                <a16:creationId xmlns:a16="http://schemas.microsoft.com/office/drawing/2014/main" id="{6706B3A6-50D5-4083-B8F1-F2A957404FCB}"/>
              </a:ext>
            </a:extLst>
          </p:cNvPr>
          <p:cNvGraphicFramePr>
            <a:graphicFrameLocks noChangeAspect="1"/>
          </p:cNvGraphicFramePr>
          <p:nvPr>
            <p:extLst>
              <p:ext uri="{D42A27DB-BD31-4B8C-83A1-F6EECF244321}">
                <p14:modId xmlns:p14="http://schemas.microsoft.com/office/powerpoint/2010/main" val="3016953771"/>
              </p:ext>
            </p:extLst>
          </p:nvPr>
        </p:nvGraphicFramePr>
        <p:xfrm>
          <a:off x="3064950" y="5959616"/>
          <a:ext cx="2126616" cy="464102"/>
        </p:xfrm>
        <a:graphic>
          <a:graphicData uri="http://schemas.openxmlformats.org/presentationml/2006/ole">
            <mc:AlternateContent xmlns:mc="http://schemas.openxmlformats.org/markup-compatibility/2006">
              <mc:Choice xmlns:v="urn:schemas-microsoft-com:vml" Requires="v">
                <p:oleObj name="Equation" r:id="rId12" imgW="1638000" imgH="355320" progId="Equation.DSMT4">
                  <p:embed/>
                </p:oleObj>
              </mc:Choice>
              <mc:Fallback>
                <p:oleObj name="Equation" r:id="rId12" imgW="1638000" imgH="355320" progId="Equation.DSMT4">
                  <p:embed/>
                  <p:pic>
                    <p:nvPicPr>
                      <p:cNvPr id="0" name="Object 221"/>
                      <p:cNvPicPr>
                        <a:picLocks noChangeAspect="1" noChangeArrowheads="1"/>
                      </p:cNvPicPr>
                      <p:nvPr/>
                    </p:nvPicPr>
                    <p:blipFill>
                      <a:blip r:embed="rId13"/>
                      <a:srcRect/>
                      <a:stretch>
                        <a:fillRect/>
                      </a:stretch>
                    </p:blipFill>
                    <p:spPr bwMode="auto">
                      <a:xfrm>
                        <a:off x="3064950" y="5959616"/>
                        <a:ext cx="2126616" cy="464102"/>
                      </a:xfrm>
                      <a:prstGeom prst="rect">
                        <a:avLst/>
                      </a:prstGeom>
                      <a:noFill/>
                      <a:ln>
                        <a:solidFill>
                          <a:schemeClr val="accent1"/>
                        </a:solidFill>
                      </a:ln>
                    </p:spPr>
                  </p:pic>
                </p:oleObj>
              </mc:Fallback>
            </mc:AlternateContent>
          </a:graphicData>
        </a:graphic>
      </p:graphicFrame>
      <p:sp>
        <p:nvSpPr>
          <p:cNvPr id="19" name="TextBox 18">
            <a:extLst>
              <a:ext uri="{FF2B5EF4-FFF2-40B4-BE49-F238E27FC236}">
                <a16:creationId xmlns:a16="http://schemas.microsoft.com/office/drawing/2014/main" id="{3F0D5A73-76A3-40FC-8D3D-C020A5F2A87C}"/>
              </a:ext>
            </a:extLst>
          </p:cNvPr>
          <p:cNvSpPr txBox="1"/>
          <p:nvPr/>
        </p:nvSpPr>
        <p:spPr>
          <a:xfrm>
            <a:off x="254524" y="5959616"/>
            <a:ext cx="3487918" cy="338554"/>
          </a:xfrm>
          <a:prstGeom prst="rect">
            <a:avLst/>
          </a:prstGeom>
          <a:noFill/>
        </p:spPr>
        <p:txBody>
          <a:bodyPr wrap="square" rtlCol="0">
            <a:spAutoFit/>
          </a:bodyPr>
          <a:lstStyle/>
          <a:p>
            <a:r>
              <a:rPr lang="en-US" sz="1600"/>
              <a:t>They have non-zero overlap:</a:t>
            </a:r>
          </a:p>
        </p:txBody>
      </p:sp>
    </p:spTree>
    <p:extLst>
      <p:ext uri="{BB962C8B-B14F-4D97-AF65-F5344CB8AC3E}">
        <p14:creationId xmlns:p14="http://schemas.microsoft.com/office/powerpoint/2010/main" val="38204787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639505" y="115292"/>
            <a:ext cx="6090368" cy="584775"/>
          </a:xfrm>
          <a:prstGeom prst="rect">
            <a:avLst/>
          </a:prstGeom>
          <a:noFill/>
        </p:spPr>
        <p:txBody>
          <a:bodyPr wrap="square" rtlCol="0">
            <a:spAutoFit/>
          </a:bodyPr>
          <a:lstStyle/>
          <a:p>
            <a:r>
              <a:rPr lang="en-US" sz="3200" b="1" u="sng"/>
              <a:t>Propagator in Path Integral Form</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9" name="TextBox 38">
            <a:extLst>
              <a:ext uri="{FF2B5EF4-FFF2-40B4-BE49-F238E27FC236}">
                <a16:creationId xmlns:a16="http://schemas.microsoft.com/office/drawing/2014/main" id="{44F212DB-A908-4E3E-B70D-722994265E2B}"/>
              </a:ext>
            </a:extLst>
          </p:cNvPr>
          <p:cNvSpPr txBox="1"/>
          <p:nvPr/>
        </p:nvSpPr>
        <p:spPr>
          <a:xfrm>
            <a:off x="313994" y="969576"/>
            <a:ext cx="5191617" cy="738664"/>
          </a:xfrm>
          <a:prstGeom prst="rect">
            <a:avLst/>
          </a:prstGeom>
          <a:noFill/>
        </p:spPr>
        <p:txBody>
          <a:bodyPr wrap="square" rtlCol="0">
            <a:spAutoFit/>
          </a:bodyPr>
          <a:lstStyle/>
          <a:p>
            <a:r>
              <a:rPr lang="en-US" sz="1400"/>
              <a:t>Another technique is due to Feynman, which is technically exact, and expresses the time-development in terms of a path integral.  We start with:</a:t>
            </a:r>
            <a:endParaRPr lang="en-US" sz="1600"/>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a:extLst>
              <a:ext uri="{FF2B5EF4-FFF2-40B4-BE49-F238E27FC236}">
                <a16:creationId xmlns:a16="http://schemas.microsoft.com/office/drawing/2014/main" id="{5AE69AAE-235B-485E-91AA-AD09E2976D9C}"/>
              </a:ext>
            </a:extLst>
          </p:cNvPr>
          <p:cNvGraphicFramePr>
            <a:graphicFrameLocks noChangeAspect="1"/>
          </p:cNvGraphicFramePr>
          <p:nvPr>
            <p:extLst>
              <p:ext uri="{D42A27DB-BD31-4B8C-83A1-F6EECF244321}">
                <p14:modId xmlns:p14="http://schemas.microsoft.com/office/powerpoint/2010/main" val="3678517349"/>
              </p:ext>
            </p:extLst>
          </p:nvPr>
        </p:nvGraphicFramePr>
        <p:xfrm>
          <a:off x="399460" y="1917119"/>
          <a:ext cx="2533182" cy="875485"/>
        </p:xfrm>
        <a:graphic>
          <a:graphicData uri="http://schemas.openxmlformats.org/presentationml/2006/ole">
            <mc:AlternateContent xmlns:mc="http://schemas.openxmlformats.org/markup-compatibility/2006">
              <mc:Choice xmlns:v="urn:schemas-microsoft-com:vml" Requires="v">
                <p:oleObj name="Equation" r:id="rId3" imgW="1892300" imgH="660400" progId="Equation.DSMT4">
                  <p:embed/>
                </p:oleObj>
              </mc:Choice>
              <mc:Fallback>
                <p:oleObj name="Equation" r:id="rId3" imgW="1892300" imgH="660400" progId="Equation.DSMT4">
                  <p:embed/>
                  <p:pic>
                    <p:nvPicPr>
                      <p:cNvPr id="11" name="Object 10">
                        <a:extLst>
                          <a:ext uri="{FF2B5EF4-FFF2-40B4-BE49-F238E27FC236}">
                            <a16:creationId xmlns:a16="http://schemas.microsoft.com/office/drawing/2014/main" id="{5AE69AAE-235B-485E-91AA-AD09E2976D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460" y="1917119"/>
                        <a:ext cx="2533182" cy="875485"/>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1CF29379-D9F5-4A38-96ED-7267B1FF347C}"/>
              </a:ext>
            </a:extLst>
          </p:cNvPr>
          <p:cNvSpPr txBox="1"/>
          <p:nvPr/>
        </p:nvSpPr>
        <p:spPr>
          <a:xfrm>
            <a:off x="325559" y="2953344"/>
            <a:ext cx="3705311" cy="523220"/>
          </a:xfrm>
          <a:prstGeom prst="rect">
            <a:avLst/>
          </a:prstGeom>
          <a:noFill/>
        </p:spPr>
        <p:txBody>
          <a:bodyPr wrap="square" rtlCol="0">
            <a:spAutoFit/>
          </a:bodyPr>
          <a:lstStyle/>
          <a:p>
            <a:r>
              <a:rPr lang="en-US" sz="1400"/>
              <a:t>And we can write the solution in terms of ‘propagator’:</a:t>
            </a:r>
            <a:endParaRPr lang="en-US" sz="1600"/>
          </a:p>
        </p:txBody>
      </p:sp>
      <p:graphicFrame>
        <p:nvGraphicFramePr>
          <p:cNvPr id="17" name="Object 16">
            <a:extLst>
              <a:ext uri="{FF2B5EF4-FFF2-40B4-BE49-F238E27FC236}">
                <a16:creationId xmlns:a16="http://schemas.microsoft.com/office/drawing/2014/main" id="{19D98425-AE46-42B6-93D6-A9C43D0EF8DD}"/>
              </a:ext>
            </a:extLst>
          </p:cNvPr>
          <p:cNvGraphicFramePr>
            <a:graphicFrameLocks noChangeAspect="1"/>
          </p:cNvGraphicFramePr>
          <p:nvPr>
            <p:extLst>
              <p:ext uri="{D42A27DB-BD31-4B8C-83A1-F6EECF244321}">
                <p14:modId xmlns:p14="http://schemas.microsoft.com/office/powerpoint/2010/main" val="847494552"/>
              </p:ext>
            </p:extLst>
          </p:nvPr>
        </p:nvGraphicFramePr>
        <p:xfrm>
          <a:off x="438150" y="3544888"/>
          <a:ext cx="2733675" cy="1500187"/>
        </p:xfrm>
        <a:graphic>
          <a:graphicData uri="http://schemas.openxmlformats.org/presentationml/2006/ole">
            <mc:AlternateContent xmlns:mc="http://schemas.openxmlformats.org/markup-compatibility/2006">
              <mc:Choice xmlns:v="urn:schemas-microsoft-com:vml" Requires="v">
                <p:oleObj name="Equation" r:id="rId5" imgW="2082600" imgH="1130040" progId="Equation.DSMT4">
                  <p:embed/>
                </p:oleObj>
              </mc:Choice>
              <mc:Fallback>
                <p:oleObj name="Equation" r:id="rId5" imgW="2082600" imgH="1130040" progId="Equation.DSMT4">
                  <p:embed/>
                  <p:pic>
                    <p:nvPicPr>
                      <p:cNvPr id="17" name="Object 16">
                        <a:extLst>
                          <a:ext uri="{FF2B5EF4-FFF2-40B4-BE49-F238E27FC236}">
                            <a16:creationId xmlns:a16="http://schemas.microsoft.com/office/drawing/2014/main" id="{19D98425-AE46-42B6-93D6-A9C43D0EF8DD}"/>
                          </a:ext>
                        </a:extLst>
                      </p:cNvPr>
                      <p:cNvPicPr>
                        <a:picLocks noChangeAspect="1" noChangeArrowheads="1"/>
                      </p:cNvPicPr>
                      <p:nvPr/>
                    </p:nvPicPr>
                    <p:blipFill>
                      <a:blip r:embed="rId6"/>
                      <a:srcRect/>
                      <a:stretch>
                        <a:fillRect/>
                      </a:stretch>
                    </p:blipFill>
                    <p:spPr bwMode="auto">
                      <a:xfrm>
                        <a:off x="438150" y="3544888"/>
                        <a:ext cx="2733675" cy="1500187"/>
                      </a:xfrm>
                      <a:prstGeom prst="rect">
                        <a:avLst/>
                      </a:prstGeom>
                      <a:solidFill>
                        <a:schemeClr val="bg1"/>
                      </a:solidFill>
                    </p:spPr>
                  </p:pic>
                </p:oleObj>
              </mc:Fallback>
            </mc:AlternateContent>
          </a:graphicData>
        </a:graphic>
      </p:graphicFrame>
      <p:graphicFrame>
        <p:nvGraphicFramePr>
          <p:cNvPr id="19" name="Object 18">
            <a:extLst>
              <a:ext uri="{FF2B5EF4-FFF2-40B4-BE49-F238E27FC236}">
                <a16:creationId xmlns:a16="http://schemas.microsoft.com/office/drawing/2014/main" id="{9455BC46-CAC7-4FDC-AF98-C02327BB6C63}"/>
              </a:ext>
            </a:extLst>
          </p:cNvPr>
          <p:cNvGraphicFramePr>
            <a:graphicFrameLocks noChangeAspect="1"/>
          </p:cNvGraphicFramePr>
          <p:nvPr>
            <p:extLst>
              <p:ext uri="{D42A27DB-BD31-4B8C-83A1-F6EECF244321}">
                <p14:modId xmlns:p14="http://schemas.microsoft.com/office/powerpoint/2010/main" val="2894391000"/>
              </p:ext>
            </p:extLst>
          </p:nvPr>
        </p:nvGraphicFramePr>
        <p:xfrm>
          <a:off x="360363" y="5554663"/>
          <a:ext cx="1943100" cy="325437"/>
        </p:xfrm>
        <a:graphic>
          <a:graphicData uri="http://schemas.openxmlformats.org/presentationml/2006/ole">
            <mc:AlternateContent xmlns:mc="http://schemas.openxmlformats.org/markup-compatibility/2006">
              <mc:Choice xmlns:v="urn:schemas-microsoft-com:vml" Requires="v">
                <p:oleObj name="Equation" r:id="rId7" imgW="1523880" imgH="253800" progId="Equation.DSMT4">
                  <p:embed/>
                </p:oleObj>
              </mc:Choice>
              <mc:Fallback>
                <p:oleObj name="Equation" r:id="rId7" imgW="1523880" imgH="253800" progId="Equation.DSMT4">
                  <p:embed/>
                  <p:pic>
                    <p:nvPicPr>
                      <p:cNvPr id="19" name="Object 18">
                        <a:extLst>
                          <a:ext uri="{FF2B5EF4-FFF2-40B4-BE49-F238E27FC236}">
                            <a16:creationId xmlns:a16="http://schemas.microsoft.com/office/drawing/2014/main" id="{9455BC46-CAC7-4FDC-AF98-C02327BB6C63}"/>
                          </a:ext>
                        </a:extLst>
                      </p:cNvPr>
                      <p:cNvPicPr/>
                      <p:nvPr/>
                    </p:nvPicPr>
                    <p:blipFill>
                      <a:blip r:embed="rId8"/>
                      <a:stretch>
                        <a:fillRect/>
                      </a:stretch>
                    </p:blipFill>
                    <p:spPr>
                      <a:xfrm>
                        <a:off x="360363" y="5554663"/>
                        <a:ext cx="1943100" cy="325437"/>
                      </a:xfrm>
                      <a:prstGeom prst="rect">
                        <a:avLst/>
                      </a:prstGeom>
                      <a:solidFill>
                        <a:srgbClr val="CCFFCC"/>
                      </a:solidFill>
                    </p:spPr>
                  </p:pic>
                </p:oleObj>
              </mc:Fallback>
            </mc:AlternateContent>
          </a:graphicData>
        </a:graphic>
      </p:graphicFrame>
      <p:sp>
        <p:nvSpPr>
          <p:cNvPr id="32" name="TextBox 31">
            <a:extLst>
              <a:ext uri="{FF2B5EF4-FFF2-40B4-BE49-F238E27FC236}">
                <a16:creationId xmlns:a16="http://schemas.microsoft.com/office/drawing/2014/main" id="{25FA6BC1-0B4E-4F32-83C4-794220079DC2}"/>
              </a:ext>
            </a:extLst>
          </p:cNvPr>
          <p:cNvSpPr txBox="1"/>
          <p:nvPr/>
        </p:nvSpPr>
        <p:spPr>
          <a:xfrm>
            <a:off x="325559" y="5172776"/>
            <a:ext cx="3705311" cy="307777"/>
          </a:xfrm>
          <a:prstGeom prst="rect">
            <a:avLst/>
          </a:prstGeom>
          <a:noFill/>
        </p:spPr>
        <p:txBody>
          <a:bodyPr wrap="square" rtlCol="0">
            <a:spAutoFit/>
          </a:bodyPr>
          <a:lstStyle/>
          <a:p>
            <a:r>
              <a:rPr lang="en-US" sz="1400"/>
              <a:t>Can verify that formally, the GF is given by:</a:t>
            </a:r>
            <a:endParaRPr lang="en-US" sz="1600"/>
          </a:p>
        </p:txBody>
      </p:sp>
      <p:graphicFrame>
        <p:nvGraphicFramePr>
          <p:cNvPr id="21" name="Object 20">
            <a:extLst>
              <a:ext uri="{FF2B5EF4-FFF2-40B4-BE49-F238E27FC236}">
                <a16:creationId xmlns:a16="http://schemas.microsoft.com/office/drawing/2014/main" id="{F41DA3F8-EA4B-4410-8D75-3F525F3E3297}"/>
              </a:ext>
            </a:extLst>
          </p:cNvPr>
          <p:cNvGraphicFramePr>
            <a:graphicFrameLocks noChangeAspect="1"/>
          </p:cNvGraphicFramePr>
          <p:nvPr/>
        </p:nvGraphicFramePr>
        <p:xfrm>
          <a:off x="9405727" y="74150"/>
          <a:ext cx="2633873" cy="1975405"/>
        </p:xfrm>
        <a:graphic>
          <a:graphicData uri="http://schemas.openxmlformats.org/presentationml/2006/ole">
            <mc:AlternateContent xmlns:mc="http://schemas.openxmlformats.org/markup-compatibility/2006">
              <mc:Choice xmlns:v="urn:schemas-microsoft-com:vml" Requires="v">
                <p:oleObj name="Bitmap Image" r:id="rId9" imgW="2314286" imgH="2029108" progId="Paint.Picture">
                  <p:embed/>
                </p:oleObj>
              </mc:Choice>
              <mc:Fallback>
                <p:oleObj name="Bitmap Image" r:id="rId9" imgW="2314286" imgH="2029108" progId="Paint.Picture">
                  <p:embed/>
                  <p:pic>
                    <p:nvPicPr>
                      <p:cNvPr id="21" name="Object 20">
                        <a:extLst>
                          <a:ext uri="{FF2B5EF4-FFF2-40B4-BE49-F238E27FC236}">
                            <a16:creationId xmlns:a16="http://schemas.microsoft.com/office/drawing/2014/main" id="{F41DA3F8-EA4B-4410-8D75-3F525F3E329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t="5634" r="1234" b="9859"/>
                      <a:stretch>
                        <a:fillRect/>
                      </a:stretch>
                    </p:blipFill>
                    <p:spPr bwMode="auto">
                      <a:xfrm>
                        <a:off x="9405727" y="74150"/>
                        <a:ext cx="2633873" cy="1975405"/>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F79C277E-BDA4-4D5F-9B23-B522CCC97583}"/>
              </a:ext>
            </a:extLst>
          </p:cNvPr>
          <p:cNvSpPr txBox="1"/>
          <p:nvPr/>
        </p:nvSpPr>
        <p:spPr>
          <a:xfrm>
            <a:off x="279700" y="5978259"/>
            <a:ext cx="3445916" cy="523220"/>
          </a:xfrm>
          <a:prstGeom prst="rect">
            <a:avLst/>
          </a:prstGeom>
          <a:noFill/>
        </p:spPr>
        <p:txBody>
          <a:bodyPr wrap="square" rtlCol="0">
            <a:spAutoFit/>
          </a:bodyPr>
          <a:lstStyle/>
          <a:p>
            <a:r>
              <a:rPr lang="en-US" sz="1400"/>
              <a:t>We can write it as an integral in the following fashion…. </a:t>
            </a:r>
          </a:p>
        </p:txBody>
      </p:sp>
      <p:sp>
        <p:nvSpPr>
          <p:cNvPr id="36" name="TextBox 35">
            <a:extLst>
              <a:ext uri="{FF2B5EF4-FFF2-40B4-BE49-F238E27FC236}">
                <a16:creationId xmlns:a16="http://schemas.microsoft.com/office/drawing/2014/main" id="{9EBD27D8-8268-4495-A7BF-0AD0E0A3AC9E}"/>
              </a:ext>
            </a:extLst>
          </p:cNvPr>
          <p:cNvSpPr txBox="1"/>
          <p:nvPr/>
        </p:nvSpPr>
        <p:spPr>
          <a:xfrm>
            <a:off x="5865334" y="1266210"/>
            <a:ext cx="3445916" cy="523220"/>
          </a:xfrm>
          <a:prstGeom prst="rect">
            <a:avLst/>
          </a:prstGeom>
          <a:noFill/>
        </p:spPr>
        <p:txBody>
          <a:bodyPr wrap="square" rtlCol="0">
            <a:spAutoFit/>
          </a:bodyPr>
          <a:lstStyle/>
          <a:p>
            <a:r>
              <a:rPr lang="en-US" sz="1400"/>
              <a:t>We split the time interval up into pieces and write:</a:t>
            </a:r>
          </a:p>
        </p:txBody>
      </p:sp>
      <p:graphicFrame>
        <p:nvGraphicFramePr>
          <p:cNvPr id="31" name="Object 30">
            <a:extLst>
              <a:ext uri="{FF2B5EF4-FFF2-40B4-BE49-F238E27FC236}">
                <a16:creationId xmlns:a16="http://schemas.microsoft.com/office/drawing/2014/main" id="{F2028EC7-0D02-46CE-961B-D76AB388F75F}"/>
              </a:ext>
            </a:extLst>
          </p:cNvPr>
          <p:cNvGraphicFramePr>
            <a:graphicFrameLocks noChangeAspect="1"/>
          </p:cNvGraphicFramePr>
          <p:nvPr>
            <p:extLst>
              <p:ext uri="{D42A27DB-BD31-4B8C-83A1-F6EECF244321}">
                <p14:modId xmlns:p14="http://schemas.microsoft.com/office/powerpoint/2010/main" val="130831688"/>
              </p:ext>
            </p:extLst>
          </p:nvPr>
        </p:nvGraphicFramePr>
        <p:xfrm>
          <a:off x="4336929" y="2136467"/>
          <a:ext cx="7529512" cy="1536700"/>
        </p:xfrm>
        <a:graphic>
          <a:graphicData uri="http://schemas.openxmlformats.org/presentationml/2006/ole">
            <mc:AlternateContent xmlns:mc="http://schemas.openxmlformats.org/markup-compatibility/2006">
              <mc:Choice xmlns:v="urn:schemas-microsoft-com:vml" Requires="v">
                <p:oleObj name="Equation" r:id="rId11" imgW="6146640" imgH="1257120" progId="Equation.DSMT4">
                  <p:embed/>
                </p:oleObj>
              </mc:Choice>
              <mc:Fallback>
                <p:oleObj name="Equation" r:id="rId11" imgW="6146640" imgH="1257120" progId="Equation.DSMT4">
                  <p:embed/>
                  <p:pic>
                    <p:nvPicPr>
                      <p:cNvPr id="31" name="Object 30">
                        <a:extLst>
                          <a:ext uri="{FF2B5EF4-FFF2-40B4-BE49-F238E27FC236}">
                            <a16:creationId xmlns:a16="http://schemas.microsoft.com/office/drawing/2014/main" id="{F2028EC7-0D02-46CE-961B-D76AB388F75F}"/>
                          </a:ext>
                        </a:extLst>
                      </p:cNvPr>
                      <p:cNvPicPr>
                        <a:picLocks noChangeAspect="1" noChangeArrowheads="1"/>
                      </p:cNvPicPr>
                      <p:nvPr/>
                    </p:nvPicPr>
                    <p:blipFill>
                      <a:blip r:embed="rId12"/>
                      <a:srcRect/>
                      <a:stretch>
                        <a:fillRect/>
                      </a:stretch>
                    </p:blipFill>
                    <p:spPr bwMode="auto">
                      <a:xfrm>
                        <a:off x="4336929" y="2136467"/>
                        <a:ext cx="7529512" cy="1536700"/>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6A404C75-C085-40EB-A02F-252B11B18CED}"/>
              </a:ext>
            </a:extLst>
          </p:cNvPr>
          <p:cNvSpPr txBox="1"/>
          <p:nvPr/>
        </p:nvSpPr>
        <p:spPr>
          <a:xfrm>
            <a:off x="5758215" y="4132495"/>
            <a:ext cx="5773959" cy="954107"/>
          </a:xfrm>
          <a:prstGeom prst="rect">
            <a:avLst/>
          </a:prstGeom>
          <a:noFill/>
        </p:spPr>
        <p:txBody>
          <a:bodyPr wrap="square" rtlCol="0">
            <a:spAutoFit/>
          </a:bodyPr>
          <a:lstStyle/>
          <a:p>
            <a:r>
              <a:rPr lang="en-US" sz="1400"/>
              <a:t>The advantage of doing so is that we can write the infinitesimal time development operator as simply the expression below (because ignoring time order, and eliding the putting V into the interaction picture,  introduces error O(dt), which is irrelevant to our order)</a:t>
            </a:r>
          </a:p>
        </p:txBody>
      </p:sp>
      <p:graphicFrame>
        <p:nvGraphicFramePr>
          <p:cNvPr id="34" name="Object 33">
            <a:extLst>
              <a:ext uri="{FF2B5EF4-FFF2-40B4-BE49-F238E27FC236}">
                <a16:creationId xmlns:a16="http://schemas.microsoft.com/office/drawing/2014/main" id="{7EECF0D4-F9A8-4F2B-9495-BC55B6EB23F7}"/>
              </a:ext>
            </a:extLst>
          </p:cNvPr>
          <p:cNvGraphicFramePr>
            <a:graphicFrameLocks noChangeAspect="1"/>
          </p:cNvGraphicFramePr>
          <p:nvPr>
            <p:extLst>
              <p:ext uri="{D42A27DB-BD31-4B8C-83A1-F6EECF244321}">
                <p14:modId xmlns:p14="http://schemas.microsoft.com/office/powerpoint/2010/main" val="3248073041"/>
              </p:ext>
            </p:extLst>
          </p:nvPr>
        </p:nvGraphicFramePr>
        <p:xfrm>
          <a:off x="5865334" y="5180021"/>
          <a:ext cx="2517775" cy="486550"/>
        </p:xfrm>
        <a:graphic>
          <a:graphicData uri="http://schemas.openxmlformats.org/presentationml/2006/ole">
            <mc:AlternateContent xmlns:mc="http://schemas.openxmlformats.org/markup-compatibility/2006">
              <mc:Choice xmlns:v="urn:schemas-microsoft-com:vml" Requires="v">
                <p:oleObj name="Equation" r:id="rId13" imgW="1689100" imgH="330200" progId="Equation.DSMT4">
                  <p:embed/>
                </p:oleObj>
              </mc:Choice>
              <mc:Fallback>
                <p:oleObj name="Equation" r:id="rId13" imgW="1689100" imgH="330200" progId="Equation.DSMT4">
                  <p:embed/>
                  <p:pic>
                    <p:nvPicPr>
                      <p:cNvPr id="34" name="Object 33">
                        <a:extLst>
                          <a:ext uri="{FF2B5EF4-FFF2-40B4-BE49-F238E27FC236}">
                            <a16:creationId xmlns:a16="http://schemas.microsoft.com/office/drawing/2014/main" id="{7EECF0D4-F9A8-4F2B-9495-BC55B6EB23F7}"/>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865334" y="5180021"/>
                        <a:ext cx="2517775" cy="486550"/>
                      </a:xfrm>
                      <a:prstGeom prst="rect">
                        <a:avLst/>
                      </a:prstGeom>
                      <a:noFill/>
                    </p:spPr>
                  </p:pic>
                </p:oleObj>
              </mc:Fallback>
            </mc:AlternateContent>
          </a:graphicData>
        </a:graphic>
      </p:graphicFrame>
      <p:sp>
        <p:nvSpPr>
          <p:cNvPr id="35" name="Rectangle 21">
            <a:extLst>
              <a:ext uri="{FF2B5EF4-FFF2-40B4-BE49-F238E27FC236}">
                <a16:creationId xmlns:a16="http://schemas.microsoft.com/office/drawing/2014/main" id="{989B1033-E620-4052-B2EA-D0FE2546B093}"/>
              </a:ext>
            </a:extLst>
          </p:cNvPr>
          <p:cNvSpPr>
            <a:spLocks noChangeArrowheads="1"/>
          </p:cNvSpPr>
          <p:nvPr/>
        </p:nvSpPr>
        <p:spPr bwMode="auto">
          <a:xfrm>
            <a:off x="4056728" y="402226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552614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7" name="Object 36">
            <a:extLst>
              <a:ext uri="{FF2B5EF4-FFF2-40B4-BE49-F238E27FC236}">
                <a16:creationId xmlns:a16="http://schemas.microsoft.com/office/drawing/2014/main" id="{148F409B-E8B9-479E-B609-A419D498E57F}"/>
              </a:ext>
            </a:extLst>
          </p:cNvPr>
          <p:cNvGraphicFramePr>
            <a:graphicFrameLocks noChangeAspect="1"/>
          </p:cNvGraphicFramePr>
          <p:nvPr>
            <p:extLst>
              <p:ext uri="{D42A27DB-BD31-4B8C-83A1-F6EECF244321}">
                <p14:modId xmlns:p14="http://schemas.microsoft.com/office/powerpoint/2010/main" val="1720339765"/>
              </p:ext>
            </p:extLst>
          </p:nvPr>
        </p:nvGraphicFramePr>
        <p:xfrm>
          <a:off x="307308" y="1416640"/>
          <a:ext cx="5243513" cy="2135188"/>
        </p:xfrm>
        <a:graphic>
          <a:graphicData uri="http://schemas.openxmlformats.org/presentationml/2006/ole">
            <mc:AlternateContent xmlns:mc="http://schemas.openxmlformats.org/markup-compatibility/2006">
              <mc:Choice xmlns:v="urn:schemas-microsoft-com:vml" Requires="v">
                <p:oleObj name="Equation" r:id="rId3" imgW="4051080" imgH="1650960" progId="Equation.DSMT4">
                  <p:embed/>
                </p:oleObj>
              </mc:Choice>
              <mc:Fallback>
                <p:oleObj name="Equation" r:id="rId3" imgW="4051080" imgH="1650960" progId="Equation.DSMT4">
                  <p:embed/>
                  <p:pic>
                    <p:nvPicPr>
                      <p:cNvPr id="37" name="Object 36">
                        <a:extLst>
                          <a:ext uri="{FF2B5EF4-FFF2-40B4-BE49-F238E27FC236}">
                            <a16:creationId xmlns:a16="http://schemas.microsoft.com/office/drawing/2014/main" id="{148F409B-E8B9-479E-B609-A419D498E57F}"/>
                          </a:ext>
                        </a:extLst>
                      </p:cNvPr>
                      <p:cNvPicPr>
                        <a:picLocks noChangeAspect="1" noChangeArrowheads="1"/>
                      </p:cNvPicPr>
                      <p:nvPr/>
                    </p:nvPicPr>
                    <p:blipFill>
                      <a:blip r:embed="rId4"/>
                      <a:srcRect/>
                      <a:stretch>
                        <a:fillRect/>
                      </a:stretch>
                    </p:blipFill>
                    <p:spPr bwMode="auto">
                      <a:xfrm>
                        <a:off x="307308" y="1416640"/>
                        <a:ext cx="5243513" cy="2135188"/>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92B10F86-B041-4B5E-8132-00EF426581FF}"/>
              </a:ext>
            </a:extLst>
          </p:cNvPr>
          <p:cNvSpPr txBox="1"/>
          <p:nvPr/>
        </p:nvSpPr>
        <p:spPr>
          <a:xfrm>
            <a:off x="261081" y="871548"/>
            <a:ext cx="6942367" cy="523220"/>
          </a:xfrm>
          <a:prstGeom prst="rect">
            <a:avLst/>
          </a:prstGeom>
          <a:noFill/>
        </p:spPr>
        <p:txBody>
          <a:bodyPr wrap="square" rtlCol="0">
            <a:spAutoFit/>
          </a:bodyPr>
          <a:lstStyle/>
          <a:p>
            <a:r>
              <a:rPr lang="en-US" sz="1400"/>
              <a:t>Working out the infinitesimal GF, we get (skipping a few details, like that to O(dt), we may neglect time ordering):</a:t>
            </a:r>
            <a:endParaRPr lang="en-US" sz="1600"/>
          </a:p>
        </p:txBody>
      </p:sp>
      <p:sp>
        <p:nvSpPr>
          <p:cNvPr id="25" name="TextBox 24">
            <a:extLst>
              <a:ext uri="{FF2B5EF4-FFF2-40B4-BE49-F238E27FC236}">
                <a16:creationId xmlns:a16="http://schemas.microsoft.com/office/drawing/2014/main" id="{845ABEAE-CC64-4D8A-BC17-4BEDDE21D295}"/>
              </a:ext>
            </a:extLst>
          </p:cNvPr>
          <p:cNvSpPr txBox="1"/>
          <p:nvPr/>
        </p:nvSpPr>
        <p:spPr>
          <a:xfrm>
            <a:off x="261080" y="3699397"/>
            <a:ext cx="7525459" cy="523220"/>
          </a:xfrm>
          <a:prstGeom prst="rect">
            <a:avLst/>
          </a:prstGeom>
          <a:noFill/>
        </p:spPr>
        <p:txBody>
          <a:bodyPr wrap="square" rtlCol="0">
            <a:spAutoFit/>
          </a:bodyPr>
          <a:lstStyle/>
          <a:p>
            <a:r>
              <a:rPr lang="en-US" sz="1400"/>
              <a:t>Now we’ll recognize the exponent as the Action over that tiny time-segment.  Now substituting this into our expression, we’ll see that we can write the propagator as:</a:t>
            </a:r>
            <a:endParaRPr lang="en-US" sz="1600"/>
          </a:p>
        </p:txBody>
      </p:sp>
      <p:sp>
        <p:nvSpPr>
          <p:cNvPr id="4" name="Rectangle 5">
            <a:extLst>
              <a:ext uri="{FF2B5EF4-FFF2-40B4-BE49-F238E27FC236}">
                <a16:creationId xmlns:a16="http://schemas.microsoft.com/office/drawing/2014/main" id="{F5DC289D-0086-42B9-9886-656F55F5BB40}"/>
              </a:ext>
            </a:extLst>
          </p:cNvPr>
          <p:cNvSpPr>
            <a:spLocks noChangeArrowheads="1"/>
          </p:cNvSpPr>
          <p:nvPr/>
        </p:nvSpPr>
        <p:spPr bwMode="auto">
          <a:xfrm>
            <a:off x="1168924" y="1816918"/>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a:extLst>
              <a:ext uri="{FF2B5EF4-FFF2-40B4-BE49-F238E27FC236}">
                <a16:creationId xmlns:a16="http://schemas.microsoft.com/office/drawing/2014/main" id="{5F0532A0-AAD7-4C9A-9E70-F702A48632AF}"/>
              </a:ext>
            </a:extLst>
          </p:cNvPr>
          <p:cNvGraphicFramePr>
            <a:graphicFrameLocks noChangeAspect="1"/>
          </p:cNvGraphicFramePr>
          <p:nvPr>
            <p:extLst>
              <p:ext uri="{D42A27DB-BD31-4B8C-83A1-F6EECF244321}">
                <p14:modId xmlns:p14="http://schemas.microsoft.com/office/powerpoint/2010/main" val="1620930822"/>
              </p:ext>
            </p:extLst>
          </p:nvPr>
        </p:nvGraphicFramePr>
        <p:xfrm>
          <a:off x="307308" y="4266371"/>
          <a:ext cx="9064625" cy="622300"/>
        </p:xfrm>
        <a:graphic>
          <a:graphicData uri="http://schemas.openxmlformats.org/presentationml/2006/ole">
            <mc:AlternateContent xmlns:mc="http://schemas.openxmlformats.org/markup-compatibility/2006">
              <mc:Choice xmlns:v="urn:schemas-microsoft-com:vml" Requires="v">
                <p:oleObj name="Equation" r:id="rId5" imgW="6845040" imgH="469800" progId="Equation.DSMT4">
                  <p:embed/>
                </p:oleObj>
              </mc:Choice>
              <mc:Fallback>
                <p:oleObj name="Equation" r:id="rId5" imgW="6845040" imgH="469800" progId="Equation.DSMT4">
                  <p:embed/>
                  <p:pic>
                    <p:nvPicPr>
                      <p:cNvPr id="5" name="Object 4">
                        <a:extLst>
                          <a:ext uri="{FF2B5EF4-FFF2-40B4-BE49-F238E27FC236}">
                            <a16:creationId xmlns:a16="http://schemas.microsoft.com/office/drawing/2014/main" id="{5F0532A0-AAD7-4C9A-9E70-F702A48632AF}"/>
                          </a:ext>
                        </a:extLst>
                      </p:cNvPr>
                      <p:cNvPicPr>
                        <a:picLocks noChangeAspect="1" noChangeArrowheads="1"/>
                      </p:cNvPicPr>
                      <p:nvPr/>
                    </p:nvPicPr>
                    <p:blipFill>
                      <a:blip r:embed="rId6"/>
                      <a:srcRect/>
                      <a:stretch>
                        <a:fillRect/>
                      </a:stretch>
                    </p:blipFill>
                    <p:spPr bwMode="auto">
                      <a:xfrm>
                        <a:off x="307308" y="4266371"/>
                        <a:ext cx="9064625" cy="622300"/>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66BF4EA6-EE09-40D2-AD17-D2E3EFA89954}"/>
              </a:ext>
            </a:extLst>
          </p:cNvPr>
          <p:cNvGraphicFramePr>
            <a:graphicFrameLocks noChangeAspect="1"/>
          </p:cNvGraphicFramePr>
          <p:nvPr/>
        </p:nvGraphicFramePr>
        <p:xfrm>
          <a:off x="9143353" y="206102"/>
          <a:ext cx="2787566" cy="2090675"/>
        </p:xfrm>
        <a:graphic>
          <a:graphicData uri="http://schemas.openxmlformats.org/presentationml/2006/ole">
            <mc:AlternateContent xmlns:mc="http://schemas.openxmlformats.org/markup-compatibility/2006">
              <mc:Choice xmlns:v="urn:schemas-microsoft-com:vml" Requires="v">
                <p:oleObj name="Bitmap Image" r:id="rId7" imgW="2314286" imgH="2029108" progId="Paint.Picture">
                  <p:embed/>
                </p:oleObj>
              </mc:Choice>
              <mc:Fallback>
                <p:oleObj name="Bitmap Image" r:id="rId7" imgW="2314286" imgH="2029108" progId="Paint.Picture">
                  <p:embed/>
                  <p:pic>
                    <p:nvPicPr>
                      <p:cNvPr id="9" name="Object 8">
                        <a:extLst>
                          <a:ext uri="{FF2B5EF4-FFF2-40B4-BE49-F238E27FC236}">
                            <a16:creationId xmlns:a16="http://schemas.microsoft.com/office/drawing/2014/main" id="{66BF4EA6-EE09-40D2-AD17-D2E3EFA8995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t="5634" r="1234" b="9859"/>
                      <a:stretch>
                        <a:fillRect/>
                      </a:stretch>
                    </p:blipFill>
                    <p:spPr bwMode="auto">
                      <a:xfrm>
                        <a:off x="9143353" y="206102"/>
                        <a:ext cx="2787566" cy="2090675"/>
                      </a:xfrm>
                      <a:prstGeom prst="rect">
                        <a:avLst/>
                      </a:prstGeom>
                      <a:noFill/>
                    </p:spPr>
                  </p:pic>
                </p:oleObj>
              </mc:Fallback>
            </mc:AlternateContent>
          </a:graphicData>
        </a:graphic>
      </p:graphicFrame>
      <p:sp>
        <p:nvSpPr>
          <p:cNvPr id="29" name="TextBox 28">
            <a:extLst>
              <a:ext uri="{FF2B5EF4-FFF2-40B4-BE49-F238E27FC236}">
                <a16:creationId xmlns:a16="http://schemas.microsoft.com/office/drawing/2014/main" id="{FDD2389B-4E1F-42EC-80D7-7285C2CDC35A}"/>
              </a:ext>
            </a:extLst>
          </p:cNvPr>
          <p:cNvSpPr txBox="1"/>
          <p:nvPr/>
        </p:nvSpPr>
        <p:spPr>
          <a:xfrm>
            <a:off x="261080" y="5054965"/>
            <a:ext cx="6238580" cy="523220"/>
          </a:xfrm>
          <a:prstGeom prst="rect">
            <a:avLst/>
          </a:prstGeom>
          <a:noFill/>
        </p:spPr>
        <p:txBody>
          <a:bodyPr wrap="square" rtlCol="0">
            <a:spAutoFit/>
          </a:bodyPr>
          <a:lstStyle/>
          <a:p>
            <a:r>
              <a:rPr lang="en-US" sz="1400"/>
              <a:t>Subsuming the sqrt factors into the measure, we can write, short hand (keeping mind of the diagram above)</a:t>
            </a:r>
            <a:endParaRPr lang="en-US" sz="1600"/>
          </a:p>
        </p:txBody>
      </p:sp>
      <p:sp>
        <p:nvSpPr>
          <p:cNvPr id="13" name="Rectangle 12">
            <a:extLst>
              <a:ext uri="{FF2B5EF4-FFF2-40B4-BE49-F238E27FC236}">
                <a16:creationId xmlns:a16="http://schemas.microsoft.com/office/drawing/2014/main" id="{10D9A92D-61E4-4A57-A72C-2DB0B2EE1A8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E9438066-CCB9-4306-9397-E67A733745BC}"/>
              </a:ext>
            </a:extLst>
          </p:cNvPr>
          <p:cNvGraphicFramePr>
            <a:graphicFrameLocks noChangeAspect="1"/>
          </p:cNvGraphicFramePr>
          <p:nvPr>
            <p:extLst>
              <p:ext uri="{D42A27DB-BD31-4B8C-83A1-F6EECF244321}">
                <p14:modId xmlns:p14="http://schemas.microsoft.com/office/powerpoint/2010/main" val="3446501343"/>
              </p:ext>
            </p:extLst>
          </p:nvPr>
        </p:nvGraphicFramePr>
        <p:xfrm>
          <a:off x="307308" y="5756352"/>
          <a:ext cx="6453188" cy="614363"/>
        </p:xfrm>
        <a:graphic>
          <a:graphicData uri="http://schemas.openxmlformats.org/presentationml/2006/ole">
            <mc:AlternateContent xmlns:mc="http://schemas.openxmlformats.org/markup-compatibility/2006">
              <mc:Choice xmlns:v="urn:schemas-microsoft-com:vml" Requires="v">
                <p:oleObj name="Equation" r:id="rId9" imgW="4889160" imgH="469800" progId="Equation.DSMT4">
                  <p:embed/>
                </p:oleObj>
              </mc:Choice>
              <mc:Fallback>
                <p:oleObj name="Equation" r:id="rId9" imgW="4889160" imgH="469800" progId="Equation.DSMT4">
                  <p:embed/>
                  <p:pic>
                    <p:nvPicPr>
                      <p:cNvPr id="14" name="Object 13">
                        <a:extLst>
                          <a:ext uri="{FF2B5EF4-FFF2-40B4-BE49-F238E27FC236}">
                            <a16:creationId xmlns:a16="http://schemas.microsoft.com/office/drawing/2014/main" id="{E9438066-CCB9-4306-9397-E67A733745BC}"/>
                          </a:ext>
                        </a:extLst>
                      </p:cNvPr>
                      <p:cNvPicPr>
                        <a:picLocks noChangeAspect="1" noChangeArrowheads="1"/>
                      </p:cNvPicPr>
                      <p:nvPr/>
                    </p:nvPicPr>
                    <p:blipFill>
                      <a:blip r:embed="rId10"/>
                      <a:srcRect/>
                      <a:stretch>
                        <a:fillRect/>
                      </a:stretch>
                    </p:blipFill>
                    <p:spPr bwMode="auto">
                      <a:xfrm>
                        <a:off x="307308" y="5756352"/>
                        <a:ext cx="6453188" cy="614363"/>
                      </a:xfrm>
                      <a:prstGeom prst="rect">
                        <a:avLst/>
                      </a:prstGeom>
                      <a:solidFill>
                        <a:srgbClr val="CCFFCC"/>
                      </a:solidFill>
                    </p:spPr>
                  </p:pic>
                </p:oleObj>
              </mc:Fallback>
            </mc:AlternateContent>
          </a:graphicData>
        </a:graphic>
      </p:graphicFrame>
      <p:sp>
        <p:nvSpPr>
          <p:cNvPr id="15" name="TextBox 14">
            <a:extLst>
              <a:ext uri="{FF2B5EF4-FFF2-40B4-BE49-F238E27FC236}">
                <a16:creationId xmlns:a16="http://schemas.microsoft.com/office/drawing/2014/main" id="{30E17AD2-3358-4A09-9F36-6A8A5AE9A9C7}"/>
              </a:ext>
            </a:extLst>
          </p:cNvPr>
          <p:cNvSpPr txBox="1"/>
          <p:nvPr/>
        </p:nvSpPr>
        <p:spPr>
          <a:xfrm>
            <a:off x="6948458" y="5001769"/>
            <a:ext cx="4865803" cy="523220"/>
          </a:xfrm>
          <a:prstGeom prst="rect">
            <a:avLst/>
          </a:prstGeom>
          <a:noFill/>
        </p:spPr>
        <p:txBody>
          <a:bodyPr wrap="square" rtlCol="0">
            <a:spAutoFit/>
          </a:bodyPr>
          <a:lstStyle/>
          <a:p>
            <a:r>
              <a:rPr lang="en-US" sz="1400"/>
              <a:t>The classical approximation to the propagator is given by the following.  The pre-factor can be worked out using WKB:</a:t>
            </a:r>
            <a:endParaRPr lang="en-US" sz="1600"/>
          </a:p>
        </p:txBody>
      </p:sp>
      <p:graphicFrame>
        <p:nvGraphicFramePr>
          <p:cNvPr id="20" name="Object 19">
            <a:extLst>
              <a:ext uri="{FF2B5EF4-FFF2-40B4-BE49-F238E27FC236}">
                <a16:creationId xmlns:a16="http://schemas.microsoft.com/office/drawing/2014/main" id="{28E1D09A-B3C0-45AB-A4C7-234980CFD12F}"/>
              </a:ext>
            </a:extLst>
          </p:cNvPr>
          <p:cNvGraphicFramePr>
            <a:graphicFrameLocks noChangeAspect="1"/>
          </p:cNvGraphicFramePr>
          <p:nvPr>
            <p:extLst>
              <p:ext uri="{D42A27DB-BD31-4B8C-83A1-F6EECF244321}">
                <p14:modId xmlns:p14="http://schemas.microsoft.com/office/powerpoint/2010/main" val="1567073889"/>
              </p:ext>
            </p:extLst>
          </p:nvPr>
        </p:nvGraphicFramePr>
        <p:xfrm>
          <a:off x="7021398" y="5626157"/>
          <a:ext cx="2707064" cy="449068"/>
        </p:xfrm>
        <a:graphic>
          <a:graphicData uri="http://schemas.openxmlformats.org/presentationml/2006/ole">
            <mc:AlternateContent xmlns:mc="http://schemas.openxmlformats.org/markup-compatibility/2006">
              <mc:Choice xmlns:v="urn:schemas-microsoft-com:vml" Requires="v">
                <p:oleObj name="Equation" r:id="rId11" imgW="2349360" imgH="342720" progId="Equation.DSMT4">
                  <p:embed/>
                </p:oleObj>
              </mc:Choice>
              <mc:Fallback>
                <p:oleObj name="Equation" r:id="rId11" imgW="2349360" imgH="342720" progId="Equation.DSMT4">
                  <p:embed/>
                  <p:pic>
                    <p:nvPicPr>
                      <p:cNvPr id="20" name="Object 19">
                        <a:extLst>
                          <a:ext uri="{FF2B5EF4-FFF2-40B4-BE49-F238E27FC236}">
                            <a16:creationId xmlns:a16="http://schemas.microsoft.com/office/drawing/2014/main" id="{28E1D09A-B3C0-45AB-A4C7-234980CFD12F}"/>
                          </a:ext>
                        </a:extLst>
                      </p:cNvPr>
                      <p:cNvPicPr>
                        <a:picLocks noChangeAspect="1" noChangeArrowheads="1"/>
                      </p:cNvPicPr>
                      <p:nvPr/>
                    </p:nvPicPr>
                    <p:blipFill>
                      <a:blip r:embed="rId12"/>
                      <a:srcRect/>
                      <a:stretch>
                        <a:fillRect/>
                      </a:stretch>
                    </p:blipFill>
                    <p:spPr bwMode="auto">
                      <a:xfrm>
                        <a:off x="7021398" y="5626157"/>
                        <a:ext cx="2707064" cy="449068"/>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DF8AF5F4-EFC0-4E98-87DB-66918C70AD8E}"/>
              </a:ext>
            </a:extLst>
          </p:cNvPr>
          <p:cNvSpPr txBox="1"/>
          <p:nvPr/>
        </p:nvSpPr>
        <p:spPr>
          <a:xfrm>
            <a:off x="2639505" y="115292"/>
            <a:ext cx="6090368" cy="584775"/>
          </a:xfrm>
          <a:prstGeom prst="rect">
            <a:avLst/>
          </a:prstGeom>
          <a:noFill/>
        </p:spPr>
        <p:txBody>
          <a:bodyPr wrap="square" rtlCol="0">
            <a:spAutoFit/>
          </a:bodyPr>
          <a:lstStyle/>
          <a:p>
            <a:r>
              <a:rPr lang="en-US" sz="3200" b="1" u="sng"/>
              <a:t>Propagator in Path Integral Form</a:t>
            </a:r>
            <a:endParaRPr lang="en-US" sz="3600" b="1" u="sng"/>
          </a:p>
        </p:txBody>
      </p:sp>
      <p:graphicFrame>
        <p:nvGraphicFramePr>
          <p:cNvPr id="19" name="Object 18">
            <a:extLst>
              <a:ext uri="{FF2B5EF4-FFF2-40B4-BE49-F238E27FC236}">
                <a16:creationId xmlns:a16="http://schemas.microsoft.com/office/drawing/2014/main" id="{73418014-94FF-47C8-9658-4CA73E7ECBB9}"/>
              </a:ext>
            </a:extLst>
          </p:cNvPr>
          <p:cNvGraphicFramePr>
            <a:graphicFrameLocks noChangeAspect="1"/>
          </p:cNvGraphicFramePr>
          <p:nvPr>
            <p:extLst>
              <p:ext uri="{D42A27DB-BD31-4B8C-83A1-F6EECF244321}">
                <p14:modId xmlns:p14="http://schemas.microsoft.com/office/powerpoint/2010/main" val="1008943833"/>
              </p:ext>
            </p:extLst>
          </p:nvPr>
        </p:nvGraphicFramePr>
        <p:xfrm>
          <a:off x="9821891" y="5611650"/>
          <a:ext cx="2270668" cy="470239"/>
        </p:xfrm>
        <a:graphic>
          <a:graphicData uri="http://schemas.openxmlformats.org/presentationml/2006/ole">
            <mc:AlternateContent xmlns:mc="http://schemas.openxmlformats.org/markup-compatibility/2006">
              <mc:Choice xmlns:v="urn:schemas-microsoft-com:vml" Requires="v">
                <p:oleObj name="Equation" r:id="rId13" imgW="1815840" imgH="380880" progId="Equation.DSMT4">
                  <p:embed/>
                </p:oleObj>
              </mc:Choice>
              <mc:Fallback>
                <p:oleObj name="Equation" r:id="rId13" imgW="1815840" imgH="380880" progId="Equation.DSMT4">
                  <p:embed/>
                  <p:pic>
                    <p:nvPicPr>
                      <p:cNvPr id="20" name="Object 19">
                        <a:extLst>
                          <a:ext uri="{FF2B5EF4-FFF2-40B4-BE49-F238E27FC236}">
                            <a16:creationId xmlns:a16="http://schemas.microsoft.com/office/drawing/2014/main" id="{28E1D09A-B3C0-45AB-A4C7-234980CFD12F}"/>
                          </a:ext>
                        </a:extLst>
                      </p:cNvPr>
                      <p:cNvPicPr>
                        <a:picLocks noChangeAspect="1" noChangeArrowheads="1"/>
                      </p:cNvPicPr>
                      <p:nvPr/>
                    </p:nvPicPr>
                    <p:blipFill>
                      <a:blip r:embed="rId14"/>
                      <a:srcRect/>
                      <a:stretch>
                        <a:fillRect/>
                      </a:stretch>
                    </p:blipFill>
                    <p:spPr bwMode="auto">
                      <a:xfrm>
                        <a:off x="9821891" y="5611650"/>
                        <a:ext cx="2270668" cy="470239"/>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817293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1734532" y="115292"/>
            <a:ext cx="7824247" cy="584775"/>
          </a:xfrm>
          <a:prstGeom prst="rect">
            <a:avLst/>
          </a:prstGeom>
          <a:noFill/>
        </p:spPr>
        <p:txBody>
          <a:bodyPr wrap="square" rtlCol="0">
            <a:spAutoFit/>
          </a:bodyPr>
          <a:lstStyle/>
          <a:p>
            <a:r>
              <a:rPr lang="en-US" sz="3200" b="1" u="sng"/>
              <a:t>Time development: Spin in a Magnetic Field</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878F193A-24CD-4737-B543-76EFDF0C8D23}"/>
              </a:ext>
            </a:extLst>
          </p:cNvPr>
          <p:cNvSpPr txBox="1"/>
          <p:nvPr/>
        </p:nvSpPr>
        <p:spPr>
          <a:xfrm>
            <a:off x="395925" y="895543"/>
            <a:ext cx="5891753" cy="738664"/>
          </a:xfrm>
          <a:prstGeom prst="rect">
            <a:avLst/>
          </a:prstGeom>
          <a:noFill/>
        </p:spPr>
        <p:txBody>
          <a:bodyPr wrap="square" rtlCol="0">
            <a:spAutoFit/>
          </a:bodyPr>
          <a:lstStyle/>
          <a:p>
            <a:r>
              <a:rPr lang="en-US" sz="1400"/>
              <a:t>Let’s consider a constant ‘perturbation’.  Say we have a spin s = 1/2 prepared in some initial state, and that we then suddenly turn on a B field.  What will happen?  First let’s consider the classical situation.</a:t>
            </a:r>
          </a:p>
        </p:txBody>
      </p:sp>
      <p:graphicFrame>
        <p:nvGraphicFramePr>
          <p:cNvPr id="5" name="Object 4">
            <a:extLst>
              <a:ext uri="{FF2B5EF4-FFF2-40B4-BE49-F238E27FC236}">
                <a16:creationId xmlns:a16="http://schemas.microsoft.com/office/drawing/2014/main" id="{D874B7AF-D2DA-464F-9F1D-6D62D69193D1}"/>
              </a:ext>
            </a:extLst>
          </p:cNvPr>
          <p:cNvGraphicFramePr>
            <a:graphicFrameLocks noChangeAspect="1"/>
          </p:cNvGraphicFramePr>
          <p:nvPr>
            <p:extLst>
              <p:ext uri="{D42A27DB-BD31-4B8C-83A1-F6EECF244321}">
                <p14:modId xmlns:p14="http://schemas.microsoft.com/office/powerpoint/2010/main" val="2862456891"/>
              </p:ext>
            </p:extLst>
          </p:nvPr>
        </p:nvGraphicFramePr>
        <p:xfrm>
          <a:off x="538899" y="1685114"/>
          <a:ext cx="3884435" cy="2323201"/>
        </p:xfrm>
        <a:graphic>
          <a:graphicData uri="http://schemas.openxmlformats.org/presentationml/2006/ole">
            <mc:AlternateContent xmlns:mc="http://schemas.openxmlformats.org/markup-compatibility/2006">
              <mc:Choice xmlns:v="urn:schemas-microsoft-com:vml" Requires="v">
                <p:oleObj name="Equation" r:id="rId2" imgW="3200400" imgH="1904760" progId="Equation.DSMT4">
                  <p:embed/>
                </p:oleObj>
              </mc:Choice>
              <mc:Fallback>
                <p:oleObj name="Equation" r:id="rId2" imgW="3200400" imgH="1904760" progId="Equation.DSMT4">
                  <p:embed/>
                  <p:pic>
                    <p:nvPicPr>
                      <p:cNvPr id="0" name="Object 1"/>
                      <p:cNvPicPr>
                        <a:picLocks noChangeAspect="1" noChangeArrowheads="1"/>
                      </p:cNvPicPr>
                      <p:nvPr/>
                    </p:nvPicPr>
                    <p:blipFill>
                      <a:blip r:embed="rId3"/>
                      <a:srcRect/>
                      <a:stretch>
                        <a:fillRect/>
                      </a:stretch>
                    </p:blipFill>
                    <p:spPr bwMode="auto">
                      <a:xfrm>
                        <a:off x="538899" y="1685114"/>
                        <a:ext cx="3884435" cy="2323201"/>
                      </a:xfrm>
                      <a:prstGeom prst="rect">
                        <a:avLst/>
                      </a:prstGeom>
                      <a:noFill/>
                    </p:spPr>
                  </p:pic>
                </p:oleObj>
              </mc:Fallback>
            </mc:AlternateContent>
          </a:graphicData>
        </a:graphic>
      </p:graphicFrame>
      <p:sp>
        <p:nvSpPr>
          <p:cNvPr id="14" name="TextBox 13">
            <a:extLst>
              <a:ext uri="{FF2B5EF4-FFF2-40B4-BE49-F238E27FC236}">
                <a16:creationId xmlns:a16="http://schemas.microsoft.com/office/drawing/2014/main" id="{6B47A8A4-579F-4C2C-976C-402305BA56CD}"/>
              </a:ext>
            </a:extLst>
          </p:cNvPr>
          <p:cNvSpPr txBox="1"/>
          <p:nvPr/>
        </p:nvSpPr>
        <p:spPr>
          <a:xfrm>
            <a:off x="463484" y="4310936"/>
            <a:ext cx="5965596" cy="523220"/>
          </a:xfrm>
          <a:prstGeom prst="rect">
            <a:avLst/>
          </a:prstGeom>
          <a:noFill/>
        </p:spPr>
        <p:txBody>
          <a:bodyPr wrap="square" rtlCol="0">
            <a:spAutoFit/>
          </a:bodyPr>
          <a:lstStyle/>
          <a:p>
            <a:r>
              <a:rPr lang="en-US" sz="1400"/>
              <a:t>So such a spin should just precess about the magnetic field with the specified frequency.  </a:t>
            </a:r>
          </a:p>
        </p:txBody>
      </p:sp>
      <p:graphicFrame>
        <p:nvGraphicFramePr>
          <p:cNvPr id="15" name="Object 14">
            <a:extLst>
              <a:ext uri="{FF2B5EF4-FFF2-40B4-BE49-F238E27FC236}">
                <a16:creationId xmlns:a16="http://schemas.microsoft.com/office/drawing/2014/main" id="{D71009FA-4BA3-470F-8613-F4CA5B526340}"/>
              </a:ext>
            </a:extLst>
          </p:cNvPr>
          <p:cNvGraphicFramePr>
            <a:graphicFrameLocks noChangeAspect="1"/>
          </p:cNvGraphicFramePr>
          <p:nvPr>
            <p:extLst>
              <p:ext uri="{D42A27DB-BD31-4B8C-83A1-F6EECF244321}">
                <p14:modId xmlns:p14="http://schemas.microsoft.com/office/powerpoint/2010/main" val="1483218230"/>
              </p:ext>
            </p:extLst>
          </p:nvPr>
        </p:nvGraphicFramePr>
        <p:xfrm>
          <a:off x="463484" y="4885063"/>
          <a:ext cx="2705494" cy="1939352"/>
        </p:xfrm>
        <a:graphic>
          <a:graphicData uri="http://schemas.openxmlformats.org/presentationml/2006/ole">
            <mc:AlternateContent xmlns:mc="http://schemas.openxmlformats.org/markup-compatibility/2006">
              <mc:Choice xmlns:v="urn:schemas-microsoft-com:vml" Requires="v">
                <p:oleObj name="Bitmap Image" r:id="rId4" imgW="2415600" imgH="1729800" progId="Paint.Picture">
                  <p:embed/>
                </p:oleObj>
              </mc:Choice>
              <mc:Fallback>
                <p:oleObj name="Bitmap Image" r:id="rId4" imgW="2415600" imgH="1729800" progId="Paint.Picture">
                  <p:embed/>
                  <p:pic>
                    <p:nvPicPr>
                      <p:cNvPr id="0" name="Object 7"/>
                      <p:cNvPicPr>
                        <a:picLocks noChangeAspect="1" noChangeArrowheads="1"/>
                      </p:cNvPicPr>
                      <p:nvPr/>
                    </p:nvPicPr>
                    <p:blipFill>
                      <a:blip r:embed="rId5"/>
                      <a:srcRect/>
                      <a:stretch>
                        <a:fillRect/>
                      </a:stretch>
                    </p:blipFill>
                    <p:spPr bwMode="auto">
                      <a:xfrm>
                        <a:off x="463484" y="4885063"/>
                        <a:ext cx="2705494" cy="1939352"/>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37C7FE63-4D1D-4515-9FA1-13BC30BE4990}"/>
              </a:ext>
            </a:extLst>
          </p:cNvPr>
          <p:cNvSpPr txBox="1"/>
          <p:nvPr/>
        </p:nvSpPr>
        <p:spPr>
          <a:xfrm>
            <a:off x="6645890" y="933252"/>
            <a:ext cx="3990681" cy="307777"/>
          </a:xfrm>
          <a:prstGeom prst="rect">
            <a:avLst/>
          </a:prstGeom>
          <a:noFill/>
        </p:spPr>
        <p:txBody>
          <a:bodyPr wrap="square" rtlCol="0">
            <a:spAutoFit/>
          </a:bodyPr>
          <a:lstStyle/>
          <a:p>
            <a:r>
              <a:rPr lang="en-US" sz="1400"/>
              <a:t>Now let’s consider the quantum version.</a:t>
            </a:r>
            <a:endParaRPr lang="en-US" sz="1600"/>
          </a:p>
        </p:txBody>
      </p:sp>
      <p:graphicFrame>
        <p:nvGraphicFramePr>
          <p:cNvPr id="19" name="Object 18">
            <a:extLst>
              <a:ext uri="{FF2B5EF4-FFF2-40B4-BE49-F238E27FC236}">
                <a16:creationId xmlns:a16="http://schemas.microsoft.com/office/drawing/2014/main" id="{5A92632A-D537-47C9-AAE7-C6F752D4ECAB}"/>
              </a:ext>
            </a:extLst>
          </p:cNvPr>
          <p:cNvGraphicFramePr>
            <a:graphicFrameLocks noChangeAspect="1"/>
          </p:cNvGraphicFramePr>
          <p:nvPr>
            <p:extLst>
              <p:ext uri="{D42A27DB-BD31-4B8C-83A1-F6EECF244321}">
                <p14:modId xmlns:p14="http://schemas.microsoft.com/office/powerpoint/2010/main" val="39019691"/>
              </p:ext>
            </p:extLst>
          </p:nvPr>
        </p:nvGraphicFramePr>
        <p:xfrm>
          <a:off x="6735837" y="1436509"/>
          <a:ext cx="4435475" cy="474662"/>
        </p:xfrm>
        <a:graphic>
          <a:graphicData uri="http://schemas.openxmlformats.org/presentationml/2006/ole">
            <mc:AlternateContent xmlns:mc="http://schemas.openxmlformats.org/markup-compatibility/2006">
              <mc:Choice xmlns:v="urn:schemas-microsoft-com:vml" Requires="v">
                <p:oleObj name="Equation" r:id="rId6" imgW="3695400" imgH="393480" progId="Equation.DSMT4">
                  <p:embed/>
                </p:oleObj>
              </mc:Choice>
              <mc:Fallback>
                <p:oleObj name="Equation" r:id="rId6" imgW="3695400" imgH="393480" progId="Equation.DSMT4">
                  <p:embed/>
                  <p:pic>
                    <p:nvPicPr>
                      <p:cNvPr id="0" name="Object 9"/>
                      <p:cNvPicPr>
                        <a:picLocks noChangeAspect="1" noChangeArrowheads="1"/>
                      </p:cNvPicPr>
                      <p:nvPr/>
                    </p:nvPicPr>
                    <p:blipFill>
                      <a:blip r:embed="rId7"/>
                      <a:srcRect/>
                      <a:stretch>
                        <a:fillRect/>
                      </a:stretch>
                    </p:blipFill>
                    <p:spPr bwMode="auto">
                      <a:xfrm>
                        <a:off x="6735837" y="1436509"/>
                        <a:ext cx="4435475" cy="474662"/>
                      </a:xfrm>
                      <a:prstGeom prst="rect">
                        <a:avLst/>
                      </a:prstGeom>
                      <a:noFill/>
                    </p:spPr>
                  </p:pic>
                </p:oleObj>
              </mc:Fallback>
            </mc:AlternateContent>
          </a:graphicData>
        </a:graphic>
      </p:graphicFrame>
      <p:graphicFrame>
        <p:nvGraphicFramePr>
          <p:cNvPr id="21" name="Object 20">
            <a:extLst>
              <a:ext uri="{FF2B5EF4-FFF2-40B4-BE49-F238E27FC236}">
                <a16:creationId xmlns:a16="http://schemas.microsoft.com/office/drawing/2014/main" id="{0FE01C7F-7B2C-48D3-9774-8AB4C5428175}"/>
              </a:ext>
            </a:extLst>
          </p:cNvPr>
          <p:cNvGraphicFramePr>
            <a:graphicFrameLocks noChangeAspect="1"/>
          </p:cNvGraphicFramePr>
          <p:nvPr>
            <p:extLst>
              <p:ext uri="{D42A27DB-BD31-4B8C-83A1-F6EECF244321}">
                <p14:modId xmlns:p14="http://schemas.microsoft.com/office/powerpoint/2010/main" val="2520895904"/>
              </p:ext>
            </p:extLst>
          </p:nvPr>
        </p:nvGraphicFramePr>
        <p:xfrm>
          <a:off x="6735837" y="2498761"/>
          <a:ext cx="3858291" cy="2135352"/>
        </p:xfrm>
        <a:graphic>
          <a:graphicData uri="http://schemas.openxmlformats.org/presentationml/2006/ole">
            <mc:AlternateContent xmlns:mc="http://schemas.openxmlformats.org/markup-compatibility/2006">
              <mc:Choice xmlns:v="urn:schemas-microsoft-com:vml" Requires="v">
                <p:oleObj name="Equation" r:id="rId8" imgW="3149280" imgH="1726920" progId="Equation.DSMT4">
                  <p:embed/>
                </p:oleObj>
              </mc:Choice>
              <mc:Fallback>
                <p:oleObj name="Equation" r:id="rId8" imgW="3149280" imgH="1726920" progId="Equation.DSMT4">
                  <p:embed/>
                  <p:pic>
                    <p:nvPicPr>
                      <p:cNvPr id="0" name="Object 11"/>
                      <p:cNvPicPr>
                        <a:picLocks noChangeAspect="1" noChangeArrowheads="1"/>
                      </p:cNvPicPr>
                      <p:nvPr/>
                    </p:nvPicPr>
                    <p:blipFill>
                      <a:blip r:embed="rId9"/>
                      <a:srcRect/>
                      <a:stretch>
                        <a:fillRect/>
                      </a:stretch>
                    </p:blipFill>
                    <p:spPr bwMode="auto">
                      <a:xfrm>
                        <a:off x="6735837" y="2498761"/>
                        <a:ext cx="3858291" cy="2135352"/>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DB2E1F20-0DC4-4C66-8FD4-FB39AF8926FE}"/>
              </a:ext>
            </a:extLst>
          </p:cNvPr>
          <p:cNvSpPr txBox="1"/>
          <p:nvPr/>
        </p:nvSpPr>
        <p:spPr>
          <a:xfrm>
            <a:off x="6683598" y="2063533"/>
            <a:ext cx="5279016" cy="307777"/>
          </a:xfrm>
          <a:prstGeom prst="rect">
            <a:avLst/>
          </a:prstGeom>
          <a:noFill/>
        </p:spPr>
        <p:txBody>
          <a:bodyPr wrap="square" rtlCol="0">
            <a:spAutoFit/>
          </a:bodyPr>
          <a:lstStyle/>
          <a:p>
            <a:r>
              <a:rPr lang="en-US" sz="1400"/>
              <a:t>Doing the operator version of the eigenfunction expansion we have:</a:t>
            </a:r>
            <a:endParaRPr lang="en-US" sz="1600"/>
          </a:p>
        </p:txBody>
      </p:sp>
      <p:sp>
        <p:nvSpPr>
          <p:cNvPr id="23" name="TextBox 22">
            <a:extLst>
              <a:ext uri="{FF2B5EF4-FFF2-40B4-BE49-F238E27FC236}">
                <a16:creationId xmlns:a16="http://schemas.microsoft.com/office/drawing/2014/main" id="{A1D53829-0359-4D70-B228-F67A6FB6CF14}"/>
              </a:ext>
            </a:extLst>
          </p:cNvPr>
          <p:cNvSpPr txBox="1"/>
          <p:nvPr/>
        </p:nvSpPr>
        <p:spPr>
          <a:xfrm>
            <a:off x="6730733" y="4834156"/>
            <a:ext cx="4864232" cy="1600438"/>
          </a:xfrm>
          <a:prstGeom prst="rect">
            <a:avLst/>
          </a:prstGeom>
          <a:noFill/>
        </p:spPr>
        <p:txBody>
          <a:bodyPr wrap="square" rtlCol="0">
            <a:spAutoFit/>
          </a:bodyPr>
          <a:lstStyle/>
          <a:p>
            <a:r>
              <a:rPr lang="en-US" sz="1400"/>
              <a:t>We’ll note that the precessional frequency is half (sans g-factor) of the classical value (this is that Ethan finger thing).  But the expectation of the spin operator does evolve according to classical expectations.  We can generalize this result somewhat to allow for an initial B field present at t = 0.  But it wouldn’t change anything.  All that matters is the initial state at t = 0, and B field for t &gt; 0.  </a:t>
            </a:r>
            <a:endParaRPr lang="en-US" sz="1600"/>
          </a:p>
        </p:txBody>
      </p:sp>
    </p:spTree>
    <p:extLst>
      <p:ext uri="{BB962C8B-B14F-4D97-AF65-F5344CB8AC3E}">
        <p14:creationId xmlns:p14="http://schemas.microsoft.com/office/powerpoint/2010/main" val="37614319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68C0CB-4400-44CB-895B-68127A314227}"/>
              </a:ext>
            </a:extLst>
          </p:cNvPr>
          <p:cNvSpPr txBox="1"/>
          <p:nvPr/>
        </p:nvSpPr>
        <p:spPr>
          <a:xfrm>
            <a:off x="3922263" y="115812"/>
            <a:ext cx="3332387" cy="523220"/>
          </a:xfrm>
          <a:prstGeom prst="rect">
            <a:avLst/>
          </a:prstGeom>
          <a:noFill/>
        </p:spPr>
        <p:txBody>
          <a:bodyPr wrap="none" rtlCol="0">
            <a:spAutoFit/>
          </a:bodyPr>
          <a:lstStyle/>
          <a:p>
            <a:r>
              <a:rPr lang="en-US" sz="2800" b="1" u="sng"/>
              <a:t>Propagator Examples</a:t>
            </a:r>
            <a:endParaRPr lang="en-US" b="1" u="sng"/>
          </a:p>
        </p:txBody>
      </p:sp>
      <p:sp>
        <p:nvSpPr>
          <p:cNvPr id="3" name="TextBox 2">
            <a:extLst>
              <a:ext uri="{FF2B5EF4-FFF2-40B4-BE49-F238E27FC236}">
                <a16:creationId xmlns:a16="http://schemas.microsoft.com/office/drawing/2014/main" id="{7C41EF13-9019-4187-8139-F77CC929136D}"/>
              </a:ext>
            </a:extLst>
          </p:cNvPr>
          <p:cNvSpPr txBox="1"/>
          <p:nvPr/>
        </p:nvSpPr>
        <p:spPr>
          <a:xfrm>
            <a:off x="197963" y="999047"/>
            <a:ext cx="1342355" cy="369332"/>
          </a:xfrm>
          <a:prstGeom prst="rect">
            <a:avLst/>
          </a:prstGeom>
          <a:noFill/>
        </p:spPr>
        <p:txBody>
          <a:bodyPr wrap="none" rtlCol="0">
            <a:spAutoFit/>
          </a:bodyPr>
          <a:lstStyle/>
          <a:p>
            <a:r>
              <a:rPr lang="en-US" b="1"/>
              <a:t>Linear Force</a:t>
            </a:r>
          </a:p>
        </p:txBody>
      </p:sp>
      <p:sp>
        <p:nvSpPr>
          <p:cNvPr id="4" name="TextBox 3">
            <a:extLst>
              <a:ext uri="{FF2B5EF4-FFF2-40B4-BE49-F238E27FC236}">
                <a16:creationId xmlns:a16="http://schemas.microsoft.com/office/drawing/2014/main" id="{AC4B3552-183B-4F0B-ABEC-84D1D3233A71}"/>
              </a:ext>
            </a:extLst>
          </p:cNvPr>
          <p:cNvSpPr txBox="1"/>
          <p:nvPr/>
        </p:nvSpPr>
        <p:spPr>
          <a:xfrm>
            <a:off x="188536" y="1294842"/>
            <a:ext cx="3333101" cy="307777"/>
          </a:xfrm>
          <a:prstGeom prst="rect">
            <a:avLst/>
          </a:prstGeom>
          <a:noFill/>
        </p:spPr>
        <p:txBody>
          <a:bodyPr wrap="square" rtlCol="0">
            <a:spAutoFit/>
          </a:bodyPr>
          <a:lstStyle/>
          <a:p>
            <a:r>
              <a:rPr lang="en-US" sz="1400"/>
              <a:t>Again we’ll do a classical particle.   </a:t>
            </a:r>
          </a:p>
        </p:txBody>
      </p:sp>
      <p:graphicFrame>
        <p:nvGraphicFramePr>
          <p:cNvPr id="7" name="Object 6">
            <a:extLst>
              <a:ext uri="{FF2B5EF4-FFF2-40B4-BE49-F238E27FC236}">
                <a16:creationId xmlns:a16="http://schemas.microsoft.com/office/drawing/2014/main" id="{BA2AF101-CD64-48EE-BF8F-9C1BB5B8F8F1}"/>
              </a:ext>
            </a:extLst>
          </p:cNvPr>
          <p:cNvGraphicFramePr>
            <a:graphicFrameLocks noChangeAspect="1"/>
          </p:cNvGraphicFramePr>
          <p:nvPr>
            <p:extLst>
              <p:ext uri="{D42A27DB-BD31-4B8C-83A1-F6EECF244321}">
                <p14:modId xmlns:p14="http://schemas.microsoft.com/office/powerpoint/2010/main" val="263913049"/>
              </p:ext>
            </p:extLst>
          </p:nvPr>
        </p:nvGraphicFramePr>
        <p:xfrm>
          <a:off x="282805" y="1652296"/>
          <a:ext cx="3333101" cy="1138038"/>
        </p:xfrm>
        <a:graphic>
          <a:graphicData uri="http://schemas.openxmlformats.org/presentationml/2006/ole">
            <mc:AlternateContent xmlns:mc="http://schemas.openxmlformats.org/markup-compatibility/2006">
              <mc:Choice xmlns:v="urn:schemas-microsoft-com:vml" Requires="v">
                <p:oleObj name="Equation" r:id="rId2" imgW="2743200" imgH="939800" progId="Equation.DSMT4">
                  <p:embed/>
                </p:oleObj>
              </mc:Choice>
              <mc:Fallback>
                <p:oleObj name="Equation" r:id="rId2" imgW="2743200" imgH="939800" progId="Equation.DSMT4">
                  <p:embed/>
                  <p:pic>
                    <p:nvPicPr>
                      <p:cNvPr id="0" name="Object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805" y="1652296"/>
                        <a:ext cx="3333101" cy="1138038"/>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3189DA26-B457-4BE3-877C-B223AA8C86A1}"/>
              </a:ext>
            </a:extLst>
          </p:cNvPr>
          <p:cNvGraphicFramePr>
            <a:graphicFrameLocks noChangeAspect="1"/>
          </p:cNvGraphicFramePr>
          <p:nvPr>
            <p:extLst>
              <p:ext uri="{D42A27DB-BD31-4B8C-83A1-F6EECF244321}">
                <p14:modId xmlns:p14="http://schemas.microsoft.com/office/powerpoint/2010/main" val="1828039181"/>
              </p:ext>
            </p:extLst>
          </p:nvPr>
        </p:nvGraphicFramePr>
        <p:xfrm>
          <a:off x="282805" y="3582072"/>
          <a:ext cx="6419653" cy="1661340"/>
        </p:xfrm>
        <a:graphic>
          <a:graphicData uri="http://schemas.openxmlformats.org/presentationml/2006/ole">
            <mc:AlternateContent xmlns:mc="http://schemas.openxmlformats.org/markup-compatibility/2006">
              <mc:Choice xmlns:v="urn:schemas-microsoft-com:vml" Requires="v">
                <p:oleObj name="Equation" r:id="rId4" imgW="5511800" imgH="1422400" progId="Equation.DSMT4">
                  <p:embed/>
                </p:oleObj>
              </mc:Choice>
              <mc:Fallback>
                <p:oleObj name="Equation" r:id="rId4" imgW="5511800" imgH="14224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2805" y="3582072"/>
                        <a:ext cx="6419653" cy="1661340"/>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00422111-45C7-489A-9F99-3B293438057F}"/>
              </a:ext>
            </a:extLst>
          </p:cNvPr>
          <p:cNvGraphicFramePr>
            <a:graphicFrameLocks noChangeAspect="1"/>
          </p:cNvGraphicFramePr>
          <p:nvPr>
            <p:extLst>
              <p:ext uri="{D42A27DB-BD31-4B8C-83A1-F6EECF244321}">
                <p14:modId xmlns:p14="http://schemas.microsoft.com/office/powerpoint/2010/main" val="2875784159"/>
              </p:ext>
            </p:extLst>
          </p:nvPr>
        </p:nvGraphicFramePr>
        <p:xfrm>
          <a:off x="6872846" y="1399735"/>
          <a:ext cx="4958501" cy="2578700"/>
        </p:xfrm>
        <a:graphic>
          <a:graphicData uri="http://schemas.openxmlformats.org/presentationml/2006/ole">
            <mc:AlternateContent xmlns:mc="http://schemas.openxmlformats.org/markup-compatibility/2006">
              <mc:Choice xmlns:v="urn:schemas-microsoft-com:vml" Requires="v">
                <p:oleObj name="Bitmap Image" r:id="rId6" imgW="4514286" imgH="2343477" progId="Paint.Picture">
                  <p:embed/>
                </p:oleObj>
              </mc:Choice>
              <mc:Fallback>
                <p:oleObj name="Bitmap Image" r:id="rId6" imgW="4514286" imgH="2343477" progId="Paint.Picture">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72846" y="1399735"/>
                        <a:ext cx="4958501" cy="2578700"/>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51AEE686-F714-4102-B926-9D106909F01A}"/>
              </a:ext>
            </a:extLst>
          </p:cNvPr>
          <p:cNvGraphicFramePr>
            <a:graphicFrameLocks noChangeAspect="1"/>
          </p:cNvGraphicFramePr>
          <p:nvPr>
            <p:extLst>
              <p:ext uri="{D42A27DB-BD31-4B8C-83A1-F6EECF244321}">
                <p14:modId xmlns:p14="http://schemas.microsoft.com/office/powerpoint/2010/main" val="2537809579"/>
              </p:ext>
            </p:extLst>
          </p:nvPr>
        </p:nvGraphicFramePr>
        <p:xfrm>
          <a:off x="6872846" y="4013537"/>
          <a:ext cx="5036349" cy="2641492"/>
        </p:xfrm>
        <a:graphic>
          <a:graphicData uri="http://schemas.openxmlformats.org/presentationml/2006/ole">
            <mc:AlternateContent xmlns:mc="http://schemas.openxmlformats.org/markup-compatibility/2006">
              <mc:Choice xmlns:v="urn:schemas-microsoft-com:vml" Requires="v">
                <p:oleObj name="Bitmap Image" r:id="rId8" imgW="4476190" imgH="2343477" progId="Paint.Picture">
                  <p:embed/>
                </p:oleObj>
              </mc:Choice>
              <mc:Fallback>
                <p:oleObj name="Bitmap Image" r:id="rId8" imgW="4476190" imgH="2343477" progId="Paint.Picture">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72846" y="4013537"/>
                        <a:ext cx="5036349" cy="2641492"/>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AD2AEF51-0AB4-4B03-8C58-0F614F19142E}"/>
              </a:ext>
            </a:extLst>
          </p:cNvPr>
          <p:cNvSpPr txBox="1"/>
          <p:nvPr/>
        </p:nvSpPr>
        <p:spPr>
          <a:xfrm>
            <a:off x="197963" y="2890418"/>
            <a:ext cx="4553146" cy="523220"/>
          </a:xfrm>
          <a:prstGeom prst="rect">
            <a:avLst/>
          </a:prstGeom>
          <a:noFill/>
        </p:spPr>
        <p:txBody>
          <a:bodyPr wrap="square" rtlCol="0">
            <a:spAutoFit/>
          </a:bodyPr>
          <a:lstStyle/>
          <a:p>
            <a:r>
              <a:rPr lang="en-US" sz="1400"/>
              <a:t>Doing the classical approximation to the propagator, which is exact in this case, we’ll get:</a:t>
            </a:r>
            <a:endParaRPr lang="en-US" sz="1600"/>
          </a:p>
        </p:txBody>
      </p:sp>
      <p:sp>
        <p:nvSpPr>
          <p:cNvPr id="21" name="TextBox 20">
            <a:extLst>
              <a:ext uri="{FF2B5EF4-FFF2-40B4-BE49-F238E27FC236}">
                <a16:creationId xmlns:a16="http://schemas.microsoft.com/office/drawing/2014/main" id="{4A31AFA2-5BA7-49B2-BA3C-19884C1BA70E}"/>
              </a:ext>
            </a:extLst>
          </p:cNvPr>
          <p:cNvSpPr txBox="1"/>
          <p:nvPr/>
        </p:nvSpPr>
        <p:spPr>
          <a:xfrm>
            <a:off x="188536" y="5458265"/>
            <a:ext cx="6626191" cy="954107"/>
          </a:xfrm>
          <a:prstGeom prst="rect">
            <a:avLst/>
          </a:prstGeom>
          <a:noFill/>
        </p:spPr>
        <p:txBody>
          <a:bodyPr wrap="square" rtlCol="0">
            <a:spAutoFit/>
          </a:bodyPr>
          <a:lstStyle/>
          <a:p>
            <a:r>
              <a:rPr lang="en-US" sz="1400"/>
              <a:t>Plots of the wavefunction to the side.  Can see how the curvature of the wavefunction increases as it accelerates.  Might take note that some authors say a discrete system cannot (permanently) absorb energy, as an analysis of the earlier spin example might evince.  But a continuous spectrum can, as this example illustrates.</a:t>
            </a:r>
          </a:p>
        </p:txBody>
      </p:sp>
    </p:spTree>
    <p:extLst>
      <p:ext uri="{BB962C8B-B14F-4D97-AF65-F5344CB8AC3E}">
        <p14:creationId xmlns:p14="http://schemas.microsoft.com/office/powerpoint/2010/main" val="3945690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68C0CB-4400-44CB-895B-68127A314227}"/>
              </a:ext>
            </a:extLst>
          </p:cNvPr>
          <p:cNvSpPr txBox="1"/>
          <p:nvPr/>
        </p:nvSpPr>
        <p:spPr>
          <a:xfrm>
            <a:off x="3998058" y="79157"/>
            <a:ext cx="3332387" cy="523220"/>
          </a:xfrm>
          <a:prstGeom prst="rect">
            <a:avLst/>
          </a:prstGeom>
          <a:noFill/>
        </p:spPr>
        <p:txBody>
          <a:bodyPr wrap="none" rtlCol="0">
            <a:spAutoFit/>
          </a:bodyPr>
          <a:lstStyle/>
          <a:p>
            <a:r>
              <a:rPr lang="en-US" sz="2800" b="1" u="sng"/>
              <a:t>Propagator Examples</a:t>
            </a:r>
            <a:endParaRPr lang="en-US" b="1" u="sng"/>
          </a:p>
        </p:txBody>
      </p:sp>
      <p:sp>
        <p:nvSpPr>
          <p:cNvPr id="3" name="TextBox 2">
            <a:extLst>
              <a:ext uri="{FF2B5EF4-FFF2-40B4-BE49-F238E27FC236}">
                <a16:creationId xmlns:a16="http://schemas.microsoft.com/office/drawing/2014/main" id="{7C41EF13-9019-4187-8139-F77CC929136D}"/>
              </a:ext>
            </a:extLst>
          </p:cNvPr>
          <p:cNvSpPr txBox="1"/>
          <p:nvPr/>
        </p:nvSpPr>
        <p:spPr>
          <a:xfrm>
            <a:off x="282806" y="989331"/>
            <a:ext cx="1682192" cy="369332"/>
          </a:xfrm>
          <a:prstGeom prst="rect">
            <a:avLst/>
          </a:prstGeom>
          <a:noFill/>
        </p:spPr>
        <p:txBody>
          <a:bodyPr wrap="none" rtlCol="0">
            <a:spAutoFit/>
          </a:bodyPr>
          <a:lstStyle/>
          <a:p>
            <a:r>
              <a:rPr lang="en-US" b="1"/>
              <a:t>Harmonic Force</a:t>
            </a:r>
          </a:p>
        </p:txBody>
      </p:sp>
      <p:graphicFrame>
        <p:nvGraphicFramePr>
          <p:cNvPr id="7" name="Object 6">
            <a:extLst>
              <a:ext uri="{FF2B5EF4-FFF2-40B4-BE49-F238E27FC236}">
                <a16:creationId xmlns:a16="http://schemas.microsoft.com/office/drawing/2014/main" id="{A1C44AE8-BB10-452D-83C6-D5A80941EF16}"/>
              </a:ext>
            </a:extLst>
          </p:cNvPr>
          <p:cNvGraphicFramePr>
            <a:graphicFrameLocks noChangeAspect="1"/>
          </p:cNvGraphicFramePr>
          <p:nvPr>
            <p:extLst>
              <p:ext uri="{D42A27DB-BD31-4B8C-83A1-F6EECF244321}">
                <p14:modId xmlns:p14="http://schemas.microsoft.com/office/powerpoint/2010/main" val="2039945771"/>
              </p:ext>
            </p:extLst>
          </p:nvPr>
        </p:nvGraphicFramePr>
        <p:xfrm>
          <a:off x="359480" y="2138255"/>
          <a:ext cx="3892009" cy="1321335"/>
        </p:xfrm>
        <a:graphic>
          <a:graphicData uri="http://schemas.openxmlformats.org/presentationml/2006/ole">
            <mc:AlternateContent xmlns:mc="http://schemas.openxmlformats.org/markup-compatibility/2006">
              <mc:Choice xmlns:v="urn:schemas-microsoft-com:vml" Requires="v">
                <p:oleObj name="Equation" r:id="rId2" imgW="2921000" imgH="990600" progId="Equation.DSMT4">
                  <p:embed/>
                </p:oleObj>
              </mc:Choice>
              <mc:Fallback>
                <p:oleObj name="Equation" r:id="rId2" imgW="2921000" imgH="990600" progId="Equation.DSMT4">
                  <p:embed/>
                  <p:pic>
                    <p:nvPicPr>
                      <p:cNvPr id="0"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480" y="2138255"/>
                        <a:ext cx="3892009" cy="1321335"/>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CEC40F30-0BC6-44E8-A780-518AF8B1FDCB}"/>
              </a:ext>
            </a:extLst>
          </p:cNvPr>
          <p:cNvSpPr txBox="1"/>
          <p:nvPr/>
        </p:nvSpPr>
        <p:spPr>
          <a:xfrm>
            <a:off x="282806" y="1311528"/>
            <a:ext cx="5728355" cy="523220"/>
          </a:xfrm>
          <a:prstGeom prst="rect">
            <a:avLst/>
          </a:prstGeom>
          <a:noFill/>
        </p:spPr>
        <p:txBody>
          <a:bodyPr wrap="square" rtlCol="0">
            <a:spAutoFit/>
          </a:bodyPr>
          <a:lstStyle/>
          <a:p>
            <a:r>
              <a:rPr lang="en-US" sz="1400"/>
              <a:t>Now let’s consider a classical particle subject to a harmonic force.  This one we can also do with the classical propagator approach:</a:t>
            </a:r>
          </a:p>
        </p:txBody>
      </p:sp>
      <p:graphicFrame>
        <p:nvGraphicFramePr>
          <p:cNvPr id="14" name="Object 13">
            <a:extLst>
              <a:ext uri="{FF2B5EF4-FFF2-40B4-BE49-F238E27FC236}">
                <a16:creationId xmlns:a16="http://schemas.microsoft.com/office/drawing/2014/main" id="{93F22832-131E-4261-ADAB-97DC08870BD2}"/>
              </a:ext>
            </a:extLst>
          </p:cNvPr>
          <p:cNvGraphicFramePr>
            <a:graphicFrameLocks noChangeAspect="1"/>
          </p:cNvGraphicFramePr>
          <p:nvPr>
            <p:extLst>
              <p:ext uri="{D42A27DB-BD31-4B8C-83A1-F6EECF244321}">
                <p14:modId xmlns:p14="http://schemas.microsoft.com/office/powerpoint/2010/main" val="1146218575"/>
              </p:ext>
            </p:extLst>
          </p:nvPr>
        </p:nvGraphicFramePr>
        <p:xfrm>
          <a:off x="359480" y="4356047"/>
          <a:ext cx="6786038" cy="1460433"/>
        </p:xfrm>
        <a:graphic>
          <a:graphicData uri="http://schemas.openxmlformats.org/presentationml/2006/ole">
            <mc:AlternateContent xmlns:mc="http://schemas.openxmlformats.org/markup-compatibility/2006">
              <mc:Choice xmlns:v="urn:schemas-microsoft-com:vml" Requires="v">
                <p:oleObj name="Equation" r:id="rId4" imgW="4775040" imgH="1028520" progId="Equation.DSMT4">
                  <p:embed/>
                </p:oleObj>
              </mc:Choice>
              <mc:Fallback>
                <p:oleObj name="Equation" r:id="rId4" imgW="4775040" imgH="1028520" progId="Equation.DSMT4">
                  <p:embed/>
                  <p:pic>
                    <p:nvPicPr>
                      <p:cNvPr id="0" name="Object 6"/>
                      <p:cNvPicPr>
                        <a:picLocks noChangeAspect="1" noChangeArrowheads="1"/>
                      </p:cNvPicPr>
                      <p:nvPr/>
                    </p:nvPicPr>
                    <p:blipFill>
                      <a:blip r:embed="rId5"/>
                      <a:srcRect/>
                      <a:stretch>
                        <a:fillRect/>
                      </a:stretch>
                    </p:blipFill>
                    <p:spPr bwMode="auto">
                      <a:xfrm>
                        <a:off x="359480" y="4356047"/>
                        <a:ext cx="6786038" cy="1460433"/>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DEA4101A-EF37-40F9-AD2E-343554C43406}"/>
              </a:ext>
            </a:extLst>
          </p:cNvPr>
          <p:cNvSpPr txBox="1"/>
          <p:nvPr/>
        </p:nvSpPr>
        <p:spPr>
          <a:xfrm>
            <a:off x="282805" y="3870541"/>
            <a:ext cx="5728355" cy="307777"/>
          </a:xfrm>
          <a:prstGeom prst="rect">
            <a:avLst/>
          </a:prstGeom>
          <a:noFill/>
        </p:spPr>
        <p:txBody>
          <a:bodyPr wrap="square" rtlCol="0">
            <a:spAutoFit/>
          </a:bodyPr>
          <a:lstStyle/>
          <a:p>
            <a:r>
              <a:rPr lang="en-US" sz="1400"/>
              <a:t>The classical approximation is exact in this case, and we get:</a:t>
            </a:r>
          </a:p>
        </p:txBody>
      </p:sp>
      <p:graphicFrame>
        <p:nvGraphicFramePr>
          <p:cNvPr id="17" name="Object 16">
            <a:extLst>
              <a:ext uri="{FF2B5EF4-FFF2-40B4-BE49-F238E27FC236}">
                <a16:creationId xmlns:a16="http://schemas.microsoft.com/office/drawing/2014/main" id="{CBCCFF51-19D7-4AC0-97A1-7FEBB1BEF560}"/>
              </a:ext>
            </a:extLst>
          </p:cNvPr>
          <p:cNvGraphicFramePr>
            <a:graphicFrameLocks noChangeAspect="1"/>
          </p:cNvGraphicFramePr>
          <p:nvPr>
            <p:extLst>
              <p:ext uri="{D42A27DB-BD31-4B8C-83A1-F6EECF244321}">
                <p14:modId xmlns:p14="http://schemas.microsoft.com/office/powerpoint/2010/main" val="2085477810"/>
              </p:ext>
            </p:extLst>
          </p:nvPr>
        </p:nvGraphicFramePr>
        <p:xfrm>
          <a:off x="7330445" y="1141846"/>
          <a:ext cx="4258234" cy="2006707"/>
        </p:xfrm>
        <a:graphic>
          <a:graphicData uri="http://schemas.openxmlformats.org/presentationml/2006/ole">
            <mc:AlternateContent xmlns:mc="http://schemas.openxmlformats.org/markup-compatibility/2006">
              <mc:Choice xmlns:v="urn:schemas-microsoft-com:vml" Requires="v">
                <p:oleObj name="Bitmap Image" r:id="rId6" imgW="5571429" imgH="2629267" progId="Paint.Picture">
                  <p:embed/>
                </p:oleObj>
              </mc:Choice>
              <mc:Fallback>
                <p:oleObj name="Bitmap Image" r:id="rId6" imgW="5571429" imgH="2629267" progId="Paint.Picture">
                  <p:embed/>
                  <p:pic>
                    <p:nvPicPr>
                      <p:cNvPr id="0" name="Object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0445" y="1141846"/>
                        <a:ext cx="4258234" cy="2006707"/>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EAC69B7F-E41F-4E20-AEC1-ADBED6CE8311}"/>
              </a:ext>
            </a:extLst>
          </p:cNvPr>
          <p:cNvGraphicFramePr>
            <a:graphicFrameLocks noChangeAspect="1"/>
          </p:cNvGraphicFramePr>
          <p:nvPr>
            <p:extLst>
              <p:ext uri="{D42A27DB-BD31-4B8C-83A1-F6EECF244321}">
                <p14:modId xmlns:p14="http://schemas.microsoft.com/office/powerpoint/2010/main" val="1012075961"/>
              </p:ext>
            </p:extLst>
          </p:nvPr>
        </p:nvGraphicFramePr>
        <p:xfrm>
          <a:off x="7330445" y="3366316"/>
          <a:ext cx="4352502" cy="2065189"/>
        </p:xfrm>
        <a:graphic>
          <a:graphicData uri="http://schemas.openxmlformats.org/presentationml/2006/ole">
            <mc:AlternateContent xmlns:mc="http://schemas.openxmlformats.org/markup-compatibility/2006">
              <mc:Choice xmlns:v="urn:schemas-microsoft-com:vml" Requires="v">
                <p:oleObj name="Bitmap Image" r:id="rId8" imgW="5533333" imgH="2629267" progId="Paint.Picture">
                  <p:embed/>
                </p:oleObj>
              </mc:Choice>
              <mc:Fallback>
                <p:oleObj name="Bitmap Image" r:id="rId8" imgW="5533333" imgH="2629267" progId="Paint.Picture">
                  <p:embed/>
                  <p:pic>
                    <p:nvPicPr>
                      <p:cNvPr id="0" name="Object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30445" y="3366316"/>
                        <a:ext cx="4352502" cy="2065189"/>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C61F48E1-F34F-4DD1-85A8-DCBF65A3CF7C}"/>
              </a:ext>
            </a:extLst>
          </p:cNvPr>
          <p:cNvSpPr txBox="1"/>
          <p:nvPr/>
        </p:nvSpPr>
        <p:spPr>
          <a:xfrm>
            <a:off x="7409464" y="5649268"/>
            <a:ext cx="4352502" cy="738664"/>
          </a:xfrm>
          <a:prstGeom prst="rect">
            <a:avLst/>
          </a:prstGeom>
          <a:noFill/>
        </p:spPr>
        <p:txBody>
          <a:bodyPr wrap="square" rtlCol="0">
            <a:spAutoFit/>
          </a:bodyPr>
          <a:lstStyle/>
          <a:p>
            <a:r>
              <a:rPr lang="en-US" sz="1400"/>
              <a:t>Plotting the results, we get the stuff above.  We can see how as it speeds up, the curvature increases, and as slows down near the turning points, relaxes.</a:t>
            </a:r>
          </a:p>
        </p:txBody>
      </p:sp>
    </p:spTree>
    <p:extLst>
      <p:ext uri="{BB962C8B-B14F-4D97-AF65-F5344CB8AC3E}">
        <p14:creationId xmlns:p14="http://schemas.microsoft.com/office/powerpoint/2010/main" val="26796962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368C0CB-4400-44CB-895B-68127A314227}"/>
              </a:ext>
            </a:extLst>
          </p:cNvPr>
          <p:cNvSpPr txBox="1"/>
          <p:nvPr/>
        </p:nvSpPr>
        <p:spPr>
          <a:xfrm>
            <a:off x="3951390" y="60753"/>
            <a:ext cx="3332387" cy="523220"/>
          </a:xfrm>
          <a:prstGeom prst="rect">
            <a:avLst/>
          </a:prstGeom>
          <a:noFill/>
        </p:spPr>
        <p:txBody>
          <a:bodyPr wrap="none" rtlCol="0">
            <a:spAutoFit/>
          </a:bodyPr>
          <a:lstStyle/>
          <a:p>
            <a:r>
              <a:rPr lang="en-US" sz="2800" b="1" u="sng"/>
              <a:t>Propagator Examples</a:t>
            </a:r>
            <a:endParaRPr lang="en-US" b="1" u="sng"/>
          </a:p>
        </p:txBody>
      </p:sp>
      <p:sp>
        <p:nvSpPr>
          <p:cNvPr id="3" name="TextBox 2">
            <a:extLst>
              <a:ext uri="{FF2B5EF4-FFF2-40B4-BE49-F238E27FC236}">
                <a16:creationId xmlns:a16="http://schemas.microsoft.com/office/drawing/2014/main" id="{7C41EF13-9019-4187-8139-F77CC929136D}"/>
              </a:ext>
            </a:extLst>
          </p:cNvPr>
          <p:cNvSpPr txBox="1"/>
          <p:nvPr/>
        </p:nvSpPr>
        <p:spPr>
          <a:xfrm>
            <a:off x="282806" y="621680"/>
            <a:ext cx="2318263" cy="369332"/>
          </a:xfrm>
          <a:prstGeom prst="rect">
            <a:avLst/>
          </a:prstGeom>
          <a:noFill/>
        </p:spPr>
        <p:txBody>
          <a:bodyPr wrap="none" rtlCol="0">
            <a:spAutoFit/>
          </a:bodyPr>
          <a:lstStyle/>
          <a:p>
            <a:r>
              <a:rPr lang="en-US" b="1"/>
              <a:t>Aharanov Bohm Effect</a:t>
            </a:r>
          </a:p>
        </p:txBody>
      </p:sp>
      <p:sp>
        <p:nvSpPr>
          <p:cNvPr id="9" name="TextBox 8">
            <a:extLst>
              <a:ext uri="{FF2B5EF4-FFF2-40B4-BE49-F238E27FC236}">
                <a16:creationId xmlns:a16="http://schemas.microsoft.com/office/drawing/2014/main" id="{CEC40F30-0BC6-44E8-A780-518AF8B1FDCB}"/>
              </a:ext>
            </a:extLst>
          </p:cNvPr>
          <p:cNvSpPr txBox="1"/>
          <p:nvPr/>
        </p:nvSpPr>
        <p:spPr>
          <a:xfrm>
            <a:off x="282805" y="937906"/>
            <a:ext cx="8023928" cy="1169551"/>
          </a:xfrm>
          <a:prstGeom prst="rect">
            <a:avLst/>
          </a:prstGeom>
          <a:noFill/>
        </p:spPr>
        <p:txBody>
          <a:bodyPr wrap="square" rtlCol="0">
            <a:spAutoFit/>
          </a:bodyPr>
          <a:lstStyle/>
          <a:p>
            <a:r>
              <a:rPr lang="en-US" sz="1400"/>
              <a:t>This isn’t a time-dependent effect per se’, but still one that can be worked out with the GF approach.  Turns out if we send a beam of electrons towards a screen around an impenetrable magnetic field region, the electrons will manifest an interference pattern due to the B field region (even though they never physically interact with the field).  We can see how if we calculate the probability the charge goes from some initial point r</a:t>
            </a:r>
            <a:r>
              <a:rPr lang="en-US" sz="1400" baseline="-25000"/>
              <a:t>s</a:t>
            </a:r>
            <a:r>
              <a:rPr lang="en-US" sz="1400"/>
              <a:t> to another on the screen r</a:t>
            </a:r>
            <a:r>
              <a:rPr lang="en-US" sz="1400" baseline="-25000"/>
              <a:t>m</a:t>
            </a:r>
            <a:r>
              <a:rPr lang="en-US" sz="1400"/>
              <a:t> in some time t.  </a:t>
            </a:r>
          </a:p>
        </p:txBody>
      </p:sp>
      <p:graphicFrame>
        <p:nvGraphicFramePr>
          <p:cNvPr id="5" name="Object 4">
            <a:extLst>
              <a:ext uri="{FF2B5EF4-FFF2-40B4-BE49-F238E27FC236}">
                <a16:creationId xmlns:a16="http://schemas.microsoft.com/office/drawing/2014/main" id="{B2F02751-FBC9-469A-81BF-5309590ABDAF}"/>
              </a:ext>
            </a:extLst>
          </p:cNvPr>
          <p:cNvGraphicFramePr>
            <a:graphicFrameLocks noChangeAspect="1"/>
          </p:cNvGraphicFramePr>
          <p:nvPr>
            <p:extLst>
              <p:ext uri="{D42A27DB-BD31-4B8C-83A1-F6EECF244321}">
                <p14:modId xmlns:p14="http://schemas.microsoft.com/office/powerpoint/2010/main" val="3155262676"/>
              </p:ext>
            </p:extLst>
          </p:nvPr>
        </p:nvGraphicFramePr>
        <p:xfrm>
          <a:off x="8170145" y="721742"/>
          <a:ext cx="3547590" cy="2317196"/>
        </p:xfrm>
        <a:graphic>
          <a:graphicData uri="http://schemas.openxmlformats.org/presentationml/2006/ole">
            <mc:AlternateContent xmlns:mc="http://schemas.openxmlformats.org/markup-compatibility/2006">
              <mc:Choice xmlns:v="urn:schemas-microsoft-com:vml" Requires="v">
                <p:oleObj name="Bitmap Image" r:id="rId2" imgW="7039958" imgH="4885714" progId="Paint.Picture">
                  <p:embed/>
                </p:oleObj>
              </mc:Choice>
              <mc:Fallback>
                <p:oleObj name="Bitmap Image" r:id="rId2" imgW="7039958" imgH="4885714" progId="Paint.Picture">
                  <p:embed/>
                  <p:pic>
                    <p:nvPicPr>
                      <p:cNvPr id="5" name="Object 4">
                        <a:extLst>
                          <a:ext uri="{FF2B5EF4-FFF2-40B4-BE49-F238E27FC236}">
                            <a16:creationId xmlns:a16="http://schemas.microsoft.com/office/drawing/2014/main" id="{B2F02751-FBC9-469A-81BF-5309590ABD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4879" r="-439" b="6754"/>
                      <a:stretch>
                        <a:fillRect/>
                      </a:stretch>
                    </p:blipFill>
                    <p:spPr bwMode="auto">
                      <a:xfrm>
                        <a:off x="8170145" y="721742"/>
                        <a:ext cx="3547590" cy="2317196"/>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422FBB26-8A1B-40E4-87A4-C7B8C034AA23}"/>
              </a:ext>
            </a:extLst>
          </p:cNvPr>
          <p:cNvGraphicFramePr>
            <a:graphicFrameLocks noChangeAspect="1"/>
          </p:cNvGraphicFramePr>
          <p:nvPr/>
        </p:nvGraphicFramePr>
        <p:xfrm>
          <a:off x="8132437" y="2901097"/>
          <a:ext cx="3201822" cy="2161804"/>
        </p:xfrm>
        <a:graphic>
          <a:graphicData uri="http://schemas.openxmlformats.org/presentationml/2006/ole">
            <mc:AlternateContent xmlns:mc="http://schemas.openxmlformats.org/markup-compatibility/2006">
              <mc:Choice xmlns:v="urn:schemas-microsoft-com:vml" Requires="v">
                <p:oleObj name="Bitmap Image" r:id="rId4" imgW="7039958" imgH="4885714" progId="Paint.Picture">
                  <p:embed/>
                </p:oleObj>
              </mc:Choice>
              <mc:Fallback>
                <p:oleObj name="Bitmap Image" r:id="rId4" imgW="7039958" imgH="4885714" progId="Paint.Picture">
                  <p:embed/>
                  <p:pic>
                    <p:nvPicPr>
                      <p:cNvPr id="8" name="Object 7">
                        <a:extLst>
                          <a:ext uri="{FF2B5EF4-FFF2-40B4-BE49-F238E27FC236}">
                            <a16:creationId xmlns:a16="http://schemas.microsoft.com/office/drawing/2014/main" id="{422FBB26-8A1B-40E4-87A4-C7B8C034AA2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14879" r="8737" b="13832"/>
                      <a:stretch>
                        <a:fillRect/>
                      </a:stretch>
                    </p:blipFill>
                    <p:spPr bwMode="auto">
                      <a:xfrm>
                        <a:off x="8132437" y="2901097"/>
                        <a:ext cx="3201822" cy="2161804"/>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C3612503-7E97-4F23-9955-7D24A379510B}"/>
              </a:ext>
            </a:extLst>
          </p:cNvPr>
          <p:cNvGraphicFramePr>
            <a:graphicFrameLocks noChangeAspect="1"/>
          </p:cNvGraphicFramePr>
          <p:nvPr>
            <p:extLst>
              <p:ext uri="{D42A27DB-BD31-4B8C-83A1-F6EECF244321}">
                <p14:modId xmlns:p14="http://schemas.microsoft.com/office/powerpoint/2010/main" val="3941426691"/>
              </p:ext>
            </p:extLst>
          </p:nvPr>
        </p:nvGraphicFramePr>
        <p:xfrm>
          <a:off x="211138" y="2246313"/>
          <a:ext cx="8237537" cy="3079750"/>
        </p:xfrm>
        <a:graphic>
          <a:graphicData uri="http://schemas.openxmlformats.org/presentationml/2006/ole">
            <mc:AlternateContent xmlns:mc="http://schemas.openxmlformats.org/markup-compatibility/2006">
              <mc:Choice xmlns:v="urn:schemas-microsoft-com:vml" Requires="v">
                <p:oleObj name="Equation" r:id="rId6" imgW="6565680" imgH="2438280" progId="Equation.DSMT4">
                  <p:embed/>
                </p:oleObj>
              </mc:Choice>
              <mc:Fallback>
                <p:oleObj name="Equation" r:id="rId6" imgW="6565680" imgH="2438280" progId="Equation.DSMT4">
                  <p:embed/>
                  <p:pic>
                    <p:nvPicPr>
                      <p:cNvPr id="11" name="Object 10">
                        <a:extLst>
                          <a:ext uri="{FF2B5EF4-FFF2-40B4-BE49-F238E27FC236}">
                            <a16:creationId xmlns:a16="http://schemas.microsoft.com/office/drawing/2014/main" id="{C3612503-7E97-4F23-9955-7D24A379510B}"/>
                          </a:ext>
                        </a:extLst>
                      </p:cNvPr>
                      <p:cNvPicPr>
                        <a:picLocks noChangeAspect="1" noChangeArrowheads="1"/>
                      </p:cNvPicPr>
                      <p:nvPr/>
                    </p:nvPicPr>
                    <p:blipFill>
                      <a:blip r:embed="rId7"/>
                      <a:srcRect/>
                      <a:stretch>
                        <a:fillRect/>
                      </a:stretch>
                    </p:blipFill>
                    <p:spPr bwMode="auto">
                      <a:xfrm>
                        <a:off x="211138" y="2246313"/>
                        <a:ext cx="8237537" cy="3079750"/>
                      </a:xfrm>
                      <a:prstGeom prst="rect">
                        <a:avLst/>
                      </a:prstGeom>
                      <a:noFill/>
                    </p:spPr>
                  </p:pic>
                </p:oleObj>
              </mc:Fallback>
            </mc:AlternateContent>
          </a:graphicData>
        </a:graphic>
      </p:graphicFrame>
      <p:sp>
        <p:nvSpPr>
          <p:cNvPr id="16" name="Rectangle 13">
            <a:extLst>
              <a:ext uri="{FF2B5EF4-FFF2-40B4-BE49-F238E27FC236}">
                <a16:creationId xmlns:a16="http://schemas.microsoft.com/office/drawing/2014/main" id="{D07AC294-31C4-4E5B-AD78-4C4D6D4AEC3C}"/>
              </a:ext>
            </a:extLst>
          </p:cNvPr>
          <p:cNvSpPr>
            <a:spLocks noChangeArrowheads="1"/>
          </p:cNvSpPr>
          <p:nvPr/>
        </p:nvSpPr>
        <p:spPr bwMode="auto">
          <a:xfrm>
            <a:off x="1187777" y="547628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220D5955-97D4-4EAA-9825-8B744110228D}"/>
              </a:ext>
            </a:extLst>
          </p:cNvPr>
          <p:cNvGraphicFramePr>
            <a:graphicFrameLocks noChangeAspect="1"/>
          </p:cNvGraphicFramePr>
          <p:nvPr/>
        </p:nvGraphicFramePr>
        <p:xfrm>
          <a:off x="394143" y="5823671"/>
          <a:ext cx="6061075" cy="893763"/>
        </p:xfrm>
        <a:graphic>
          <a:graphicData uri="http://schemas.openxmlformats.org/presentationml/2006/ole">
            <mc:AlternateContent xmlns:mc="http://schemas.openxmlformats.org/markup-compatibility/2006">
              <mc:Choice xmlns:v="urn:schemas-microsoft-com:vml" Requires="v">
                <p:oleObj name="Equation" r:id="rId8" imgW="4622760" imgH="685800" progId="Equation.DSMT4">
                  <p:embed/>
                </p:oleObj>
              </mc:Choice>
              <mc:Fallback>
                <p:oleObj name="Equation" r:id="rId8" imgW="4622760" imgH="685800" progId="Equation.DSMT4">
                  <p:embed/>
                  <p:pic>
                    <p:nvPicPr>
                      <p:cNvPr id="18" name="Object 17">
                        <a:extLst>
                          <a:ext uri="{FF2B5EF4-FFF2-40B4-BE49-F238E27FC236}">
                            <a16:creationId xmlns:a16="http://schemas.microsoft.com/office/drawing/2014/main" id="{220D5955-97D4-4EAA-9825-8B744110228D}"/>
                          </a:ext>
                        </a:extLst>
                      </p:cNvPr>
                      <p:cNvPicPr>
                        <a:picLocks noChangeAspect="1" noChangeArrowheads="1"/>
                      </p:cNvPicPr>
                      <p:nvPr/>
                    </p:nvPicPr>
                    <p:blipFill>
                      <a:blip r:embed="rId9"/>
                      <a:srcRect/>
                      <a:stretch>
                        <a:fillRect/>
                      </a:stretch>
                    </p:blipFill>
                    <p:spPr bwMode="auto">
                      <a:xfrm>
                        <a:off x="394143" y="5823671"/>
                        <a:ext cx="6061075" cy="893763"/>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F587A448-CD4D-4E76-A92A-F606716BCB8D}"/>
              </a:ext>
            </a:extLst>
          </p:cNvPr>
          <p:cNvSpPr txBox="1"/>
          <p:nvPr/>
        </p:nvSpPr>
        <p:spPr>
          <a:xfrm>
            <a:off x="282805" y="5461452"/>
            <a:ext cx="3919791" cy="307777"/>
          </a:xfrm>
          <a:prstGeom prst="rect">
            <a:avLst/>
          </a:prstGeom>
          <a:noFill/>
        </p:spPr>
        <p:txBody>
          <a:bodyPr wrap="none" rtlCol="0">
            <a:spAutoFit/>
          </a:bodyPr>
          <a:lstStyle/>
          <a:p>
            <a:r>
              <a:rPr lang="en-US" sz="1400"/>
              <a:t>Now the phase factor in brackets can be written as:</a:t>
            </a:r>
            <a:endParaRPr lang="en-US"/>
          </a:p>
        </p:txBody>
      </p:sp>
      <p:sp>
        <p:nvSpPr>
          <p:cNvPr id="22" name="TextBox 21">
            <a:extLst>
              <a:ext uri="{FF2B5EF4-FFF2-40B4-BE49-F238E27FC236}">
                <a16:creationId xmlns:a16="http://schemas.microsoft.com/office/drawing/2014/main" id="{20E27ADF-7827-4ABE-B22A-063C68091ABD}"/>
              </a:ext>
            </a:extLst>
          </p:cNvPr>
          <p:cNvSpPr txBox="1"/>
          <p:nvPr/>
        </p:nvSpPr>
        <p:spPr>
          <a:xfrm>
            <a:off x="6650610" y="5866286"/>
            <a:ext cx="2799759" cy="738664"/>
          </a:xfrm>
          <a:prstGeom prst="rect">
            <a:avLst/>
          </a:prstGeom>
          <a:noFill/>
        </p:spPr>
        <p:txBody>
          <a:bodyPr wrap="square" rtlCol="0">
            <a:spAutoFit/>
          </a:bodyPr>
          <a:lstStyle/>
          <a:p>
            <a:r>
              <a:rPr lang="en-US" sz="1400"/>
              <a:t>Now whatever this result is, it is clear that it will be oscillatory in B, with frequency:</a:t>
            </a:r>
            <a:endParaRPr lang="en-US"/>
          </a:p>
        </p:txBody>
      </p:sp>
      <p:graphicFrame>
        <p:nvGraphicFramePr>
          <p:cNvPr id="24" name="Object 23">
            <a:extLst>
              <a:ext uri="{FF2B5EF4-FFF2-40B4-BE49-F238E27FC236}">
                <a16:creationId xmlns:a16="http://schemas.microsoft.com/office/drawing/2014/main" id="{E9D80956-EF70-4583-AAD6-B7D81DE2167F}"/>
              </a:ext>
            </a:extLst>
          </p:cNvPr>
          <p:cNvGraphicFramePr>
            <a:graphicFrameLocks noChangeAspect="1"/>
          </p:cNvGraphicFramePr>
          <p:nvPr/>
        </p:nvGraphicFramePr>
        <p:xfrm>
          <a:off x="9645761" y="5914666"/>
          <a:ext cx="789711" cy="492999"/>
        </p:xfrm>
        <a:graphic>
          <a:graphicData uri="http://schemas.openxmlformats.org/presentationml/2006/ole">
            <mc:AlternateContent xmlns:mc="http://schemas.openxmlformats.org/markup-compatibility/2006">
              <mc:Choice xmlns:v="urn:schemas-microsoft-com:vml" Requires="v">
                <p:oleObj name="Equation" r:id="rId10" imgW="634680" imgH="393480" progId="Equation.DSMT4">
                  <p:embed/>
                </p:oleObj>
              </mc:Choice>
              <mc:Fallback>
                <p:oleObj name="Equation" r:id="rId10" imgW="634680" imgH="393480" progId="Equation.DSMT4">
                  <p:embed/>
                  <p:pic>
                    <p:nvPicPr>
                      <p:cNvPr id="24" name="Object 23">
                        <a:extLst>
                          <a:ext uri="{FF2B5EF4-FFF2-40B4-BE49-F238E27FC236}">
                            <a16:creationId xmlns:a16="http://schemas.microsoft.com/office/drawing/2014/main" id="{E9D80956-EF70-4583-AAD6-B7D81DE2167F}"/>
                          </a:ext>
                        </a:extLst>
                      </p:cNvPr>
                      <p:cNvPicPr>
                        <a:picLocks noChangeAspect="1" noChangeArrowheads="1"/>
                      </p:cNvPicPr>
                      <p:nvPr/>
                    </p:nvPicPr>
                    <p:blipFill>
                      <a:blip r:embed="rId11"/>
                      <a:srcRect/>
                      <a:stretch>
                        <a:fillRect/>
                      </a:stretch>
                    </p:blipFill>
                    <p:spPr bwMode="auto">
                      <a:xfrm>
                        <a:off x="9645761" y="5914666"/>
                        <a:ext cx="789711" cy="492999"/>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2436029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879155" y="149287"/>
            <a:ext cx="3002412" cy="580963"/>
          </a:xfrm>
          <a:prstGeom prst="rect">
            <a:avLst/>
          </a:prstGeom>
          <a:noFill/>
        </p:spPr>
        <p:txBody>
          <a:bodyPr wrap="square" rtlCol="0">
            <a:spAutoFit/>
          </a:bodyPr>
          <a:lstStyle/>
          <a:p>
            <a:r>
              <a:rPr lang="en-US" sz="3200" b="1" u="sng"/>
              <a:t>Wick’s Theorem</a:t>
            </a:r>
          </a:p>
        </p:txBody>
      </p:sp>
      <p:sp>
        <p:nvSpPr>
          <p:cNvPr id="14" name="Rectangle 13">
            <a:extLst>
              <a:ext uri="{FF2B5EF4-FFF2-40B4-BE49-F238E27FC236}">
                <a16:creationId xmlns:a16="http://schemas.microsoft.com/office/drawing/2014/main" id="{7F171072-7E8C-4DB8-BB27-54554D5FD844}"/>
              </a:ext>
            </a:extLst>
          </p:cNvPr>
          <p:cNvSpPr/>
          <p:nvPr/>
        </p:nvSpPr>
        <p:spPr>
          <a:xfrm>
            <a:off x="262533" y="916133"/>
            <a:ext cx="9017654" cy="307777"/>
          </a:xfrm>
          <a:prstGeom prst="rect">
            <a:avLst/>
          </a:prstGeom>
        </p:spPr>
        <p:txBody>
          <a:bodyPr wrap="square">
            <a:spAutoFit/>
          </a:bodyPr>
          <a:lstStyle/>
          <a:p>
            <a:r>
              <a:rPr lang="en-US" sz="1400"/>
              <a:t>We can introduce GF’s for a single body.  Interactions typically are of the HO form.  So consider for example.  </a:t>
            </a:r>
          </a:p>
        </p:txBody>
      </p:sp>
      <p:graphicFrame>
        <p:nvGraphicFramePr>
          <p:cNvPr id="3" name="Object 2">
            <a:extLst>
              <a:ext uri="{FF2B5EF4-FFF2-40B4-BE49-F238E27FC236}">
                <a16:creationId xmlns:a16="http://schemas.microsoft.com/office/drawing/2014/main" id="{EF0A1253-0610-4C8F-922A-6C51660C17D8}"/>
              </a:ext>
            </a:extLst>
          </p:cNvPr>
          <p:cNvGraphicFramePr>
            <a:graphicFrameLocks noChangeAspect="1"/>
          </p:cNvGraphicFramePr>
          <p:nvPr>
            <p:extLst>
              <p:ext uri="{D42A27DB-BD31-4B8C-83A1-F6EECF244321}">
                <p14:modId xmlns:p14="http://schemas.microsoft.com/office/powerpoint/2010/main" val="2752736544"/>
              </p:ext>
            </p:extLst>
          </p:nvPr>
        </p:nvGraphicFramePr>
        <p:xfrm>
          <a:off x="353734" y="1399129"/>
          <a:ext cx="2719387" cy="490537"/>
        </p:xfrm>
        <a:graphic>
          <a:graphicData uri="http://schemas.openxmlformats.org/presentationml/2006/ole">
            <mc:AlternateContent xmlns:mc="http://schemas.openxmlformats.org/markup-compatibility/2006">
              <mc:Choice xmlns:v="urn:schemas-microsoft-com:vml" Requires="v">
                <p:oleObj name="Equation" r:id="rId3" imgW="2171520" imgH="393480" progId="Equation.DSMT4">
                  <p:embed/>
                </p:oleObj>
              </mc:Choice>
              <mc:Fallback>
                <p:oleObj name="Equation" r:id="rId3" imgW="2171520" imgH="393480" progId="Equation.DSMT4">
                  <p:embed/>
                  <p:pic>
                    <p:nvPicPr>
                      <p:cNvPr id="3" name="Object 2">
                        <a:extLst>
                          <a:ext uri="{FF2B5EF4-FFF2-40B4-BE49-F238E27FC236}">
                            <a16:creationId xmlns:a16="http://schemas.microsoft.com/office/drawing/2014/main" id="{EF0A1253-0610-4C8F-922A-6C51660C17D8}"/>
                          </a:ext>
                        </a:extLst>
                      </p:cNvPr>
                      <p:cNvPicPr>
                        <a:picLocks noChangeAspect="1" noChangeArrowheads="1"/>
                      </p:cNvPicPr>
                      <p:nvPr/>
                    </p:nvPicPr>
                    <p:blipFill>
                      <a:blip r:embed="rId4"/>
                      <a:srcRect/>
                      <a:stretch>
                        <a:fillRect/>
                      </a:stretch>
                    </p:blipFill>
                    <p:spPr bwMode="auto">
                      <a:xfrm>
                        <a:off x="353734" y="1399129"/>
                        <a:ext cx="2719387" cy="490537"/>
                      </a:xfrm>
                      <a:prstGeom prst="rect">
                        <a:avLst/>
                      </a:prstGeom>
                      <a:noFill/>
                    </p:spPr>
                  </p:pic>
                </p:oleObj>
              </mc:Fallback>
            </mc:AlternateContent>
          </a:graphicData>
        </a:graphic>
      </p:graphicFrame>
      <p:sp>
        <p:nvSpPr>
          <p:cNvPr id="5" name="Rectangle 4">
            <a:extLst>
              <a:ext uri="{FF2B5EF4-FFF2-40B4-BE49-F238E27FC236}">
                <a16:creationId xmlns:a16="http://schemas.microsoft.com/office/drawing/2014/main" id="{234921E6-C154-46CB-9D34-F31BEACB4AFC}"/>
              </a:ext>
            </a:extLst>
          </p:cNvPr>
          <p:cNvSpPr/>
          <p:nvPr/>
        </p:nvSpPr>
        <p:spPr>
          <a:xfrm>
            <a:off x="262534" y="2087964"/>
            <a:ext cx="11219314" cy="738664"/>
          </a:xfrm>
          <a:prstGeom prst="rect">
            <a:avLst/>
          </a:prstGeom>
        </p:spPr>
        <p:txBody>
          <a:bodyPr wrap="square">
            <a:spAutoFit/>
          </a:bodyPr>
          <a:lstStyle/>
          <a:p>
            <a:r>
              <a:rPr lang="en-US" sz="1400"/>
              <a:t>Instead of using RSPT to work out the new system energies, one could use a GF approach.  We will be working in the excitation space of the free HO.  The zero excitation state will be designated |0&gt;, obviously.  To make the calculations tractable, we’ll need Wick’s theorem.  The main result is an operator identity.  Let A = </a:t>
            </a:r>
            <a:r>
              <a:rPr lang="el-GR" sz="1400"/>
              <a:t>α</a:t>
            </a:r>
            <a:r>
              <a:rPr lang="en-US" sz="1400"/>
              <a:t>a + </a:t>
            </a:r>
            <a:r>
              <a:rPr lang="el-GR" sz="1400"/>
              <a:t>β</a:t>
            </a:r>
            <a:r>
              <a:rPr lang="en-US" sz="1400"/>
              <a:t>a</a:t>
            </a:r>
            <a:r>
              <a:rPr lang="en-US" sz="1400" baseline="30000"/>
              <a:t>†</a:t>
            </a:r>
            <a:r>
              <a:rPr lang="en-US" sz="1400"/>
              <a:t>, then we have (not sure if A(t) time development must be according to H quadratic in a, a</a:t>
            </a:r>
            <a:r>
              <a:rPr lang="en-US" sz="1400" baseline="30000"/>
              <a:t>†</a:t>
            </a:r>
            <a:r>
              <a:rPr lang="en-US" sz="1400"/>
              <a:t>):</a:t>
            </a:r>
          </a:p>
        </p:txBody>
      </p:sp>
      <p:graphicFrame>
        <p:nvGraphicFramePr>
          <p:cNvPr id="6" name="Object 5">
            <a:extLst>
              <a:ext uri="{FF2B5EF4-FFF2-40B4-BE49-F238E27FC236}">
                <a16:creationId xmlns:a16="http://schemas.microsoft.com/office/drawing/2014/main" id="{C748A129-E202-4043-8471-26D1BD0768E6}"/>
              </a:ext>
            </a:extLst>
          </p:cNvPr>
          <p:cNvGraphicFramePr>
            <a:graphicFrameLocks noChangeAspect="1"/>
          </p:cNvGraphicFramePr>
          <p:nvPr>
            <p:extLst>
              <p:ext uri="{D42A27DB-BD31-4B8C-83A1-F6EECF244321}">
                <p14:modId xmlns:p14="http://schemas.microsoft.com/office/powerpoint/2010/main" val="2988136447"/>
              </p:ext>
            </p:extLst>
          </p:nvPr>
        </p:nvGraphicFramePr>
        <p:xfrm>
          <a:off x="353734" y="2915761"/>
          <a:ext cx="7202488" cy="622300"/>
        </p:xfrm>
        <a:graphic>
          <a:graphicData uri="http://schemas.openxmlformats.org/presentationml/2006/ole">
            <mc:AlternateContent xmlns:mc="http://schemas.openxmlformats.org/markup-compatibility/2006">
              <mc:Choice xmlns:v="urn:schemas-microsoft-com:vml" Requires="v">
                <p:oleObj name="Equation" r:id="rId5" imgW="5879880" imgH="507960" progId="Equation.DSMT4">
                  <p:embed/>
                </p:oleObj>
              </mc:Choice>
              <mc:Fallback>
                <p:oleObj name="Equation" r:id="rId5" imgW="5879880" imgH="507960" progId="Equation.DSMT4">
                  <p:embed/>
                  <p:pic>
                    <p:nvPicPr>
                      <p:cNvPr id="6" name="Object 5">
                        <a:extLst>
                          <a:ext uri="{FF2B5EF4-FFF2-40B4-BE49-F238E27FC236}">
                            <a16:creationId xmlns:a16="http://schemas.microsoft.com/office/drawing/2014/main" id="{C748A129-E202-4043-8471-26D1BD0768E6}"/>
                          </a:ext>
                        </a:extLst>
                      </p:cNvPr>
                      <p:cNvPicPr>
                        <a:picLocks noChangeAspect="1" noChangeArrowheads="1"/>
                      </p:cNvPicPr>
                      <p:nvPr/>
                    </p:nvPicPr>
                    <p:blipFill>
                      <a:blip r:embed="rId6"/>
                      <a:srcRect/>
                      <a:stretch>
                        <a:fillRect/>
                      </a:stretch>
                    </p:blipFill>
                    <p:spPr bwMode="auto">
                      <a:xfrm>
                        <a:off x="353734" y="2915761"/>
                        <a:ext cx="7202488" cy="622300"/>
                      </a:xfrm>
                      <a:prstGeom prst="rect">
                        <a:avLst/>
                      </a:prstGeom>
                      <a:solidFill>
                        <a:srgbClr val="CCFFCC"/>
                      </a:solidFill>
                    </p:spPr>
                  </p:pic>
                </p:oleObj>
              </mc:Fallback>
            </mc:AlternateContent>
          </a:graphicData>
        </a:graphic>
      </p:graphicFrame>
      <p:sp>
        <p:nvSpPr>
          <p:cNvPr id="2" name="TextBox 1">
            <a:extLst>
              <a:ext uri="{FF2B5EF4-FFF2-40B4-BE49-F238E27FC236}">
                <a16:creationId xmlns:a16="http://schemas.microsoft.com/office/drawing/2014/main" id="{8B188576-DD78-48F3-BDA0-4380B12713FB}"/>
              </a:ext>
            </a:extLst>
          </p:cNvPr>
          <p:cNvSpPr txBox="1"/>
          <p:nvPr/>
        </p:nvSpPr>
        <p:spPr>
          <a:xfrm>
            <a:off x="262533" y="3686957"/>
            <a:ext cx="5025904" cy="523220"/>
          </a:xfrm>
          <a:prstGeom prst="rect">
            <a:avLst/>
          </a:prstGeom>
          <a:noFill/>
        </p:spPr>
        <p:txBody>
          <a:bodyPr wrap="square" rtlCol="0">
            <a:spAutoFit/>
          </a:bodyPr>
          <a:lstStyle/>
          <a:p>
            <a:r>
              <a:rPr lang="en-US" sz="1400"/>
              <a:t>If we bracket this identity between |0&gt; vacuum then we have the following below:</a:t>
            </a:r>
          </a:p>
        </p:txBody>
      </p:sp>
      <p:graphicFrame>
        <p:nvGraphicFramePr>
          <p:cNvPr id="8" name="Object 7">
            <a:extLst>
              <a:ext uri="{FF2B5EF4-FFF2-40B4-BE49-F238E27FC236}">
                <a16:creationId xmlns:a16="http://schemas.microsoft.com/office/drawing/2014/main" id="{81587F55-F3A5-415A-B4C5-E443B4371124}"/>
              </a:ext>
            </a:extLst>
          </p:cNvPr>
          <p:cNvGraphicFramePr>
            <a:graphicFrameLocks noChangeAspect="1"/>
          </p:cNvGraphicFramePr>
          <p:nvPr>
            <p:extLst>
              <p:ext uri="{D42A27DB-BD31-4B8C-83A1-F6EECF244321}">
                <p14:modId xmlns:p14="http://schemas.microsoft.com/office/powerpoint/2010/main" val="3059311302"/>
              </p:ext>
            </p:extLst>
          </p:nvPr>
        </p:nvGraphicFramePr>
        <p:xfrm>
          <a:off x="344307" y="4385267"/>
          <a:ext cx="4619625" cy="373062"/>
        </p:xfrm>
        <a:graphic>
          <a:graphicData uri="http://schemas.openxmlformats.org/presentationml/2006/ole">
            <mc:AlternateContent xmlns:mc="http://schemas.openxmlformats.org/markup-compatibility/2006">
              <mc:Choice xmlns:v="urn:schemas-microsoft-com:vml" Requires="v">
                <p:oleObj name="Equation" r:id="rId7" imgW="3771720" imgH="304560" progId="Equation.DSMT4">
                  <p:embed/>
                </p:oleObj>
              </mc:Choice>
              <mc:Fallback>
                <p:oleObj name="Equation" r:id="rId7" imgW="3771720" imgH="304560" progId="Equation.DSMT4">
                  <p:embed/>
                  <p:pic>
                    <p:nvPicPr>
                      <p:cNvPr id="6" name="Object 5">
                        <a:extLst>
                          <a:ext uri="{FF2B5EF4-FFF2-40B4-BE49-F238E27FC236}">
                            <a16:creationId xmlns:a16="http://schemas.microsoft.com/office/drawing/2014/main" id="{C748A129-E202-4043-8471-26D1BD0768E6}"/>
                          </a:ext>
                        </a:extLst>
                      </p:cNvPr>
                      <p:cNvPicPr>
                        <a:picLocks noChangeAspect="1" noChangeArrowheads="1"/>
                      </p:cNvPicPr>
                      <p:nvPr/>
                    </p:nvPicPr>
                    <p:blipFill>
                      <a:blip r:embed="rId8"/>
                      <a:srcRect/>
                      <a:stretch>
                        <a:fillRect/>
                      </a:stretch>
                    </p:blipFill>
                    <p:spPr bwMode="auto">
                      <a:xfrm>
                        <a:off x="344307" y="4385267"/>
                        <a:ext cx="4619625" cy="373062"/>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3A8279C8-BC7A-4351-9E09-DE71593EC5A3}"/>
              </a:ext>
            </a:extLst>
          </p:cNvPr>
          <p:cNvGraphicFramePr>
            <a:graphicFrameLocks noChangeAspect="1"/>
          </p:cNvGraphicFramePr>
          <p:nvPr>
            <p:extLst>
              <p:ext uri="{D42A27DB-BD31-4B8C-83A1-F6EECF244321}">
                <p14:modId xmlns:p14="http://schemas.microsoft.com/office/powerpoint/2010/main" val="448961810"/>
              </p:ext>
            </p:extLst>
          </p:nvPr>
        </p:nvGraphicFramePr>
        <p:xfrm>
          <a:off x="8315095" y="3024926"/>
          <a:ext cx="3066267" cy="426305"/>
        </p:xfrm>
        <a:graphic>
          <a:graphicData uri="http://schemas.openxmlformats.org/presentationml/2006/ole">
            <mc:AlternateContent xmlns:mc="http://schemas.openxmlformats.org/markup-compatibility/2006">
              <mc:Choice xmlns:v="urn:schemas-microsoft-com:vml" Requires="v">
                <p:oleObj name="Equation" r:id="rId9" imgW="2489040" imgH="342720" progId="Equation.DSMT4">
                  <p:embed/>
                </p:oleObj>
              </mc:Choice>
              <mc:Fallback>
                <p:oleObj name="Equation" r:id="rId9" imgW="2489040" imgH="342720" progId="Equation.DSMT4">
                  <p:embed/>
                  <p:pic>
                    <p:nvPicPr>
                      <p:cNvPr id="0" name="Object 12"/>
                      <p:cNvPicPr>
                        <a:picLocks noChangeAspect="1" noChangeArrowheads="1"/>
                      </p:cNvPicPr>
                      <p:nvPr/>
                    </p:nvPicPr>
                    <p:blipFill>
                      <a:blip r:embed="rId10"/>
                      <a:srcRect/>
                      <a:stretch>
                        <a:fillRect/>
                      </a:stretch>
                    </p:blipFill>
                    <p:spPr bwMode="auto">
                      <a:xfrm>
                        <a:off x="8315095" y="3024926"/>
                        <a:ext cx="3066267" cy="426305"/>
                      </a:xfrm>
                      <a:prstGeom prst="rect">
                        <a:avLst/>
                      </a:prstGeom>
                      <a:solidFill>
                        <a:srgbClr val="CCFFCC"/>
                      </a:solidFill>
                    </p:spPr>
                  </p:pic>
                </p:oleObj>
              </mc:Fallback>
            </mc:AlternateContent>
          </a:graphicData>
        </a:graphic>
      </p:graphicFrame>
      <p:sp>
        <p:nvSpPr>
          <p:cNvPr id="10" name="Freeform: Shape 9">
            <a:extLst>
              <a:ext uri="{FF2B5EF4-FFF2-40B4-BE49-F238E27FC236}">
                <a16:creationId xmlns:a16="http://schemas.microsoft.com/office/drawing/2014/main" id="{E593AD71-9DEF-4C21-8032-257FE5F47599}"/>
              </a:ext>
            </a:extLst>
          </p:cNvPr>
          <p:cNvSpPr/>
          <p:nvPr/>
        </p:nvSpPr>
        <p:spPr>
          <a:xfrm>
            <a:off x="8540885" y="3628417"/>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66F0C9F3-77AB-427E-B58C-E65865D21D20}"/>
              </a:ext>
            </a:extLst>
          </p:cNvPr>
          <p:cNvSpPr txBox="1"/>
          <p:nvPr/>
        </p:nvSpPr>
        <p:spPr>
          <a:xfrm>
            <a:off x="9280187" y="3712096"/>
            <a:ext cx="1906621" cy="307777"/>
          </a:xfrm>
          <a:prstGeom prst="rect">
            <a:avLst/>
          </a:prstGeom>
          <a:noFill/>
        </p:spPr>
        <p:txBody>
          <a:bodyPr wrap="square" rtlCol="0">
            <a:spAutoFit/>
          </a:bodyPr>
          <a:lstStyle/>
          <a:p>
            <a:r>
              <a:rPr lang="en-US" sz="1400"/>
              <a:t>Contraction defined</a:t>
            </a:r>
          </a:p>
        </p:txBody>
      </p:sp>
      <p:graphicFrame>
        <p:nvGraphicFramePr>
          <p:cNvPr id="13" name="Object 12">
            <a:extLst>
              <a:ext uri="{FF2B5EF4-FFF2-40B4-BE49-F238E27FC236}">
                <a16:creationId xmlns:a16="http://schemas.microsoft.com/office/drawing/2014/main" id="{97AA749A-57E8-4E41-A5FE-4287F9408C3B}"/>
              </a:ext>
            </a:extLst>
          </p:cNvPr>
          <p:cNvGraphicFramePr>
            <a:graphicFrameLocks noChangeAspect="1"/>
          </p:cNvGraphicFramePr>
          <p:nvPr>
            <p:extLst>
              <p:ext uri="{D42A27DB-BD31-4B8C-83A1-F6EECF244321}">
                <p14:modId xmlns:p14="http://schemas.microsoft.com/office/powerpoint/2010/main" val="329224380"/>
              </p:ext>
            </p:extLst>
          </p:nvPr>
        </p:nvGraphicFramePr>
        <p:xfrm>
          <a:off x="6390997" y="4359073"/>
          <a:ext cx="2330450" cy="425450"/>
        </p:xfrm>
        <a:graphic>
          <a:graphicData uri="http://schemas.openxmlformats.org/presentationml/2006/ole">
            <mc:AlternateContent xmlns:mc="http://schemas.openxmlformats.org/markup-compatibility/2006">
              <mc:Choice xmlns:v="urn:schemas-microsoft-com:vml" Requires="v">
                <p:oleObj name="Equation" r:id="rId11" imgW="1892160" imgH="342720" progId="Equation.DSMT4">
                  <p:embed/>
                </p:oleObj>
              </mc:Choice>
              <mc:Fallback>
                <p:oleObj name="Equation" r:id="rId11" imgW="1892160" imgH="342720" progId="Equation.DSMT4">
                  <p:embed/>
                  <p:pic>
                    <p:nvPicPr>
                      <p:cNvPr id="9" name="Object 8">
                        <a:extLst>
                          <a:ext uri="{FF2B5EF4-FFF2-40B4-BE49-F238E27FC236}">
                            <a16:creationId xmlns:a16="http://schemas.microsoft.com/office/drawing/2014/main" id="{3A8279C8-BC7A-4351-9E09-DE71593EC5A3}"/>
                          </a:ext>
                        </a:extLst>
                      </p:cNvPr>
                      <p:cNvPicPr>
                        <a:picLocks noChangeAspect="1" noChangeArrowheads="1"/>
                      </p:cNvPicPr>
                      <p:nvPr/>
                    </p:nvPicPr>
                    <p:blipFill>
                      <a:blip r:embed="rId12"/>
                      <a:srcRect/>
                      <a:stretch>
                        <a:fillRect/>
                      </a:stretch>
                    </p:blipFill>
                    <p:spPr bwMode="auto">
                      <a:xfrm>
                        <a:off x="6390997" y="4359073"/>
                        <a:ext cx="2330450" cy="425450"/>
                      </a:xfrm>
                      <a:prstGeom prst="rect">
                        <a:avLst/>
                      </a:prstGeom>
                      <a:solidFill>
                        <a:srgbClr val="CCFFCC"/>
                      </a:solidFill>
                    </p:spPr>
                  </p:pic>
                </p:oleObj>
              </mc:Fallback>
            </mc:AlternateContent>
          </a:graphicData>
        </a:graphic>
      </p:graphicFrame>
      <p:sp>
        <p:nvSpPr>
          <p:cNvPr id="15" name="Freeform: Shape 14">
            <a:extLst>
              <a:ext uri="{FF2B5EF4-FFF2-40B4-BE49-F238E27FC236}">
                <a16:creationId xmlns:a16="http://schemas.microsoft.com/office/drawing/2014/main" id="{D3957375-27AE-40E1-9260-FC0F4F8B7C0E}"/>
              </a:ext>
            </a:extLst>
          </p:cNvPr>
          <p:cNvSpPr/>
          <p:nvPr/>
        </p:nvSpPr>
        <p:spPr>
          <a:xfrm>
            <a:off x="7976848" y="4902606"/>
            <a:ext cx="612843" cy="252956"/>
          </a:xfrm>
          <a:custGeom>
            <a:avLst/>
            <a:gdLst>
              <a:gd name="connsiteX0" fmla="*/ 0 w 612843"/>
              <a:gd name="connsiteY0" fmla="*/ 0 h 252956"/>
              <a:gd name="connsiteX1" fmla="*/ 38911 w 612843"/>
              <a:gd name="connsiteY1" fmla="*/ 58366 h 252956"/>
              <a:gd name="connsiteX2" fmla="*/ 68094 w 612843"/>
              <a:gd name="connsiteY2" fmla="*/ 68094 h 252956"/>
              <a:gd name="connsiteX3" fmla="*/ 97277 w 612843"/>
              <a:gd name="connsiteY3" fmla="*/ 97277 h 252956"/>
              <a:gd name="connsiteX4" fmla="*/ 145915 w 612843"/>
              <a:gd name="connsiteY4" fmla="*/ 126460 h 252956"/>
              <a:gd name="connsiteX5" fmla="*/ 175098 w 612843"/>
              <a:gd name="connsiteY5" fmla="*/ 165370 h 252956"/>
              <a:gd name="connsiteX6" fmla="*/ 214009 w 612843"/>
              <a:gd name="connsiteY6" fmla="*/ 175098 h 252956"/>
              <a:gd name="connsiteX7" fmla="*/ 505838 w 612843"/>
              <a:gd name="connsiteY7" fmla="*/ 204281 h 252956"/>
              <a:gd name="connsiteX8" fmla="*/ 544749 w 612843"/>
              <a:gd name="connsiteY8" fmla="*/ 223736 h 252956"/>
              <a:gd name="connsiteX9" fmla="*/ 573932 w 612843"/>
              <a:gd name="connsiteY9" fmla="*/ 233464 h 252956"/>
              <a:gd name="connsiteX10" fmla="*/ 612843 w 612843"/>
              <a:gd name="connsiteY10" fmla="*/ 252919 h 252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2843" h="252956">
                <a:moveTo>
                  <a:pt x="0" y="0"/>
                </a:moveTo>
                <a:cubicBezTo>
                  <a:pt x="12970" y="19455"/>
                  <a:pt x="22377" y="41832"/>
                  <a:pt x="38911" y="58366"/>
                </a:cubicBezTo>
                <a:cubicBezTo>
                  <a:pt x="46162" y="65617"/>
                  <a:pt x="59562" y="62406"/>
                  <a:pt x="68094" y="68094"/>
                </a:cubicBezTo>
                <a:cubicBezTo>
                  <a:pt x="79540" y="75725"/>
                  <a:pt x="86271" y="89023"/>
                  <a:pt x="97277" y="97277"/>
                </a:cubicBezTo>
                <a:cubicBezTo>
                  <a:pt x="112403" y="108621"/>
                  <a:pt x="129702" y="116732"/>
                  <a:pt x="145915" y="126460"/>
                </a:cubicBezTo>
                <a:cubicBezTo>
                  <a:pt x="155643" y="139430"/>
                  <a:pt x="161905" y="155947"/>
                  <a:pt x="175098" y="165370"/>
                </a:cubicBezTo>
                <a:cubicBezTo>
                  <a:pt x="185977" y="173141"/>
                  <a:pt x="201203" y="171256"/>
                  <a:pt x="214009" y="175098"/>
                </a:cubicBezTo>
                <a:cubicBezTo>
                  <a:pt x="363330" y="219894"/>
                  <a:pt x="187078" y="190999"/>
                  <a:pt x="505838" y="204281"/>
                </a:cubicBezTo>
                <a:cubicBezTo>
                  <a:pt x="518808" y="210766"/>
                  <a:pt x="531420" y="218024"/>
                  <a:pt x="544749" y="223736"/>
                </a:cubicBezTo>
                <a:cubicBezTo>
                  <a:pt x="554174" y="227775"/>
                  <a:pt x="564761" y="228878"/>
                  <a:pt x="573932" y="233464"/>
                </a:cubicBezTo>
                <a:cubicBezTo>
                  <a:pt x="616439" y="254718"/>
                  <a:pt x="588477" y="252919"/>
                  <a:pt x="612843" y="25291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A596EE7-341C-4001-8C93-6E09396CBA25}"/>
              </a:ext>
            </a:extLst>
          </p:cNvPr>
          <p:cNvSpPr txBox="1"/>
          <p:nvPr/>
        </p:nvSpPr>
        <p:spPr>
          <a:xfrm>
            <a:off x="8721447" y="4849817"/>
            <a:ext cx="3303025" cy="738664"/>
          </a:xfrm>
          <a:prstGeom prst="rect">
            <a:avLst/>
          </a:prstGeom>
          <a:noFill/>
        </p:spPr>
        <p:txBody>
          <a:bodyPr wrap="square" rtlCol="0">
            <a:spAutoFit/>
          </a:bodyPr>
          <a:lstStyle/>
          <a:p>
            <a:r>
              <a:rPr lang="en-US" sz="1400"/>
              <a:t>And we’ll observe that we may profitably write a contraction as the vacuum expectation of the time-ordered product</a:t>
            </a:r>
          </a:p>
        </p:txBody>
      </p:sp>
      <p:sp>
        <p:nvSpPr>
          <p:cNvPr id="17" name="TextBox 16">
            <a:extLst>
              <a:ext uri="{FF2B5EF4-FFF2-40B4-BE49-F238E27FC236}">
                <a16:creationId xmlns:a16="http://schemas.microsoft.com/office/drawing/2014/main" id="{07EDEED0-B092-42AB-BADC-9A542A0ED88D}"/>
              </a:ext>
            </a:extLst>
          </p:cNvPr>
          <p:cNvSpPr txBox="1"/>
          <p:nvPr/>
        </p:nvSpPr>
        <p:spPr>
          <a:xfrm>
            <a:off x="262533" y="4985663"/>
            <a:ext cx="6477632" cy="523220"/>
          </a:xfrm>
          <a:prstGeom prst="rect">
            <a:avLst/>
          </a:prstGeom>
          <a:noFill/>
        </p:spPr>
        <p:txBody>
          <a:bodyPr wrap="square" rtlCol="0">
            <a:spAutoFit/>
          </a:bodyPr>
          <a:lstStyle/>
          <a:p>
            <a:r>
              <a:rPr lang="en-US" sz="1400"/>
              <a:t>We cannot generalize to using arbitrary states precisely.  But in the TD limit, for homogeneous states, we can say to first order that:</a:t>
            </a:r>
          </a:p>
        </p:txBody>
      </p:sp>
      <p:graphicFrame>
        <p:nvGraphicFramePr>
          <p:cNvPr id="18" name="Object 17">
            <a:extLst>
              <a:ext uri="{FF2B5EF4-FFF2-40B4-BE49-F238E27FC236}">
                <a16:creationId xmlns:a16="http://schemas.microsoft.com/office/drawing/2014/main" id="{17238718-EB7C-4446-9E9A-7DF046A186F6}"/>
              </a:ext>
            </a:extLst>
          </p:cNvPr>
          <p:cNvGraphicFramePr>
            <a:graphicFrameLocks noChangeAspect="1"/>
          </p:cNvGraphicFramePr>
          <p:nvPr>
            <p:extLst>
              <p:ext uri="{D42A27DB-BD31-4B8C-83A1-F6EECF244321}">
                <p14:modId xmlns:p14="http://schemas.microsoft.com/office/powerpoint/2010/main" val="4045945622"/>
              </p:ext>
            </p:extLst>
          </p:nvPr>
        </p:nvGraphicFramePr>
        <p:xfrm>
          <a:off x="242888" y="5754688"/>
          <a:ext cx="4822825" cy="373062"/>
        </p:xfrm>
        <a:graphic>
          <a:graphicData uri="http://schemas.openxmlformats.org/presentationml/2006/ole">
            <mc:AlternateContent xmlns:mc="http://schemas.openxmlformats.org/markup-compatibility/2006">
              <mc:Choice xmlns:v="urn:schemas-microsoft-com:vml" Requires="v">
                <p:oleObj name="Equation" r:id="rId13" imgW="3936960" imgH="304560" progId="Equation.DSMT4">
                  <p:embed/>
                </p:oleObj>
              </mc:Choice>
              <mc:Fallback>
                <p:oleObj name="Equation" r:id="rId13" imgW="3936960" imgH="304560" progId="Equation.DSMT4">
                  <p:embed/>
                  <p:pic>
                    <p:nvPicPr>
                      <p:cNvPr id="8" name="Object 7">
                        <a:extLst>
                          <a:ext uri="{FF2B5EF4-FFF2-40B4-BE49-F238E27FC236}">
                            <a16:creationId xmlns:a16="http://schemas.microsoft.com/office/drawing/2014/main" id="{81587F55-F3A5-415A-B4C5-E443B4371124}"/>
                          </a:ext>
                        </a:extLst>
                      </p:cNvPr>
                      <p:cNvPicPr>
                        <a:picLocks noChangeAspect="1" noChangeArrowheads="1"/>
                      </p:cNvPicPr>
                      <p:nvPr/>
                    </p:nvPicPr>
                    <p:blipFill>
                      <a:blip r:embed="rId14"/>
                      <a:srcRect/>
                      <a:stretch>
                        <a:fillRect/>
                      </a:stretch>
                    </p:blipFill>
                    <p:spPr bwMode="auto">
                      <a:xfrm>
                        <a:off x="242888" y="5754688"/>
                        <a:ext cx="4822825" cy="373062"/>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1FAAC502-B15D-4E7C-876D-1A00467FE83E}"/>
              </a:ext>
            </a:extLst>
          </p:cNvPr>
          <p:cNvGraphicFramePr>
            <a:graphicFrameLocks noChangeAspect="1"/>
          </p:cNvGraphicFramePr>
          <p:nvPr>
            <p:extLst>
              <p:ext uri="{D42A27DB-BD31-4B8C-83A1-F6EECF244321}">
                <p14:modId xmlns:p14="http://schemas.microsoft.com/office/powerpoint/2010/main" val="2396031725"/>
              </p:ext>
            </p:extLst>
          </p:nvPr>
        </p:nvGraphicFramePr>
        <p:xfrm>
          <a:off x="5764213" y="5735638"/>
          <a:ext cx="2547937" cy="425450"/>
        </p:xfrm>
        <a:graphic>
          <a:graphicData uri="http://schemas.openxmlformats.org/presentationml/2006/ole">
            <mc:AlternateContent xmlns:mc="http://schemas.openxmlformats.org/markup-compatibility/2006">
              <mc:Choice xmlns:v="urn:schemas-microsoft-com:vml" Requires="v">
                <p:oleObj name="Equation" r:id="rId15" imgW="2070000" imgH="342720" progId="Equation.DSMT4">
                  <p:embed/>
                </p:oleObj>
              </mc:Choice>
              <mc:Fallback>
                <p:oleObj name="Equation" r:id="rId15" imgW="2070000" imgH="342720" progId="Equation.DSMT4">
                  <p:embed/>
                  <p:pic>
                    <p:nvPicPr>
                      <p:cNvPr id="13" name="Object 12">
                        <a:extLst>
                          <a:ext uri="{FF2B5EF4-FFF2-40B4-BE49-F238E27FC236}">
                            <a16:creationId xmlns:a16="http://schemas.microsoft.com/office/drawing/2014/main" id="{97AA749A-57E8-4E41-A5FE-4287F9408C3B}"/>
                          </a:ext>
                        </a:extLst>
                      </p:cNvPr>
                      <p:cNvPicPr>
                        <a:picLocks noChangeAspect="1" noChangeArrowheads="1"/>
                      </p:cNvPicPr>
                      <p:nvPr/>
                    </p:nvPicPr>
                    <p:blipFill>
                      <a:blip r:embed="rId16"/>
                      <a:srcRect/>
                      <a:stretch>
                        <a:fillRect/>
                      </a:stretch>
                    </p:blipFill>
                    <p:spPr bwMode="auto">
                      <a:xfrm>
                        <a:off x="5764213" y="5735638"/>
                        <a:ext cx="2547937" cy="4254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8958804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526384" y="230622"/>
            <a:ext cx="6108569" cy="523220"/>
          </a:xfrm>
          <a:prstGeom prst="rect">
            <a:avLst/>
          </a:prstGeom>
          <a:noFill/>
        </p:spPr>
        <p:txBody>
          <a:bodyPr wrap="square" rtlCol="0">
            <a:spAutoFit/>
          </a:bodyPr>
          <a:lstStyle/>
          <a:p>
            <a:r>
              <a:rPr lang="en-US" sz="2800" b="1" u="sng"/>
              <a:t>Green’s Functions – Formal Properties</a:t>
            </a:r>
          </a:p>
        </p:txBody>
      </p:sp>
      <p:sp>
        <p:nvSpPr>
          <p:cNvPr id="14" name="Rectangle 13">
            <a:extLst>
              <a:ext uri="{FF2B5EF4-FFF2-40B4-BE49-F238E27FC236}">
                <a16:creationId xmlns:a16="http://schemas.microsoft.com/office/drawing/2014/main" id="{7F171072-7E8C-4DB8-BB27-54554D5FD844}"/>
              </a:ext>
            </a:extLst>
          </p:cNvPr>
          <p:cNvSpPr/>
          <p:nvPr/>
        </p:nvSpPr>
        <p:spPr>
          <a:xfrm>
            <a:off x="326657" y="1009916"/>
            <a:ext cx="11683090" cy="1169551"/>
          </a:xfrm>
          <a:prstGeom prst="rect">
            <a:avLst/>
          </a:prstGeom>
        </p:spPr>
        <p:txBody>
          <a:bodyPr wrap="square">
            <a:spAutoFit/>
          </a:bodyPr>
          <a:lstStyle/>
          <a:p>
            <a:r>
              <a:rPr lang="en-US" sz="1400"/>
              <a:t>Now we’ll introduce some GF’s.  While basically the same techniques for solving Hamiltonians that we used earlier also apply here, they are hard to employ in all but the simplest cases.  It turns out to be easier to get information about the system by studying these quantities we’ll introduce.  The GF’s can be defined between any two operators A and B, and the expectation can be against any desired non-interacting eigenstate, or combinations of such,|</a:t>
            </a:r>
            <a:r>
              <a:rPr lang="el-GR" sz="1400"/>
              <a:t>Ω</a:t>
            </a:r>
            <a:r>
              <a:rPr lang="en-US" sz="1400" baseline="-25000"/>
              <a:t>0</a:t>
            </a:r>
            <a:r>
              <a:rPr lang="en-US" sz="1400"/>
              <a:t>&gt; (note interacting states cannot be written as eigenfunctions of a bilinear H).  Also, we’ll define the time-dependent operators as A</a:t>
            </a:r>
            <a:r>
              <a:rPr lang="en-US" sz="1400" baseline="-25000"/>
              <a:t>H</a:t>
            </a:r>
            <a:r>
              <a:rPr lang="en-US" sz="1400"/>
              <a:t>(t) = U</a:t>
            </a:r>
            <a:r>
              <a:rPr lang="en-US" sz="1400" baseline="30000"/>
              <a:t>†</a:t>
            </a:r>
            <a:r>
              <a:rPr lang="en-US" sz="1400"/>
              <a:t>(t,t</a:t>
            </a:r>
            <a:r>
              <a:rPr lang="en-US" sz="1400" baseline="-25000"/>
              <a:t>0</a:t>
            </a:r>
            <a:r>
              <a:rPr lang="en-US" sz="1400"/>
              <a:t>)AU(t,t</a:t>
            </a:r>
            <a:r>
              <a:rPr lang="en-US" sz="1400" baseline="-25000"/>
              <a:t>0</a:t>
            </a:r>
            <a:r>
              <a:rPr lang="en-US" sz="1400"/>
              <a:t>) (necessary if we are starting in |</a:t>
            </a:r>
            <a:r>
              <a:rPr lang="el-GR" sz="1400"/>
              <a:t>Ω</a:t>
            </a:r>
            <a:r>
              <a:rPr lang="en-US" sz="1400" baseline="-25000"/>
              <a:t>0</a:t>
            </a:r>
            <a:r>
              <a:rPr lang="en-US" sz="1400"/>
              <a:t>&gt; at time t</a:t>
            </a:r>
            <a:r>
              <a:rPr lang="en-US" sz="1400" baseline="-25000"/>
              <a:t>0</a:t>
            </a:r>
            <a:r>
              <a:rPr lang="en-US" sz="1400"/>
              <a:t>), where A is presumably the standard creation/annihilation operator that adds/subtracts particles from the state |</a:t>
            </a:r>
            <a:r>
              <a:rPr lang="el-GR" sz="1400"/>
              <a:t>Ω</a:t>
            </a:r>
            <a:r>
              <a:rPr lang="en-US" sz="1400" baseline="-25000"/>
              <a:t>0</a:t>
            </a:r>
            <a:r>
              <a:rPr lang="en-US" sz="1400"/>
              <a:t>&gt;.  </a:t>
            </a:r>
            <a:endParaRPr lang="en-US" sz="1600"/>
          </a:p>
        </p:txBody>
      </p:sp>
      <p:graphicFrame>
        <p:nvGraphicFramePr>
          <p:cNvPr id="12" name="Object 11">
            <a:extLst>
              <a:ext uri="{FF2B5EF4-FFF2-40B4-BE49-F238E27FC236}">
                <a16:creationId xmlns:a16="http://schemas.microsoft.com/office/drawing/2014/main" id="{9C0C61CD-3E38-4BA2-829A-E08DF64DE49A}"/>
              </a:ext>
            </a:extLst>
          </p:cNvPr>
          <p:cNvGraphicFramePr>
            <a:graphicFrameLocks noChangeAspect="1"/>
          </p:cNvGraphicFramePr>
          <p:nvPr>
            <p:extLst>
              <p:ext uri="{D42A27DB-BD31-4B8C-83A1-F6EECF244321}">
                <p14:modId xmlns:p14="http://schemas.microsoft.com/office/powerpoint/2010/main" val="1372105427"/>
              </p:ext>
            </p:extLst>
          </p:nvPr>
        </p:nvGraphicFramePr>
        <p:xfrm>
          <a:off x="391525" y="2398909"/>
          <a:ext cx="3097212" cy="2225675"/>
        </p:xfrm>
        <a:graphic>
          <a:graphicData uri="http://schemas.openxmlformats.org/presentationml/2006/ole">
            <mc:AlternateContent xmlns:mc="http://schemas.openxmlformats.org/markup-compatibility/2006">
              <mc:Choice xmlns:v="urn:schemas-microsoft-com:vml" Requires="v">
                <p:oleObj name="Equation" r:id="rId3" imgW="2311200" imgH="1625400" progId="Equation.DSMT4">
                  <p:embed/>
                </p:oleObj>
              </mc:Choice>
              <mc:Fallback>
                <p:oleObj name="Equation" r:id="rId3" imgW="2311200" imgH="1625400" progId="Equation.DSMT4">
                  <p:embed/>
                  <p:pic>
                    <p:nvPicPr>
                      <p:cNvPr id="12" name="Object 11">
                        <a:extLst>
                          <a:ext uri="{FF2B5EF4-FFF2-40B4-BE49-F238E27FC236}">
                            <a16:creationId xmlns:a16="http://schemas.microsoft.com/office/drawing/2014/main" id="{9C0C61CD-3E38-4BA2-829A-E08DF64DE49A}"/>
                          </a:ext>
                        </a:extLst>
                      </p:cNvPr>
                      <p:cNvPicPr>
                        <a:picLocks noChangeAspect="1" noChangeArrowheads="1"/>
                      </p:cNvPicPr>
                      <p:nvPr/>
                    </p:nvPicPr>
                    <p:blipFill>
                      <a:blip r:embed="rId4"/>
                      <a:srcRect/>
                      <a:stretch>
                        <a:fillRect/>
                      </a:stretch>
                    </p:blipFill>
                    <p:spPr bwMode="auto">
                      <a:xfrm>
                        <a:off x="391525" y="2398909"/>
                        <a:ext cx="3097212" cy="2225675"/>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44E5F7FC-38DB-4687-8262-5AFEC25C49B1}"/>
              </a:ext>
            </a:extLst>
          </p:cNvPr>
          <p:cNvSpPr txBox="1"/>
          <p:nvPr/>
        </p:nvSpPr>
        <p:spPr>
          <a:xfrm>
            <a:off x="326657" y="5155586"/>
            <a:ext cx="3774003" cy="1600438"/>
          </a:xfrm>
          <a:prstGeom prst="rect">
            <a:avLst/>
          </a:prstGeom>
          <a:noFill/>
        </p:spPr>
        <p:txBody>
          <a:bodyPr wrap="square" rtlCol="0">
            <a:spAutoFit/>
          </a:bodyPr>
          <a:lstStyle/>
          <a:p>
            <a:r>
              <a:rPr lang="en-US" sz="1400"/>
              <a:t>Typically one would interpret the GF as follows.  You operate B|</a:t>
            </a:r>
            <a:r>
              <a:rPr lang="el-GR" sz="1400"/>
              <a:t>Ω</a:t>
            </a:r>
            <a:r>
              <a:rPr lang="en-US" sz="1400" baseline="-25000"/>
              <a:t>0</a:t>
            </a:r>
            <a:r>
              <a:rPr lang="en-US" sz="1400"/>
              <a:t>&gt;, evolve forward in time, and then compute its overlap with the state A</a:t>
            </a:r>
            <a:r>
              <a:rPr lang="en-US" sz="1400" baseline="30000"/>
              <a:t>†</a:t>
            </a:r>
            <a:r>
              <a:rPr lang="en-US" sz="1400"/>
              <a:t>|</a:t>
            </a:r>
            <a:r>
              <a:rPr lang="el-GR" sz="1400"/>
              <a:t>Ω</a:t>
            </a:r>
            <a:r>
              <a:rPr lang="en-US" sz="1400" baseline="-25000"/>
              <a:t>0</a:t>
            </a:r>
            <a:r>
              <a:rPr lang="en-US" sz="1400"/>
              <a:t>&gt;.   In this sense GF are best interpreted as ‘experiments’, or tests of quasi-particle states.  And the state against which you take an expectation is the state you start in.</a:t>
            </a:r>
          </a:p>
        </p:txBody>
      </p:sp>
      <p:sp>
        <p:nvSpPr>
          <p:cNvPr id="8" name="TextBox 7">
            <a:extLst>
              <a:ext uri="{FF2B5EF4-FFF2-40B4-BE49-F238E27FC236}">
                <a16:creationId xmlns:a16="http://schemas.microsoft.com/office/drawing/2014/main" id="{54DE5EB7-B63C-4DB4-8D81-DCC544612FA1}"/>
              </a:ext>
            </a:extLst>
          </p:cNvPr>
          <p:cNvSpPr txBox="1"/>
          <p:nvPr/>
        </p:nvSpPr>
        <p:spPr>
          <a:xfrm>
            <a:off x="4267228" y="2305615"/>
            <a:ext cx="6309645" cy="2462213"/>
          </a:xfrm>
          <a:prstGeom prst="rect">
            <a:avLst/>
          </a:prstGeom>
          <a:noFill/>
        </p:spPr>
        <p:txBody>
          <a:bodyPr wrap="square" rtlCol="0">
            <a:spAutoFit/>
          </a:bodyPr>
          <a:lstStyle/>
          <a:p>
            <a:r>
              <a:rPr lang="en-US" sz="1400"/>
              <a:t>There are implicit exponential convergence factors associated with the </a:t>
            </a:r>
            <a:r>
              <a:rPr lang="el-GR" sz="1400"/>
              <a:t>θ</a:t>
            </a:r>
            <a:r>
              <a:rPr lang="en-US" sz="1400"/>
              <a:t> functions, i.e. </a:t>
            </a:r>
            <a:r>
              <a:rPr lang="el-GR" sz="1400"/>
              <a:t>θ </a:t>
            </a:r>
            <a:r>
              <a:rPr lang="en-US" sz="1400"/>
              <a:t>(t) </a:t>
            </a:r>
            <a:r>
              <a:rPr lang="en-US" sz="1400">
                <a:sym typeface="Wingdings" panose="05000000000000000000" pitchFamily="2" charset="2"/>
              </a:rPr>
              <a:t> </a:t>
            </a:r>
            <a:r>
              <a:rPr lang="el-GR" sz="1400"/>
              <a:t>θ</a:t>
            </a:r>
            <a:r>
              <a:rPr lang="en-US" sz="1400"/>
              <a:t>(t)e</a:t>
            </a:r>
            <a:r>
              <a:rPr lang="en-US" sz="1400" baseline="30000"/>
              <a:t>-</a:t>
            </a:r>
            <a:r>
              <a:rPr lang="el-GR" sz="1400" baseline="30000"/>
              <a:t>η</a:t>
            </a:r>
            <a:r>
              <a:rPr lang="en-US" sz="1400" baseline="30000"/>
              <a:t>t</a:t>
            </a:r>
            <a:r>
              <a:rPr lang="en-US" sz="1400"/>
              <a:t>, and </a:t>
            </a:r>
            <a:r>
              <a:rPr lang="el-GR" sz="1400"/>
              <a:t>θ</a:t>
            </a:r>
            <a:r>
              <a:rPr lang="en-US" sz="1400"/>
              <a:t>(-t) </a:t>
            </a:r>
            <a:r>
              <a:rPr lang="en-US" sz="1400">
                <a:sym typeface="Wingdings" panose="05000000000000000000" pitchFamily="2" charset="2"/>
              </a:rPr>
              <a:t> </a:t>
            </a:r>
            <a:r>
              <a:rPr lang="el-GR" sz="1400"/>
              <a:t>θ</a:t>
            </a:r>
            <a:r>
              <a:rPr lang="en-US" sz="1400"/>
              <a:t>(-t)e</a:t>
            </a:r>
            <a:r>
              <a:rPr lang="el-GR" sz="1400" baseline="30000"/>
              <a:t>η</a:t>
            </a:r>
            <a:r>
              <a:rPr lang="en-US" sz="1400" baseline="30000"/>
              <a:t>t</a:t>
            </a:r>
            <a:r>
              <a:rPr lang="en-US" sz="1400"/>
              <a:t>, where </a:t>
            </a:r>
            <a:r>
              <a:rPr lang="el-GR" sz="1400"/>
              <a:t>η</a:t>
            </a:r>
            <a:r>
              <a:rPr lang="en-US" sz="1400"/>
              <a:t> = 0</a:t>
            </a:r>
            <a:r>
              <a:rPr lang="en-US" sz="1400" baseline="30000"/>
              <a:t>+</a:t>
            </a:r>
            <a:r>
              <a:rPr lang="en-US" sz="1400"/>
              <a:t> is a small infinitesimal factor.  And even in G</a:t>
            </a:r>
            <a:r>
              <a:rPr lang="en-US" sz="1400" baseline="30000"/>
              <a:t>&gt;,&lt;</a:t>
            </a:r>
            <a:r>
              <a:rPr lang="en-US" sz="1400"/>
              <a:t>, as we’d write for instance G</a:t>
            </a:r>
            <a:r>
              <a:rPr lang="en-US" sz="1400" baseline="30000"/>
              <a:t>&gt;</a:t>
            </a:r>
            <a:r>
              <a:rPr lang="en-US" sz="1400"/>
              <a:t>(t,t’) = θ(t-t’)G</a:t>
            </a:r>
            <a:r>
              <a:rPr lang="en-US" sz="1400" baseline="30000"/>
              <a:t>&gt;</a:t>
            </a:r>
            <a:r>
              <a:rPr lang="en-US" sz="1400"/>
              <a:t>(t,t’) + θ(t’-t)G</a:t>
            </a:r>
            <a:r>
              <a:rPr lang="en-US" sz="1400" baseline="30000"/>
              <a:t>&gt;</a:t>
            </a:r>
            <a:r>
              <a:rPr lang="en-US" sz="1400"/>
              <a:t>(t,t’) </a:t>
            </a:r>
            <a:r>
              <a:rPr lang="en-US" sz="1400">
                <a:sym typeface="Wingdings" panose="05000000000000000000" pitchFamily="2" charset="2"/>
              </a:rPr>
              <a:t> </a:t>
            </a:r>
            <a:r>
              <a:rPr lang="en-US" sz="1400"/>
              <a:t>θ(t-t’)e</a:t>
            </a:r>
            <a:r>
              <a:rPr lang="en-US" sz="1400" baseline="30000"/>
              <a:t>-</a:t>
            </a:r>
            <a:r>
              <a:rPr lang="el-GR" sz="1400" baseline="30000"/>
              <a:t>η</a:t>
            </a:r>
            <a:r>
              <a:rPr lang="en-US" sz="1400" baseline="30000"/>
              <a:t>(t-t’) </a:t>
            </a:r>
            <a:r>
              <a:rPr lang="en-US" sz="1400"/>
              <a:t>G</a:t>
            </a:r>
            <a:r>
              <a:rPr lang="en-US" sz="1400" baseline="30000"/>
              <a:t>&gt;</a:t>
            </a:r>
            <a:r>
              <a:rPr lang="en-US" sz="1400"/>
              <a:t>(t,t’) + θ(t’-t) e</a:t>
            </a:r>
            <a:r>
              <a:rPr lang="el-GR" sz="1400" baseline="30000"/>
              <a:t>η</a:t>
            </a:r>
            <a:r>
              <a:rPr lang="en-US" sz="1400" baseline="30000"/>
              <a:t>(t-t’) </a:t>
            </a:r>
            <a:r>
              <a:rPr lang="en-US" sz="1400"/>
              <a:t>G</a:t>
            </a:r>
            <a:r>
              <a:rPr lang="en-US" sz="1400" baseline="30000"/>
              <a:t>&gt;</a:t>
            </a:r>
            <a:r>
              <a:rPr lang="en-US" sz="1400"/>
              <a:t>(t,t’). The presence of the factor is formally justified when we use the adiabatic theorem |GS&gt; = S(t</a:t>
            </a:r>
            <a:r>
              <a:rPr lang="en-US" sz="1400" baseline="-25000"/>
              <a:t>0</a:t>
            </a:r>
            <a:r>
              <a:rPr lang="en-US" sz="1400"/>
              <a:t>,-∞)|GS</a:t>
            </a:r>
            <a:r>
              <a:rPr lang="en-US" sz="1400" baseline="-25000"/>
              <a:t>0</a:t>
            </a:r>
            <a:r>
              <a:rPr lang="en-US" sz="1400"/>
              <a:t>&gt;, because the theorem itself puts the exponential factor on the potential, in the guise of slowly turning it on.  And then this factor gets transferred to the GF in this fashion.  This factor has the nice of effect of making the Fourier transform exist.  Still, I’ll just leave it off most of the time, for the sake of convenience, as its limit is 1, and will only matter when t or t’ is taken to +/- ∞ (as would happen to internal GF’s when integrating over time, while employing the adiabatic theorem).</a:t>
            </a:r>
          </a:p>
        </p:txBody>
      </p:sp>
    </p:spTree>
    <p:extLst>
      <p:ext uri="{BB962C8B-B14F-4D97-AF65-F5344CB8AC3E}">
        <p14:creationId xmlns:p14="http://schemas.microsoft.com/office/powerpoint/2010/main" val="30420890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66128" y="228131"/>
            <a:ext cx="6136849" cy="523220"/>
          </a:xfrm>
          <a:prstGeom prst="rect">
            <a:avLst/>
          </a:prstGeom>
          <a:noFill/>
        </p:spPr>
        <p:txBody>
          <a:bodyPr wrap="square" rtlCol="0">
            <a:spAutoFit/>
          </a:bodyPr>
          <a:lstStyle/>
          <a:p>
            <a:r>
              <a:rPr lang="en-US" sz="2800" b="1" u="sng"/>
              <a:t>Green’s Functions – Formal Properties</a:t>
            </a:r>
          </a:p>
        </p:txBody>
      </p:sp>
      <p:graphicFrame>
        <p:nvGraphicFramePr>
          <p:cNvPr id="17" name="Object 16">
            <a:extLst>
              <a:ext uri="{FF2B5EF4-FFF2-40B4-BE49-F238E27FC236}">
                <a16:creationId xmlns:a16="http://schemas.microsoft.com/office/drawing/2014/main" id="{0CB2EFCC-3676-40EA-98C8-CE21CE8B781F}"/>
              </a:ext>
            </a:extLst>
          </p:cNvPr>
          <p:cNvGraphicFramePr>
            <a:graphicFrameLocks noChangeAspect="1"/>
          </p:cNvGraphicFramePr>
          <p:nvPr>
            <p:extLst>
              <p:ext uri="{D42A27DB-BD31-4B8C-83A1-F6EECF244321}">
                <p14:modId xmlns:p14="http://schemas.microsoft.com/office/powerpoint/2010/main" val="3783890630"/>
              </p:ext>
            </p:extLst>
          </p:nvPr>
        </p:nvGraphicFramePr>
        <p:xfrm>
          <a:off x="7960984" y="3162300"/>
          <a:ext cx="1819275" cy="533400"/>
        </p:xfrm>
        <a:graphic>
          <a:graphicData uri="http://schemas.openxmlformats.org/presentationml/2006/ole">
            <mc:AlternateContent xmlns:mc="http://schemas.openxmlformats.org/markup-compatibility/2006">
              <mc:Choice xmlns:v="urn:schemas-microsoft-com:vml" Requires="v">
                <p:oleObj name="Equation" r:id="rId3" imgW="1562040" imgH="457200" progId="Equation.DSMT4">
                  <p:embed/>
                </p:oleObj>
              </mc:Choice>
              <mc:Fallback>
                <p:oleObj name="Equation" r:id="rId3" imgW="1562040" imgH="457200" progId="Equation.DSMT4">
                  <p:embed/>
                  <p:pic>
                    <p:nvPicPr>
                      <p:cNvPr id="17" name="Object 16">
                        <a:extLst>
                          <a:ext uri="{FF2B5EF4-FFF2-40B4-BE49-F238E27FC236}">
                            <a16:creationId xmlns:a16="http://schemas.microsoft.com/office/drawing/2014/main" id="{0CB2EFCC-3676-40EA-98C8-CE21CE8B781F}"/>
                          </a:ext>
                        </a:extLst>
                      </p:cNvPr>
                      <p:cNvPicPr>
                        <a:picLocks noChangeAspect="1" noChangeArrowheads="1"/>
                      </p:cNvPicPr>
                      <p:nvPr/>
                    </p:nvPicPr>
                    <p:blipFill>
                      <a:blip r:embed="rId4"/>
                      <a:srcRect/>
                      <a:stretch>
                        <a:fillRect/>
                      </a:stretch>
                    </p:blipFill>
                    <p:spPr bwMode="auto">
                      <a:xfrm>
                        <a:off x="7960984" y="3162300"/>
                        <a:ext cx="1819275" cy="533400"/>
                      </a:xfrm>
                      <a:prstGeom prst="rect">
                        <a:avLst/>
                      </a:prstGeom>
                      <a:solidFill>
                        <a:srgbClr val="CCFFCC"/>
                      </a:solidFill>
                    </p:spPr>
                  </p:pic>
                </p:oleObj>
              </mc:Fallback>
            </mc:AlternateContent>
          </a:graphicData>
        </a:graphic>
      </p:graphicFrame>
      <p:graphicFrame>
        <p:nvGraphicFramePr>
          <p:cNvPr id="29" name="Object 28">
            <a:extLst>
              <a:ext uri="{FF2B5EF4-FFF2-40B4-BE49-F238E27FC236}">
                <a16:creationId xmlns:a16="http://schemas.microsoft.com/office/drawing/2014/main" id="{76844F51-9F05-402C-8B85-33557EDF2ADD}"/>
              </a:ext>
            </a:extLst>
          </p:cNvPr>
          <p:cNvGraphicFramePr>
            <a:graphicFrameLocks noChangeAspect="1"/>
          </p:cNvGraphicFramePr>
          <p:nvPr>
            <p:extLst>
              <p:ext uri="{D42A27DB-BD31-4B8C-83A1-F6EECF244321}">
                <p14:modId xmlns:p14="http://schemas.microsoft.com/office/powerpoint/2010/main" val="2247485391"/>
              </p:ext>
            </p:extLst>
          </p:nvPr>
        </p:nvGraphicFramePr>
        <p:xfrm>
          <a:off x="7960984" y="3772775"/>
          <a:ext cx="1819275" cy="533400"/>
        </p:xfrm>
        <a:graphic>
          <a:graphicData uri="http://schemas.openxmlformats.org/presentationml/2006/ole">
            <mc:AlternateContent xmlns:mc="http://schemas.openxmlformats.org/markup-compatibility/2006">
              <mc:Choice xmlns:v="urn:schemas-microsoft-com:vml" Requires="v">
                <p:oleObj name="Equation" r:id="rId5" imgW="1562040" imgH="457200" progId="Equation.DSMT4">
                  <p:embed/>
                </p:oleObj>
              </mc:Choice>
              <mc:Fallback>
                <p:oleObj name="Equation" r:id="rId5" imgW="1562040" imgH="457200" progId="Equation.DSMT4">
                  <p:embed/>
                  <p:pic>
                    <p:nvPicPr>
                      <p:cNvPr id="29" name="Object 28">
                        <a:extLst>
                          <a:ext uri="{FF2B5EF4-FFF2-40B4-BE49-F238E27FC236}">
                            <a16:creationId xmlns:a16="http://schemas.microsoft.com/office/drawing/2014/main" id="{76844F51-9F05-402C-8B85-33557EDF2ADD}"/>
                          </a:ext>
                        </a:extLst>
                      </p:cNvPr>
                      <p:cNvPicPr>
                        <a:picLocks noChangeAspect="1" noChangeArrowheads="1"/>
                      </p:cNvPicPr>
                      <p:nvPr/>
                    </p:nvPicPr>
                    <p:blipFill>
                      <a:blip r:embed="rId6"/>
                      <a:srcRect/>
                      <a:stretch>
                        <a:fillRect/>
                      </a:stretch>
                    </p:blipFill>
                    <p:spPr bwMode="auto">
                      <a:xfrm>
                        <a:off x="7960984" y="3772775"/>
                        <a:ext cx="1819275" cy="533400"/>
                      </a:xfrm>
                      <a:prstGeom prst="rect">
                        <a:avLst/>
                      </a:prstGeom>
                      <a:solidFill>
                        <a:srgbClr val="CCFFCC"/>
                      </a:solidFill>
                    </p:spPr>
                  </p:pic>
                </p:oleObj>
              </mc:Fallback>
            </mc:AlternateContent>
          </a:graphicData>
        </a:graphic>
      </p:graphicFrame>
      <p:graphicFrame>
        <p:nvGraphicFramePr>
          <p:cNvPr id="31" name="Object 30">
            <a:extLst>
              <a:ext uri="{FF2B5EF4-FFF2-40B4-BE49-F238E27FC236}">
                <a16:creationId xmlns:a16="http://schemas.microsoft.com/office/drawing/2014/main" id="{3032223F-A743-4A53-B86E-BD1B23C43FF6}"/>
              </a:ext>
            </a:extLst>
          </p:cNvPr>
          <p:cNvGraphicFramePr>
            <a:graphicFrameLocks noChangeAspect="1"/>
          </p:cNvGraphicFramePr>
          <p:nvPr>
            <p:extLst>
              <p:ext uri="{D42A27DB-BD31-4B8C-83A1-F6EECF244321}">
                <p14:modId xmlns:p14="http://schemas.microsoft.com/office/powerpoint/2010/main" val="3856497402"/>
              </p:ext>
            </p:extLst>
          </p:nvPr>
        </p:nvGraphicFramePr>
        <p:xfrm>
          <a:off x="4125667" y="3184046"/>
          <a:ext cx="2876550" cy="295275"/>
        </p:xfrm>
        <a:graphic>
          <a:graphicData uri="http://schemas.openxmlformats.org/presentationml/2006/ole">
            <mc:AlternateContent xmlns:mc="http://schemas.openxmlformats.org/markup-compatibility/2006">
              <mc:Choice xmlns:v="urn:schemas-microsoft-com:vml" Requires="v">
                <p:oleObj name="Equation" r:id="rId7" imgW="2222280" imgH="228600" progId="Equation.DSMT4">
                  <p:embed/>
                </p:oleObj>
              </mc:Choice>
              <mc:Fallback>
                <p:oleObj name="Equation" r:id="rId7" imgW="2222280" imgH="228600" progId="Equation.DSMT4">
                  <p:embed/>
                  <p:pic>
                    <p:nvPicPr>
                      <p:cNvPr id="31" name="Object 30">
                        <a:extLst>
                          <a:ext uri="{FF2B5EF4-FFF2-40B4-BE49-F238E27FC236}">
                            <a16:creationId xmlns:a16="http://schemas.microsoft.com/office/drawing/2014/main" id="{3032223F-A743-4A53-B86E-BD1B23C43FF6}"/>
                          </a:ext>
                        </a:extLst>
                      </p:cNvPr>
                      <p:cNvPicPr>
                        <a:picLocks noChangeAspect="1" noChangeArrowheads="1"/>
                      </p:cNvPicPr>
                      <p:nvPr/>
                    </p:nvPicPr>
                    <p:blipFill>
                      <a:blip r:embed="rId8"/>
                      <a:srcRect/>
                      <a:stretch>
                        <a:fillRect/>
                      </a:stretch>
                    </p:blipFill>
                    <p:spPr bwMode="auto">
                      <a:xfrm>
                        <a:off x="4125667" y="3184046"/>
                        <a:ext cx="2876550" cy="295275"/>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1F8CC728-812D-470F-99ED-1DD28CB93F10}"/>
              </a:ext>
            </a:extLst>
          </p:cNvPr>
          <p:cNvGraphicFramePr>
            <a:graphicFrameLocks noChangeAspect="1"/>
          </p:cNvGraphicFramePr>
          <p:nvPr>
            <p:extLst>
              <p:ext uri="{D42A27DB-BD31-4B8C-83A1-F6EECF244321}">
                <p14:modId xmlns:p14="http://schemas.microsoft.com/office/powerpoint/2010/main" val="735332665"/>
              </p:ext>
            </p:extLst>
          </p:nvPr>
        </p:nvGraphicFramePr>
        <p:xfrm>
          <a:off x="4133605" y="3587271"/>
          <a:ext cx="1911350" cy="296863"/>
        </p:xfrm>
        <a:graphic>
          <a:graphicData uri="http://schemas.openxmlformats.org/presentationml/2006/ole">
            <mc:AlternateContent xmlns:mc="http://schemas.openxmlformats.org/markup-compatibility/2006">
              <mc:Choice xmlns:v="urn:schemas-microsoft-com:vml" Requires="v">
                <p:oleObj name="Equation" r:id="rId9" imgW="1473120" imgH="228600" progId="Equation.DSMT4">
                  <p:embed/>
                </p:oleObj>
              </mc:Choice>
              <mc:Fallback>
                <p:oleObj name="Equation" r:id="rId9" imgW="1473120" imgH="228600" progId="Equation.DSMT4">
                  <p:embed/>
                  <p:pic>
                    <p:nvPicPr>
                      <p:cNvPr id="33" name="Object 32">
                        <a:extLst>
                          <a:ext uri="{FF2B5EF4-FFF2-40B4-BE49-F238E27FC236}">
                            <a16:creationId xmlns:a16="http://schemas.microsoft.com/office/drawing/2014/main" id="{1F8CC728-812D-470F-99ED-1DD28CB93F10}"/>
                          </a:ext>
                        </a:extLst>
                      </p:cNvPr>
                      <p:cNvPicPr>
                        <a:picLocks noChangeAspect="1" noChangeArrowheads="1"/>
                      </p:cNvPicPr>
                      <p:nvPr/>
                    </p:nvPicPr>
                    <p:blipFill>
                      <a:blip r:embed="rId10"/>
                      <a:srcRect/>
                      <a:stretch>
                        <a:fillRect/>
                      </a:stretch>
                    </p:blipFill>
                    <p:spPr bwMode="auto">
                      <a:xfrm>
                        <a:off x="4133605" y="3587271"/>
                        <a:ext cx="1911350" cy="296863"/>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8E812410-5C61-44A5-AD7A-21FDD968708C}"/>
              </a:ext>
            </a:extLst>
          </p:cNvPr>
          <p:cNvGraphicFramePr>
            <a:graphicFrameLocks noChangeAspect="1"/>
          </p:cNvGraphicFramePr>
          <p:nvPr>
            <p:extLst>
              <p:ext uri="{D42A27DB-BD31-4B8C-83A1-F6EECF244321}">
                <p14:modId xmlns:p14="http://schemas.microsoft.com/office/powerpoint/2010/main" val="1601669686"/>
              </p:ext>
            </p:extLst>
          </p:nvPr>
        </p:nvGraphicFramePr>
        <p:xfrm>
          <a:off x="436317" y="3184046"/>
          <a:ext cx="3224213" cy="552450"/>
        </p:xfrm>
        <a:graphic>
          <a:graphicData uri="http://schemas.openxmlformats.org/presentationml/2006/ole">
            <mc:AlternateContent xmlns:mc="http://schemas.openxmlformats.org/markup-compatibility/2006">
              <mc:Choice xmlns:v="urn:schemas-microsoft-com:vml" Requires="v">
                <p:oleObj name="Equation" r:id="rId11" imgW="2616120" imgH="457200" progId="Equation.DSMT4">
                  <p:embed/>
                </p:oleObj>
              </mc:Choice>
              <mc:Fallback>
                <p:oleObj name="Equation" r:id="rId11" imgW="2616120" imgH="457200" progId="Equation.DSMT4">
                  <p:embed/>
                  <p:pic>
                    <p:nvPicPr>
                      <p:cNvPr id="35" name="Object 34">
                        <a:extLst>
                          <a:ext uri="{FF2B5EF4-FFF2-40B4-BE49-F238E27FC236}">
                            <a16:creationId xmlns:a16="http://schemas.microsoft.com/office/drawing/2014/main" id="{8E812410-5C61-44A5-AD7A-21FDD968708C}"/>
                          </a:ext>
                        </a:extLst>
                      </p:cNvPr>
                      <p:cNvPicPr>
                        <a:picLocks noChangeAspect="1" noChangeArrowheads="1"/>
                      </p:cNvPicPr>
                      <p:nvPr/>
                    </p:nvPicPr>
                    <p:blipFill>
                      <a:blip r:embed="rId12"/>
                      <a:srcRect/>
                      <a:stretch>
                        <a:fillRect/>
                      </a:stretch>
                    </p:blipFill>
                    <p:spPr bwMode="auto">
                      <a:xfrm>
                        <a:off x="436317" y="3184046"/>
                        <a:ext cx="3224213" cy="552450"/>
                      </a:xfrm>
                      <a:prstGeom prst="rect">
                        <a:avLst/>
                      </a:prstGeom>
                      <a:solidFill>
                        <a:srgbClr val="CCFFCC"/>
                      </a:solidFill>
                    </p:spPr>
                  </p:pic>
                </p:oleObj>
              </mc:Fallback>
            </mc:AlternateContent>
          </a:graphicData>
        </a:graphic>
      </p:graphicFrame>
      <p:graphicFrame>
        <p:nvGraphicFramePr>
          <p:cNvPr id="37" name="Object 36">
            <a:extLst>
              <a:ext uri="{FF2B5EF4-FFF2-40B4-BE49-F238E27FC236}">
                <a16:creationId xmlns:a16="http://schemas.microsoft.com/office/drawing/2014/main" id="{31C0173E-4413-4A2D-B97F-8AA41F1F568E}"/>
              </a:ext>
            </a:extLst>
          </p:cNvPr>
          <p:cNvGraphicFramePr>
            <a:graphicFrameLocks noChangeAspect="1"/>
          </p:cNvGraphicFramePr>
          <p:nvPr>
            <p:extLst>
              <p:ext uri="{D42A27DB-BD31-4B8C-83A1-F6EECF244321}">
                <p14:modId xmlns:p14="http://schemas.microsoft.com/office/powerpoint/2010/main" val="2234279231"/>
              </p:ext>
            </p:extLst>
          </p:nvPr>
        </p:nvGraphicFramePr>
        <p:xfrm>
          <a:off x="436317" y="3831746"/>
          <a:ext cx="3300413" cy="550863"/>
        </p:xfrm>
        <a:graphic>
          <a:graphicData uri="http://schemas.openxmlformats.org/presentationml/2006/ole">
            <mc:AlternateContent xmlns:mc="http://schemas.openxmlformats.org/markup-compatibility/2006">
              <mc:Choice xmlns:v="urn:schemas-microsoft-com:vml" Requires="v">
                <p:oleObj name="Equation" r:id="rId13" imgW="2679480" imgH="457200" progId="Equation.DSMT4">
                  <p:embed/>
                </p:oleObj>
              </mc:Choice>
              <mc:Fallback>
                <p:oleObj name="Equation" r:id="rId13" imgW="2679480" imgH="457200" progId="Equation.DSMT4">
                  <p:embed/>
                  <p:pic>
                    <p:nvPicPr>
                      <p:cNvPr id="37" name="Object 36">
                        <a:extLst>
                          <a:ext uri="{FF2B5EF4-FFF2-40B4-BE49-F238E27FC236}">
                            <a16:creationId xmlns:a16="http://schemas.microsoft.com/office/drawing/2014/main" id="{31C0173E-4413-4A2D-B97F-8AA41F1F568E}"/>
                          </a:ext>
                        </a:extLst>
                      </p:cNvPr>
                      <p:cNvPicPr>
                        <a:picLocks noChangeAspect="1" noChangeArrowheads="1"/>
                      </p:cNvPicPr>
                      <p:nvPr/>
                    </p:nvPicPr>
                    <p:blipFill>
                      <a:blip r:embed="rId14"/>
                      <a:srcRect/>
                      <a:stretch>
                        <a:fillRect/>
                      </a:stretch>
                    </p:blipFill>
                    <p:spPr bwMode="auto">
                      <a:xfrm>
                        <a:off x="436317" y="3831746"/>
                        <a:ext cx="3300413" cy="550863"/>
                      </a:xfrm>
                      <a:prstGeom prst="rect">
                        <a:avLst/>
                      </a:prstGeom>
                      <a:solidFill>
                        <a:srgbClr val="CCFFCC"/>
                      </a:solidFill>
                    </p:spPr>
                  </p:pic>
                </p:oleObj>
              </mc:Fallback>
            </mc:AlternateContent>
          </a:graphicData>
        </a:graphic>
      </p:graphicFrame>
      <p:graphicFrame>
        <p:nvGraphicFramePr>
          <p:cNvPr id="39" name="Object 38">
            <a:extLst>
              <a:ext uri="{FF2B5EF4-FFF2-40B4-BE49-F238E27FC236}">
                <a16:creationId xmlns:a16="http://schemas.microsoft.com/office/drawing/2014/main" id="{05DFD9CD-0DC3-4E40-9359-C6830192EAF0}"/>
              </a:ext>
            </a:extLst>
          </p:cNvPr>
          <p:cNvGraphicFramePr>
            <a:graphicFrameLocks noChangeAspect="1"/>
          </p:cNvGraphicFramePr>
          <p:nvPr>
            <p:extLst>
              <p:ext uri="{D42A27DB-BD31-4B8C-83A1-F6EECF244321}">
                <p14:modId xmlns:p14="http://schemas.microsoft.com/office/powerpoint/2010/main" val="217374596"/>
              </p:ext>
            </p:extLst>
          </p:nvPr>
        </p:nvGraphicFramePr>
        <p:xfrm>
          <a:off x="361950" y="1831026"/>
          <a:ext cx="4384675" cy="484188"/>
        </p:xfrm>
        <a:graphic>
          <a:graphicData uri="http://schemas.openxmlformats.org/presentationml/2006/ole">
            <mc:AlternateContent xmlns:mc="http://schemas.openxmlformats.org/markup-compatibility/2006">
              <mc:Choice xmlns:v="urn:schemas-microsoft-com:vml" Requires="v">
                <p:oleObj name="Equation" r:id="rId15" imgW="3225600" imgH="355320" progId="Equation.DSMT4">
                  <p:embed/>
                </p:oleObj>
              </mc:Choice>
              <mc:Fallback>
                <p:oleObj name="Equation" r:id="rId15" imgW="3225600" imgH="355320" progId="Equation.DSMT4">
                  <p:embed/>
                  <p:pic>
                    <p:nvPicPr>
                      <p:cNvPr id="39" name="Object 38">
                        <a:extLst>
                          <a:ext uri="{FF2B5EF4-FFF2-40B4-BE49-F238E27FC236}">
                            <a16:creationId xmlns:a16="http://schemas.microsoft.com/office/drawing/2014/main" id="{05DFD9CD-0DC3-4E40-9359-C6830192EAF0}"/>
                          </a:ext>
                        </a:extLst>
                      </p:cNvPr>
                      <p:cNvPicPr>
                        <a:picLocks noChangeAspect="1" noChangeArrowheads="1"/>
                      </p:cNvPicPr>
                      <p:nvPr/>
                    </p:nvPicPr>
                    <p:blipFill>
                      <a:blip r:embed="rId16"/>
                      <a:srcRect/>
                      <a:stretch>
                        <a:fillRect/>
                      </a:stretch>
                    </p:blipFill>
                    <p:spPr bwMode="auto">
                      <a:xfrm>
                        <a:off x="361950" y="1831026"/>
                        <a:ext cx="4384675" cy="484188"/>
                      </a:xfrm>
                      <a:prstGeom prst="rect">
                        <a:avLst/>
                      </a:prstGeom>
                      <a:noFill/>
                    </p:spPr>
                  </p:pic>
                </p:oleObj>
              </mc:Fallback>
            </mc:AlternateContent>
          </a:graphicData>
        </a:graphic>
      </p:graphicFrame>
      <p:sp>
        <p:nvSpPr>
          <p:cNvPr id="40" name="TextBox 39">
            <a:extLst>
              <a:ext uri="{FF2B5EF4-FFF2-40B4-BE49-F238E27FC236}">
                <a16:creationId xmlns:a16="http://schemas.microsoft.com/office/drawing/2014/main" id="{61CBF6C5-0F12-477B-A712-C1D5FCB2178D}"/>
              </a:ext>
            </a:extLst>
          </p:cNvPr>
          <p:cNvSpPr txBox="1"/>
          <p:nvPr/>
        </p:nvSpPr>
        <p:spPr>
          <a:xfrm>
            <a:off x="304789" y="1137923"/>
            <a:ext cx="8565833" cy="523220"/>
          </a:xfrm>
          <a:prstGeom prst="rect">
            <a:avLst/>
          </a:prstGeom>
          <a:noFill/>
        </p:spPr>
        <p:txBody>
          <a:bodyPr wrap="square" rtlCol="0">
            <a:spAutoFit/>
          </a:bodyPr>
          <a:lstStyle/>
          <a:p>
            <a:r>
              <a:rPr lang="en-US" sz="1400"/>
              <a:t>An important special case is a time-independent H.  Taking the temporal FT (with infinitesimal complex part to make converge as necessary), we find that we can relate all of these functions to a single ‘spectral’ function A(</a:t>
            </a:r>
            <a:r>
              <a:rPr lang="el-GR" sz="1400"/>
              <a:t>ω</a:t>
            </a:r>
            <a:r>
              <a:rPr lang="en-US" sz="1400"/>
              <a:t>):</a:t>
            </a:r>
            <a:endParaRPr lang="en-US" sz="1600"/>
          </a:p>
        </p:txBody>
      </p:sp>
      <p:sp>
        <p:nvSpPr>
          <p:cNvPr id="41" name="TextBox 40">
            <a:extLst>
              <a:ext uri="{FF2B5EF4-FFF2-40B4-BE49-F238E27FC236}">
                <a16:creationId xmlns:a16="http://schemas.microsoft.com/office/drawing/2014/main" id="{0ED51A58-DF9E-43BA-A6A0-13172DD18550}"/>
              </a:ext>
            </a:extLst>
          </p:cNvPr>
          <p:cNvSpPr txBox="1"/>
          <p:nvPr/>
        </p:nvSpPr>
        <p:spPr>
          <a:xfrm>
            <a:off x="285403" y="4748338"/>
            <a:ext cx="5810597" cy="307777"/>
          </a:xfrm>
          <a:prstGeom prst="rect">
            <a:avLst/>
          </a:prstGeom>
          <a:noFill/>
        </p:spPr>
        <p:txBody>
          <a:bodyPr wrap="square" rtlCol="0">
            <a:spAutoFit/>
          </a:bodyPr>
          <a:lstStyle/>
          <a:p>
            <a:r>
              <a:rPr lang="en-US" sz="1400"/>
              <a:t>Note that the poles of the GF’s are therefore the excitations of the system.  </a:t>
            </a:r>
          </a:p>
        </p:txBody>
      </p:sp>
      <p:sp>
        <p:nvSpPr>
          <p:cNvPr id="42" name="TextBox 41">
            <a:extLst>
              <a:ext uri="{FF2B5EF4-FFF2-40B4-BE49-F238E27FC236}">
                <a16:creationId xmlns:a16="http://schemas.microsoft.com/office/drawing/2014/main" id="{6CEA3404-440B-44D4-8808-7B305084E122}"/>
              </a:ext>
            </a:extLst>
          </p:cNvPr>
          <p:cNvSpPr txBox="1"/>
          <p:nvPr/>
        </p:nvSpPr>
        <p:spPr>
          <a:xfrm>
            <a:off x="304790" y="2398936"/>
            <a:ext cx="10564315" cy="523220"/>
          </a:xfrm>
          <a:prstGeom prst="rect">
            <a:avLst/>
          </a:prstGeom>
          <a:noFill/>
        </p:spPr>
        <p:txBody>
          <a:bodyPr wrap="square" rtlCol="0">
            <a:spAutoFit/>
          </a:bodyPr>
          <a:lstStyle/>
          <a:p>
            <a:r>
              <a:rPr lang="en-US" sz="1400"/>
              <a:t>where |</a:t>
            </a:r>
            <a:r>
              <a:rPr lang="el-GR" sz="1400"/>
              <a:t>Ω</a:t>
            </a:r>
            <a:r>
              <a:rPr lang="en-US" sz="1400" baseline="-25000"/>
              <a:t>0</a:t>
            </a:r>
            <a:r>
              <a:rPr lang="en-US" sz="1400"/>
              <a:t>&gt; is the state against which expectations are taken, and |m&gt;, |n&gt; are the eigenstates.  So note that this makes A(</a:t>
            </a:r>
            <a:r>
              <a:rPr lang="el-GR" sz="1400"/>
              <a:t>ω</a:t>
            </a:r>
            <a:r>
              <a:rPr lang="en-US" sz="1400"/>
              <a:t>) a density of states covering all excitations’ overlap with the states (A,B)|</a:t>
            </a:r>
            <a:r>
              <a:rPr lang="el-GR" sz="1400"/>
              <a:t>Ω</a:t>
            </a:r>
            <a:r>
              <a:rPr lang="en-US" sz="1400" baseline="-25000"/>
              <a:t>0</a:t>
            </a:r>
            <a:r>
              <a:rPr lang="en-US" sz="1400"/>
              <a:t>&gt;).  Functions defined below allow </a:t>
            </a:r>
            <a:r>
              <a:rPr lang="el-GR" sz="1400"/>
              <a:t>ω</a:t>
            </a:r>
            <a:r>
              <a:rPr lang="en-US" sz="1400"/>
              <a:t> as any real #.</a:t>
            </a:r>
            <a:endParaRPr lang="en-US" sz="1600"/>
          </a:p>
        </p:txBody>
      </p:sp>
      <p:sp>
        <p:nvSpPr>
          <p:cNvPr id="43" name="TextBox 42">
            <a:extLst>
              <a:ext uri="{FF2B5EF4-FFF2-40B4-BE49-F238E27FC236}">
                <a16:creationId xmlns:a16="http://schemas.microsoft.com/office/drawing/2014/main" id="{8F4A41A8-3BC2-4A1C-BD39-25D292368D2F}"/>
              </a:ext>
            </a:extLst>
          </p:cNvPr>
          <p:cNvSpPr txBox="1"/>
          <p:nvPr/>
        </p:nvSpPr>
        <p:spPr>
          <a:xfrm>
            <a:off x="285403" y="5266770"/>
            <a:ext cx="2948186" cy="738664"/>
          </a:xfrm>
          <a:prstGeom prst="rect">
            <a:avLst/>
          </a:prstGeom>
          <a:noFill/>
        </p:spPr>
        <p:txBody>
          <a:bodyPr wrap="square" rtlCol="0">
            <a:spAutoFit/>
          </a:bodyPr>
          <a:lstStyle/>
          <a:p>
            <a:r>
              <a:rPr lang="en-US" sz="1400"/>
              <a:t>Due to their similarity, many of these GF’s are related via Kramers-Kronig relations.  One nice relationship is:</a:t>
            </a:r>
          </a:p>
        </p:txBody>
      </p:sp>
      <p:graphicFrame>
        <p:nvGraphicFramePr>
          <p:cNvPr id="45" name="Object 44">
            <a:extLst>
              <a:ext uri="{FF2B5EF4-FFF2-40B4-BE49-F238E27FC236}">
                <a16:creationId xmlns:a16="http://schemas.microsoft.com/office/drawing/2014/main" id="{6A64B576-41AA-4DEC-9313-7FB11CF632C1}"/>
              </a:ext>
            </a:extLst>
          </p:cNvPr>
          <p:cNvGraphicFramePr>
            <a:graphicFrameLocks noChangeAspect="1"/>
          </p:cNvGraphicFramePr>
          <p:nvPr>
            <p:extLst>
              <p:ext uri="{D42A27DB-BD31-4B8C-83A1-F6EECF244321}">
                <p14:modId xmlns:p14="http://schemas.microsoft.com/office/powerpoint/2010/main" val="2308313318"/>
              </p:ext>
            </p:extLst>
          </p:nvPr>
        </p:nvGraphicFramePr>
        <p:xfrm>
          <a:off x="3471863" y="5384800"/>
          <a:ext cx="1730375" cy="500063"/>
        </p:xfrm>
        <a:graphic>
          <a:graphicData uri="http://schemas.openxmlformats.org/presentationml/2006/ole">
            <mc:AlternateContent xmlns:mc="http://schemas.openxmlformats.org/markup-compatibility/2006">
              <mc:Choice xmlns:v="urn:schemas-microsoft-com:vml" Requires="v">
                <p:oleObj name="Equation" r:id="rId17" imgW="1346040" imgH="393480" progId="Equation.DSMT4">
                  <p:embed/>
                </p:oleObj>
              </mc:Choice>
              <mc:Fallback>
                <p:oleObj name="Equation" r:id="rId17" imgW="1346040" imgH="393480" progId="Equation.DSMT4">
                  <p:embed/>
                  <p:pic>
                    <p:nvPicPr>
                      <p:cNvPr id="45" name="Object 44">
                        <a:extLst>
                          <a:ext uri="{FF2B5EF4-FFF2-40B4-BE49-F238E27FC236}">
                            <a16:creationId xmlns:a16="http://schemas.microsoft.com/office/drawing/2014/main" id="{6A64B576-41AA-4DEC-9313-7FB11CF632C1}"/>
                          </a:ext>
                        </a:extLst>
                      </p:cNvPr>
                      <p:cNvPicPr>
                        <a:picLocks noChangeAspect="1" noChangeArrowheads="1"/>
                      </p:cNvPicPr>
                      <p:nvPr/>
                    </p:nvPicPr>
                    <p:blipFill>
                      <a:blip r:embed="rId18"/>
                      <a:srcRect/>
                      <a:stretch>
                        <a:fillRect/>
                      </a:stretch>
                    </p:blipFill>
                    <p:spPr bwMode="auto">
                      <a:xfrm>
                        <a:off x="3471863" y="5384800"/>
                        <a:ext cx="1730375" cy="500063"/>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7661607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2430" y="115015"/>
            <a:ext cx="5448691" cy="523220"/>
          </a:xfrm>
          <a:prstGeom prst="rect">
            <a:avLst/>
          </a:prstGeom>
          <a:noFill/>
        </p:spPr>
        <p:txBody>
          <a:bodyPr wrap="square" rtlCol="0">
            <a:spAutoFit/>
          </a:bodyPr>
          <a:lstStyle/>
          <a:p>
            <a:r>
              <a:rPr lang="en-US" sz="2800" b="1" u="sng"/>
              <a:t>Green’s Functions - Noninteracting</a:t>
            </a:r>
          </a:p>
        </p:txBody>
      </p:sp>
      <p:sp>
        <p:nvSpPr>
          <p:cNvPr id="14" name="Rectangle 13">
            <a:extLst>
              <a:ext uri="{FF2B5EF4-FFF2-40B4-BE49-F238E27FC236}">
                <a16:creationId xmlns:a16="http://schemas.microsoft.com/office/drawing/2014/main" id="{D7961BDA-1BC5-49EB-9270-FAB0AA4F9A0C}"/>
              </a:ext>
            </a:extLst>
          </p:cNvPr>
          <p:cNvSpPr/>
          <p:nvPr/>
        </p:nvSpPr>
        <p:spPr>
          <a:xfrm>
            <a:off x="145506" y="1022080"/>
            <a:ext cx="4633869" cy="338554"/>
          </a:xfrm>
          <a:prstGeom prst="rect">
            <a:avLst/>
          </a:prstGeom>
        </p:spPr>
        <p:txBody>
          <a:bodyPr wrap="square">
            <a:spAutoFit/>
          </a:bodyPr>
          <a:lstStyle/>
          <a:p>
            <a:r>
              <a:rPr lang="en-US" sz="1600"/>
              <a:t>Now let’s look at the GF’s of the Harmonic Oscillator</a:t>
            </a:r>
          </a:p>
        </p:txBody>
      </p:sp>
      <p:graphicFrame>
        <p:nvGraphicFramePr>
          <p:cNvPr id="16" name="Object 15">
            <a:extLst>
              <a:ext uri="{FF2B5EF4-FFF2-40B4-BE49-F238E27FC236}">
                <a16:creationId xmlns:a16="http://schemas.microsoft.com/office/drawing/2014/main" id="{1B460C3B-0D6B-4D21-A913-9424FAE5A713}"/>
              </a:ext>
            </a:extLst>
          </p:cNvPr>
          <p:cNvGraphicFramePr>
            <a:graphicFrameLocks noChangeAspect="1"/>
          </p:cNvGraphicFramePr>
          <p:nvPr>
            <p:extLst>
              <p:ext uri="{D42A27DB-BD31-4B8C-83A1-F6EECF244321}">
                <p14:modId xmlns:p14="http://schemas.microsoft.com/office/powerpoint/2010/main" val="1528690831"/>
              </p:ext>
            </p:extLst>
          </p:nvPr>
        </p:nvGraphicFramePr>
        <p:xfrm>
          <a:off x="258174" y="1498461"/>
          <a:ext cx="3519488" cy="884237"/>
        </p:xfrm>
        <a:graphic>
          <a:graphicData uri="http://schemas.openxmlformats.org/presentationml/2006/ole">
            <mc:AlternateContent xmlns:mc="http://schemas.openxmlformats.org/markup-compatibility/2006">
              <mc:Choice xmlns:v="urn:schemas-microsoft-com:vml" Requires="v">
                <p:oleObj name="Equation" r:id="rId3" imgW="2616120" imgH="660240" progId="Equation.DSMT4">
                  <p:embed/>
                </p:oleObj>
              </mc:Choice>
              <mc:Fallback>
                <p:oleObj name="Equation" r:id="rId3" imgW="2616120" imgH="660240" progId="Equation.DSMT4">
                  <p:embed/>
                  <p:pic>
                    <p:nvPicPr>
                      <p:cNvPr id="12" name="Object 11">
                        <a:extLst>
                          <a:ext uri="{FF2B5EF4-FFF2-40B4-BE49-F238E27FC236}">
                            <a16:creationId xmlns:a16="http://schemas.microsoft.com/office/drawing/2014/main" id="{682B5E73-67E9-4BC9-BBD4-56526F4551B3}"/>
                          </a:ext>
                        </a:extLst>
                      </p:cNvPr>
                      <p:cNvPicPr>
                        <a:picLocks noChangeAspect="1" noChangeArrowheads="1"/>
                      </p:cNvPicPr>
                      <p:nvPr/>
                    </p:nvPicPr>
                    <p:blipFill>
                      <a:blip r:embed="rId4"/>
                      <a:srcRect/>
                      <a:stretch>
                        <a:fillRect/>
                      </a:stretch>
                    </p:blipFill>
                    <p:spPr bwMode="auto">
                      <a:xfrm>
                        <a:off x="258174" y="1498461"/>
                        <a:ext cx="3519488" cy="884237"/>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3D2ED6EE-68AE-449D-A6E4-FDB05C7394E5}"/>
              </a:ext>
            </a:extLst>
          </p:cNvPr>
          <p:cNvGraphicFramePr>
            <a:graphicFrameLocks noChangeAspect="1"/>
          </p:cNvGraphicFramePr>
          <p:nvPr>
            <p:extLst>
              <p:ext uri="{D42A27DB-BD31-4B8C-83A1-F6EECF244321}">
                <p14:modId xmlns:p14="http://schemas.microsoft.com/office/powerpoint/2010/main" val="2812177588"/>
              </p:ext>
            </p:extLst>
          </p:nvPr>
        </p:nvGraphicFramePr>
        <p:xfrm>
          <a:off x="258174" y="3168369"/>
          <a:ext cx="1835150" cy="1295400"/>
        </p:xfrm>
        <a:graphic>
          <a:graphicData uri="http://schemas.openxmlformats.org/presentationml/2006/ole">
            <mc:AlternateContent xmlns:mc="http://schemas.openxmlformats.org/markup-compatibility/2006">
              <mc:Choice xmlns:v="urn:schemas-microsoft-com:vml" Requires="v">
                <p:oleObj name="Equation" r:id="rId5" imgW="1307880" imgH="914400" progId="Equation.DSMT4">
                  <p:embed/>
                </p:oleObj>
              </mc:Choice>
              <mc:Fallback>
                <p:oleObj name="Equation" r:id="rId5" imgW="1307880" imgH="914400" progId="Equation.DSMT4">
                  <p:embed/>
                  <p:pic>
                    <p:nvPicPr>
                      <p:cNvPr id="6" name="Object 5">
                        <a:extLst>
                          <a:ext uri="{FF2B5EF4-FFF2-40B4-BE49-F238E27FC236}">
                            <a16:creationId xmlns:a16="http://schemas.microsoft.com/office/drawing/2014/main" id="{3F615A08-D1DC-44C7-BF63-CF2FE0013D98}"/>
                          </a:ext>
                        </a:extLst>
                      </p:cNvPr>
                      <p:cNvPicPr>
                        <a:picLocks noChangeAspect="1" noChangeArrowheads="1"/>
                      </p:cNvPicPr>
                      <p:nvPr/>
                    </p:nvPicPr>
                    <p:blipFill>
                      <a:blip r:embed="rId6"/>
                      <a:srcRect/>
                      <a:stretch>
                        <a:fillRect/>
                      </a:stretch>
                    </p:blipFill>
                    <p:spPr bwMode="auto">
                      <a:xfrm>
                        <a:off x="258174" y="3168369"/>
                        <a:ext cx="1835150" cy="1295400"/>
                      </a:xfrm>
                      <a:prstGeom prst="rect">
                        <a:avLst/>
                      </a:prstGeom>
                      <a:noFill/>
                    </p:spPr>
                  </p:pic>
                </p:oleObj>
              </mc:Fallback>
            </mc:AlternateContent>
          </a:graphicData>
        </a:graphic>
      </p:graphicFrame>
      <p:sp>
        <p:nvSpPr>
          <p:cNvPr id="20" name="Rectangle 5">
            <a:extLst>
              <a:ext uri="{FF2B5EF4-FFF2-40B4-BE49-F238E27FC236}">
                <a16:creationId xmlns:a16="http://schemas.microsoft.com/office/drawing/2014/main" id="{BF32345A-1A9C-4CA4-B086-5A3BA5285CFD}"/>
              </a:ext>
            </a:extLst>
          </p:cNvPr>
          <p:cNvSpPr>
            <a:spLocks noChangeArrowheads="1"/>
          </p:cNvSpPr>
          <p:nvPr/>
        </p:nvSpPr>
        <p:spPr bwMode="auto">
          <a:xfrm>
            <a:off x="169863" y="2724266"/>
            <a:ext cx="67197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where</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21" name="TextBox 20">
            <a:extLst>
              <a:ext uri="{FF2B5EF4-FFF2-40B4-BE49-F238E27FC236}">
                <a16:creationId xmlns:a16="http://schemas.microsoft.com/office/drawing/2014/main" id="{D22ABE0D-E5EA-464A-A42B-36476BD28BA6}"/>
              </a:ext>
            </a:extLst>
          </p:cNvPr>
          <p:cNvSpPr txBox="1"/>
          <p:nvPr/>
        </p:nvSpPr>
        <p:spPr>
          <a:xfrm>
            <a:off x="5800931" y="911381"/>
            <a:ext cx="6391069" cy="584775"/>
          </a:xfrm>
          <a:prstGeom prst="rect">
            <a:avLst/>
          </a:prstGeom>
          <a:noFill/>
        </p:spPr>
        <p:txBody>
          <a:bodyPr wrap="square" rtlCol="0">
            <a:spAutoFit/>
          </a:bodyPr>
          <a:lstStyle/>
          <a:p>
            <a:r>
              <a:rPr lang="en-US" sz="1600"/>
              <a:t>Some vacuum expectation GF’s are as follows (the aforementioned exponential convergence factors are used vis a vis the Fourier transforms):</a:t>
            </a:r>
            <a:endParaRPr lang="en-US"/>
          </a:p>
        </p:txBody>
      </p:sp>
      <p:graphicFrame>
        <p:nvGraphicFramePr>
          <p:cNvPr id="22" name="Object 21">
            <a:extLst>
              <a:ext uri="{FF2B5EF4-FFF2-40B4-BE49-F238E27FC236}">
                <a16:creationId xmlns:a16="http://schemas.microsoft.com/office/drawing/2014/main" id="{24DCD264-1354-4A47-92E1-71473EEDAFFC}"/>
              </a:ext>
            </a:extLst>
          </p:cNvPr>
          <p:cNvGraphicFramePr>
            <a:graphicFrameLocks noChangeAspect="1"/>
          </p:cNvGraphicFramePr>
          <p:nvPr>
            <p:extLst>
              <p:ext uri="{D42A27DB-BD31-4B8C-83A1-F6EECF244321}">
                <p14:modId xmlns:p14="http://schemas.microsoft.com/office/powerpoint/2010/main" val="2504784"/>
              </p:ext>
            </p:extLst>
          </p:nvPr>
        </p:nvGraphicFramePr>
        <p:xfrm>
          <a:off x="5924041" y="1665914"/>
          <a:ext cx="4229329" cy="986169"/>
        </p:xfrm>
        <a:graphic>
          <a:graphicData uri="http://schemas.openxmlformats.org/presentationml/2006/ole">
            <mc:AlternateContent xmlns:mc="http://schemas.openxmlformats.org/markup-compatibility/2006">
              <mc:Choice xmlns:v="urn:schemas-microsoft-com:vml" Requires="v">
                <p:oleObj name="Equation" r:id="rId7" imgW="3898800" imgH="914400" progId="Equation.DSMT4">
                  <p:embed/>
                </p:oleObj>
              </mc:Choice>
              <mc:Fallback>
                <p:oleObj name="Equation" r:id="rId7" imgW="3898800" imgH="914400" progId="Equation.DSMT4">
                  <p:embed/>
                  <p:pic>
                    <p:nvPicPr>
                      <p:cNvPr id="21" name="Object 20">
                        <a:extLst>
                          <a:ext uri="{FF2B5EF4-FFF2-40B4-BE49-F238E27FC236}">
                            <a16:creationId xmlns:a16="http://schemas.microsoft.com/office/drawing/2014/main" id="{C3D474B5-9B3C-433C-8A40-BBC59733C4EE}"/>
                          </a:ext>
                        </a:extLst>
                      </p:cNvPr>
                      <p:cNvPicPr>
                        <a:picLocks noChangeAspect="1" noChangeArrowheads="1"/>
                      </p:cNvPicPr>
                      <p:nvPr/>
                    </p:nvPicPr>
                    <p:blipFill>
                      <a:blip r:embed="rId8"/>
                      <a:srcRect/>
                      <a:stretch>
                        <a:fillRect/>
                      </a:stretch>
                    </p:blipFill>
                    <p:spPr bwMode="auto">
                      <a:xfrm>
                        <a:off x="5924041" y="1665914"/>
                        <a:ext cx="4229329" cy="986169"/>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E9F9F9CB-215D-4DA4-A0F9-ED2BB63D5508}"/>
              </a:ext>
            </a:extLst>
          </p:cNvPr>
          <p:cNvGraphicFramePr>
            <a:graphicFrameLocks noChangeAspect="1"/>
          </p:cNvGraphicFramePr>
          <p:nvPr>
            <p:extLst>
              <p:ext uri="{D42A27DB-BD31-4B8C-83A1-F6EECF244321}">
                <p14:modId xmlns:p14="http://schemas.microsoft.com/office/powerpoint/2010/main" val="2553245595"/>
              </p:ext>
            </p:extLst>
          </p:nvPr>
        </p:nvGraphicFramePr>
        <p:xfrm>
          <a:off x="296495" y="5966860"/>
          <a:ext cx="1770063" cy="508000"/>
        </p:xfrm>
        <a:graphic>
          <a:graphicData uri="http://schemas.openxmlformats.org/presentationml/2006/ole">
            <mc:AlternateContent xmlns:mc="http://schemas.openxmlformats.org/markup-compatibility/2006">
              <mc:Choice xmlns:v="urn:schemas-microsoft-com:vml" Requires="v">
                <p:oleObj name="Equation" r:id="rId9" imgW="1346040" imgH="393480" progId="Equation.DSMT4">
                  <p:embed/>
                </p:oleObj>
              </mc:Choice>
              <mc:Fallback>
                <p:oleObj name="Equation" r:id="rId9" imgW="1346040" imgH="393480" progId="Equation.DSMT4">
                  <p:embed/>
                  <p:pic>
                    <p:nvPicPr>
                      <p:cNvPr id="23" name="Object 22">
                        <a:extLst>
                          <a:ext uri="{FF2B5EF4-FFF2-40B4-BE49-F238E27FC236}">
                            <a16:creationId xmlns:a16="http://schemas.microsoft.com/office/drawing/2014/main" id="{B2C85FB1-C25D-4D56-8867-EF2BBAC5ADDD}"/>
                          </a:ext>
                        </a:extLst>
                      </p:cNvPr>
                      <p:cNvPicPr>
                        <a:picLocks noChangeAspect="1" noChangeArrowheads="1"/>
                      </p:cNvPicPr>
                      <p:nvPr/>
                    </p:nvPicPr>
                    <p:blipFill>
                      <a:blip r:embed="rId10"/>
                      <a:srcRect/>
                      <a:stretch>
                        <a:fillRect/>
                      </a:stretch>
                    </p:blipFill>
                    <p:spPr bwMode="auto">
                      <a:xfrm>
                        <a:off x="296495" y="5966860"/>
                        <a:ext cx="1770063" cy="508000"/>
                      </a:xfrm>
                      <a:prstGeom prst="rect">
                        <a:avLst/>
                      </a:prstGeom>
                      <a:solidFill>
                        <a:srgbClr val="CCFFCC"/>
                      </a:solidFill>
                    </p:spPr>
                  </p:pic>
                </p:oleObj>
              </mc:Fallback>
            </mc:AlternateContent>
          </a:graphicData>
        </a:graphic>
      </p:graphicFrame>
      <p:sp>
        <p:nvSpPr>
          <p:cNvPr id="24" name="TextBox 23">
            <a:extLst>
              <a:ext uri="{FF2B5EF4-FFF2-40B4-BE49-F238E27FC236}">
                <a16:creationId xmlns:a16="http://schemas.microsoft.com/office/drawing/2014/main" id="{EC0B5EE6-5E3B-4068-96A0-D7E72C1AE334}"/>
              </a:ext>
            </a:extLst>
          </p:cNvPr>
          <p:cNvSpPr txBox="1"/>
          <p:nvPr/>
        </p:nvSpPr>
        <p:spPr>
          <a:xfrm>
            <a:off x="233739" y="5497366"/>
            <a:ext cx="6142627" cy="338554"/>
          </a:xfrm>
          <a:prstGeom prst="rect">
            <a:avLst/>
          </a:prstGeom>
          <a:noFill/>
        </p:spPr>
        <p:txBody>
          <a:bodyPr wrap="square" rtlCol="0">
            <a:spAutoFit/>
          </a:bodyPr>
          <a:lstStyle/>
          <a:p>
            <a:r>
              <a:rPr lang="en-US" sz="1600"/>
              <a:t>And we can get the spectral function:</a:t>
            </a:r>
            <a:endParaRPr lang="en-US"/>
          </a:p>
        </p:txBody>
      </p:sp>
      <p:graphicFrame>
        <p:nvGraphicFramePr>
          <p:cNvPr id="27" name="Object 26">
            <a:extLst>
              <a:ext uri="{FF2B5EF4-FFF2-40B4-BE49-F238E27FC236}">
                <a16:creationId xmlns:a16="http://schemas.microsoft.com/office/drawing/2014/main" id="{D716CD7F-7A56-4A03-8265-4D86F00D0EE6}"/>
              </a:ext>
            </a:extLst>
          </p:cNvPr>
          <p:cNvGraphicFramePr>
            <a:graphicFrameLocks noChangeAspect="1"/>
          </p:cNvGraphicFramePr>
          <p:nvPr>
            <p:extLst>
              <p:ext uri="{D42A27DB-BD31-4B8C-83A1-F6EECF244321}">
                <p14:modId xmlns:p14="http://schemas.microsoft.com/office/powerpoint/2010/main" val="2456905474"/>
              </p:ext>
            </p:extLst>
          </p:nvPr>
        </p:nvGraphicFramePr>
        <p:xfrm>
          <a:off x="5924041" y="2809443"/>
          <a:ext cx="4229329" cy="1033302"/>
        </p:xfrm>
        <a:graphic>
          <a:graphicData uri="http://schemas.openxmlformats.org/presentationml/2006/ole">
            <mc:AlternateContent xmlns:mc="http://schemas.openxmlformats.org/markup-compatibility/2006">
              <mc:Choice xmlns:v="urn:schemas-microsoft-com:vml" Requires="v">
                <p:oleObj name="Equation" r:id="rId11" imgW="3720960" imgH="914400" progId="Equation.DSMT4">
                  <p:embed/>
                </p:oleObj>
              </mc:Choice>
              <mc:Fallback>
                <p:oleObj name="Equation" r:id="rId11" imgW="3720960" imgH="914400" progId="Equation.DSMT4">
                  <p:embed/>
                  <p:pic>
                    <p:nvPicPr>
                      <p:cNvPr id="22" name="Object 21">
                        <a:extLst>
                          <a:ext uri="{FF2B5EF4-FFF2-40B4-BE49-F238E27FC236}">
                            <a16:creationId xmlns:a16="http://schemas.microsoft.com/office/drawing/2014/main" id="{24DCD264-1354-4A47-92E1-71473EEDAFFC}"/>
                          </a:ext>
                        </a:extLst>
                      </p:cNvPr>
                      <p:cNvPicPr>
                        <a:picLocks noChangeAspect="1" noChangeArrowheads="1"/>
                      </p:cNvPicPr>
                      <p:nvPr/>
                    </p:nvPicPr>
                    <p:blipFill>
                      <a:blip r:embed="rId12"/>
                      <a:srcRect/>
                      <a:stretch>
                        <a:fillRect/>
                      </a:stretch>
                    </p:blipFill>
                    <p:spPr bwMode="auto">
                      <a:xfrm>
                        <a:off x="5924041" y="2809443"/>
                        <a:ext cx="4229329" cy="1033302"/>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92B2A424-D769-416E-B805-0E8326A23999}"/>
              </a:ext>
            </a:extLst>
          </p:cNvPr>
          <p:cNvGraphicFramePr>
            <a:graphicFrameLocks noChangeAspect="1"/>
          </p:cNvGraphicFramePr>
          <p:nvPr>
            <p:extLst>
              <p:ext uri="{D42A27DB-BD31-4B8C-83A1-F6EECF244321}">
                <p14:modId xmlns:p14="http://schemas.microsoft.com/office/powerpoint/2010/main" val="2347094747"/>
              </p:ext>
            </p:extLst>
          </p:nvPr>
        </p:nvGraphicFramePr>
        <p:xfrm>
          <a:off x="5969000" y="4079875"/>
          <a:ext cx="3302000" cy="1125538"/>
        </p:xfrm>
        <a:graphic>
          <a:graphicData uri="http://schemas.openxmlformats.org/presentationml/2006/ole">
            <mc:AlternateContent xmlns:mc="http://schemas.openxmlformats.org/markup-compatibility/2006">
              <mc:Choice xmlns:v="urn:schemas-microsoft-com:vml" Requires="v">
                <p:oleObj name="Equation" r:id="rId13" imgW="2679480" imgH="914400" progId="Equation.DSMT4">
                  <p:embed/>
                </p:oleObj>
              </mc:Choice>
              <mc:Fallback>
                <p:oleObj name="Equation" r:id="rId13" imgW="2679480" imgH="914400" progId="Equation.DSMT4">
                  <p:embed/>
                  <p:pic>
                    <p:nvPicPr>
                      <p:cNvPr id="0" name="Object 7"/>
                      <p:cNvPicPr>
                        <a:picLocks noChangeAspect="1" noChangeArrowheads="1"/>
                      </p:cNvPicPr>
                      <p:nvPr/>
                    </p:nvPicPr>
                    <p:blipFill>
                      <a:blip r:embed="rId14"/>
                      <a:srcRect/>
                      <a:stretch>
                        <a:fillRect/>
                      </a:stretch>
                    </p:blipFill>
                    <p:spPr bwMode="auto">
                      <a:xfrm>
                        <a:off x="5969000" y="4079875"/>
                        <a:ext cx="3302000" cy="1125538"/>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1406428C-2602-458A-8E54-721787A0E270}"/>
              </a:ext>
            </a:extLst>
          </p:cNvPr>
          <p:cNvGraphicFramePr>
            <a:graphicFrameLocks noChangeAspect="1"/>
          </p:cNvGraphicFramePr>
          <p:nvPr>
            <p:extLst>
              <p:ext uri="{D42A27DB-BD31-4B8C-83A1-F6EECF244321}">
                <p14:modId xmlns:p14="http://schemas.microsoft.com/office/powerpoint/2010/main" val="2096994787"/>
              </p:ext>
            </p:extLst>
          </p:nvPr>
        </p:nvGraphicFramePr>
        <p:xfrm>
          <a:off x="5977624" y="5474484"/>
          <a:ext cx="3154362" cy="1082675"/>
        </p:xfrm>
        <a:graphic>
          <a:graphicData uri="http://schemas.openxmlformats.org/presentationml/2006/ole">
            <mc:AlternateContent xmlns:mc="http://schemas.openxmlformats.org/markup-compatibility/2006">
              <mc:Choice xmlns:v="urn:schemas-microsoft-com:vml" Requires="v">
                <p:oleObj name="Equation" r:id="rId15" imgW="2666880" imgH="914400" progId="Equation.DSMT4">
                  <p:embed/>
                </p:oleObj>
              </mc:Choice>
              <mc:Fallback>
                <p:oleObj name="Equation" r:id="rId15" imgW="2666880" imgH="914400" progId="Equation.DSMT4">
                  <p:embed/>
                  <p:pic>
                    <p:nvPicPr>
                      <p:cNvPr id="0" name="Object 10"/>
                      <p:cNvPicPr>
                        <a:picLocks noChangeAspect="1" noChangeArrowheads="1"/>
                      </p:cNvPicPr>
                      <p:nvPr/>
                    </p:nvPicPr>
                    <p:blipFill>
                      <a:blip r:embed="rId16"/>
                      <a:srcRect/>
                      <a:stretch>
                        <a:fillRect/>
                      </a:stretch>
                    </p:blipFill>
                    <p:spPr bwMode="auto">
                      <a:xfrm>
                        <a:off x="5977624" y="5474484"/>
                        <a:ext cx="3154362" cy="1082675"/>
                      </a:xfrm>
                      <a:prstGeom prst="rect">
                        <a:avLst/>
                      </a:prstGeom>
                      <a:noFill/>
                    </p:spPr>
                  </p:pic>
                </p:oleObj>
              </mc:Fallback>
            </mc:AlternateContent>
          </a:graphicData>
        </a:graphic>
      </p:graphicFrame>
      <p:sp>
        <p:nvSpPr>
          <p:cNvPr id="31" name="Rectangle 12">
            <a:extLst>
              <a:ext uri="{FF2B5EF4-FFF2-40B4-BE49-F238E27FC236}">
                <a16:creationId xmlns:a16="http://schemas.microsoft.com/office/drawing/2014/main" id="{A5573ACE-5259-417B-9BDD-6E0270149C3F}"/>
              </a:ext>
            </a:extLst>
          </p:cNvPr>
          <p:cNvSpPr>
            <a:spLocks noChangeArrowheads="1"/>
          </p:cNvSpPr>
          <p:nvPr/>
        </p:nvSpPr>
        <p:spPr bwMode="auto">
          <a:xfrm>
            <a:off x="3212430" y="647486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mc:AlternateContent xmlns:mc="http://schemas.openxmlformats.org/markup-compatibility/2006" xmlns:p14="http://schemas.microsoft.com/office/powerpoint/2010/main">
        <mc:Choice Requires="p14">
          <p:contentPart p14:bwMode="auto" r:id="rId17">
            <p14:nvContentPartPr>
              <p14:cNvPr id="2" name="Ink 1">
                <a:extLst>
                  <a:ext uri="{FF2B5EF4-FFF2-40B4-BE49-F238E27FC236}">
                    <a16:creationId xmlns:a16="http://schemas.microsoft.com/office/drawing/2014/main" id="{3594F569-FD87-4773-970A-6AA16977FE63}"/>
                  </a:ext>
                </a:extLst>
              </p14:cNvPr>
              <p14:cNvContentPartPr/>
              <p14:nvPr/>
            </p14:nvContentPartPr>
            <p14:xfrm>
              <a:off x="3514313" y="5154332"/>
              <a:ext cx="2198520" cy="1218600"/>
            </p14:xfrm>
          </p:contentPart>
        </mc:Choice>
        <mc:Fallback xmlns="">
          <p:pic>
            <p:nvPicPr>
              <p:cNvPr id="2" name="Ink 1">
                <a:extLst>
                  <a:ext uri="{FF2B5EF4-FFF2-40B4-BE49-F238E27FC236}">
                    <a16:creationId xmlns:a16="http://schemas.microsoft.com/office/drawing/2014/main" id="{3594F569-FD87-4773-970A-6AA16977FE63}"/>
                  </a:ext>
                </a:extLst>
              </p:cNvPr>
              <p:cNvPicPr/>
              <p:nvPr/>
            </p:nvPicPr>
            <p:blipFill>
              <a:blip r:embed="rId19"/>
              <a:stretch>
                <a:fillRect/>
              </a:stretch>
            </p:blipFill>
            <p:spPr>
              <a:xfrm>
                <a:off x="3505673" y="5145692"/>
                <a:ext cx="2216160" cy="1236240"/>
              </a:xfrm>
              <a:prstGeom prst="rect">
                <a:avLst/>
              </a:prstGeom>
            </p:spPr>
          </p:pic>
        </mc:Fallback>
      </mc:AlternateContent>
    </p:spTree>
    <p:extLst>
      <p:ext uri="{BB962C8B-B14F-4D97-AF65-F5344CB8AC3E}">
        <p14:creationId xmlns:p14="http://schemas.microsoft.com/office/powerpoint/2010/main" val="41417463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656944"/>
            <a:ext cx="9366146" cy="523220"/>
          </a:xfrm>
          <a:prstGeom prst="rect">
            <a:avLst/>
          </a:prstGeom>
        </p:spPr>
        <p:txBody>
          <a:bodyPr wrap="square">
            <a:spAutoFit/>
          </a:bodyPr>
          <a:lstStyle/>
          <a:p>
            <a:r>
              <a:rPr lang="en-US" sz="1400"/>
              <a:t>Now let’s consider the interacting, and general time-dependent case H = H</a:t>
            </a:r>
            <a:r>
              <a:rPr lang="en-US" sz="1400" baseline="-25000"/>
              <a:t>0</a:t>
            </a:r>
            <a:r>
              <a:rPr lang="en-US" sz="1400"/>
              <a:t> + V(t).  We can develop a self-consistent formulation for the expansion of  G</a:t>
            </a:r>
            <a:r>
              <a:rPr lang="en-US" sz="1400" baseline="30000"/>
              <a:t>++</a:t>
            </a:r>
            <a:r>
              <a:rPr lang="en-US" sz="1400"/>
              <a:t>, G</a:t>
            </a:r>
            <a:r>
              <a:rPr lang="en-US" sz="1400" baseline="30000"/>
              <a:t>--</a:t>
            </a:r>
            <a:r>
              <a:rPr lang="en-US" sz="1400"/>
              <a:t>, G</a:t>
            </a:r>
            <a:r>
              <a:rPr lang="en-US" sz="1400" baseline="30000"/>
              <a:t>+-</a:t>
            </a:r>
            <a:r>
              <a:rPr lang="en-US" sz="1400"/>
              <a:t>, G</a:t>
            </a:r>
            <a:r>
              <a:rPr lang="en-US" sz="1400" baseline="30000"/>
              <a:t>-+</a:t>
            </a:r>
            <a:r>
              <a:rPr lang="en-US" sz="1400"/>
              <a:t>.  </a:t>
            </a:r>
          </a:p>
        </p:txBody>
      </p:sp>
      <p:graphicFrame>
        <p:nvGraphicFramePr>
          <p:cNvPr id="5" name="Object 4">
            <a:extLst>
              <a:ext uri="{FF2B5EF4-FFF2-40B4-BE49-F238E27FC236}">
                <a16:creationId xmlns:a16="http://schemas.microsoft.com/office/drawing/2014/main" id="{375D744E-998D-4F80-B1FE-29D25E06188A}"/>
              </a:ext>
            </a:extLst>
          </p:cNvPr>
          <p:cNvGraphicFramePr>
            <a:graphicFrameLocks noChangeAspect="1"/>
          </p:cNvGraphicFramePr>
          <p:nvPr>
            <p:extLst>
              <p:ext uri="{D42A27DB-BD31-4B8C-83A1-F6EECF244321}">
                <p14:modId xmlns:p14="http://schemas.microsoft.com/office/powerpoint/2010/main" val="2817650334"/>
              </p:ext>
            </p:extLst>
          </p:nvPr>
        </p:nvGraphicFramePr>
        <p:xfrm>
          <a:off x="292101" y="1314604"/>
          <a:ext cx="4044230" cy="1078644"/>
        </p:xfrm>
        <a:graphic>
          <a:graphicData uri="http://schemas.openxmlformats.org/presentationml/2006/ole">
            <mc:AlternateContent xmlns:mc="http://schemas.openxmlformats.org/markup-compatibility/2006">
              <mc:Choice xmlns:v="urn:schemas-microsoft-com:vml" Requires="v">
                <p:oleObj name="Equation" r:id="rId3" imgW="3987720" imgH="1066680" progId="Equation.DSMT4">
                  <p:embed/>
                </p:oleObj>
              </mc:Choice>
              <mc:Fallback>
                <p:oleObj name="Equation" r:id="rId3" imgW="3987720" imgH="1066680" progId="Equation.DSMT4">
                  <p:embed/>
                  <p:pic>
                    <p:nvPicPr>
                      <p:cNvPr id="0" name="Object 22"/>
                      <p:cNvPicPr>
                        <a:picLocks noChangeAspect="1" noChangeArrowheads="1"/>
                      </p:cNvPicPr>
                      <p:nvPr/>
                    </p:nvPicPr>
                    <p:blipFill>
                      <a:blip r:embed="rId4"/>
                      <a:srcRect/>
                      <a:stretch>
                        <a:fillRect/>
                      </a:stretch>
                    </p:blipFill>
                    <p:spPr bwMode="auto">
                      <a:xfrm>
                        <a:off x="292101" y="1314604"/>
                        <a:ext cx="4044230" cy="1078644"/>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E0137C54-7553-46C0-8986-6569578CE1CA}"/>
              </a:ext>
            </a:extLst>
          </p:cNvPr>
          <p:cNvGraphicFramePr>
            <a:graphicFrameLocks noChangeAspect="1"/>
          </p:cNvGraphicFramePr>
          <p:nvPr>
            <p:extLst>
              <p:ext uri="{D42A27DB-BD31-4B8C-83A1-F6EECF244321}">
                <p14:modId xmlns:p14="http://schemas.microsoft.com/office/powerpoint/2010/main" val="2524676083"/>
              </p:ext>
            </p:extLst>
          </p:nvPr>
        </p:nvGraphicFramePr>
        <p:xfrm>
          <a:off x="4745455" y="1396764"/>
          <a:ext cx="3086100" cy="1012825"/>
        </p:xfrm>
        <a:graphic>
          <a:graphicData uri="http://schemas.openxmlformats.org/presentationml/2006/ole">
            <mc:AlternateContent xmlns:mc="http://schemas.openxmlformats.org/markup-compatibility/2006">
              <mc:Choice xmlns:v="urn:schemas-microsoft-com:vml" Requires="v">
                <p:oleObj name="Bitmap Image" r:id="rId5" imgW="2933333" imgH="1523810" progId="Paint.Picture">
                  <p:embed/>
                </p:oleObj>
              </mc:Choice>
              <mc:Fallback>
                <p:oleObj name="Bitmap Image" r:id="rId5" imgW="2933333" imgH="1523810" progId="Paint.Picture">
                  <p:embed/>
                  <p:pic>
                    <p:nvPicPr>
                      <p:cNvPr id="0" name="Object 24"/>
                      <p:cNvPicPr>
                        <a:picLocks noChangeAspect="1" noChangeArrowheads="1"/>
                      </p:cNvPicPr>
                      <p:nvPr/>
                    </p:nvPicPr>
                    <p:blipFill>
                      <a:blip r:embed="rId6">
                        <a:extLst>
                          <a:ext uri="{28A0092B-C50C-407E-A947-70E740481C1C}">
                            <a14:useLocalDpi xmlns:a14="http://schemas.microsoft.com/office/drawing/2010/main" val="0"/>
                          </a:ext>
                        </a:extLst>
                      </a:blip>
                      <a:srcRect t="18124" r="-5194" b="15627"/>
                      <a:stretch>
                        <a:fillRect/>
                      </a:stretch>
                    </p:blipFill>
                    <p:spPr bwMode="auto">
                      <a:xfrm>
                        <a:off x="4745455" y="1396764"/>
                        <a:ext cx="3086100" cy="1012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a:extLst>
              <a:ext uri="{FF2B5EF4-FFF2-40B4-BE49-F238E27FC236}">
                <a16:creationId xmlns:a16="http://schemas.microsoft.com/office/drawing/2014/main" id="{F9C01A4A-E2E1-4C2B-BDB3-51A8939EFB87}"/>
              </a:ext>
            </a:extLst>
          </p:cNvPr>
          <p:cNvGraphicFramePr>
            <a:graphicFrameLocks noChangeAspect="1"/>
          </p:cNvGraphicFramePr>
          <p:nvPr>
            <p:extLst>
              <p:ext uri="{D42A27DB-BD31-4B8C-83A1-F6EECF244321}">
                <p14:modId xmlns:p14="http://schemas.microsoft.com/office/powerpoint/2010/main" val="1424140614"/>
              </p:ext>
            </p:extLst>
          </p:nvPr>
        </p:nvGraphicFramePr>
        <p:xfrm>
          <a:off x="269347" y="2577845"/>
          <a:ext cx="3960779" cy="800016"/>
        </p:xfrm>
        <a:graphic>
          <a:graphicData uri="http://schemas.openxmlformats.org/presentationml/2006/ole">
            <mc:AlternateContent xmlns:mc="http://schemas.openxmlformats.org/markup-compatibility/2006">
              <mc:Choice xmlns:v="urn:schemas-microsoft-com:vml" Requires="v">
                <p:oleObj name="Equation" r:id="rId7" imgW="3746160" imgH="761760" progId="Equation.DSMT4">
                  <p:embed/>
                </p:oleObj>
              </mc:Choice>
              <mc:Fallback>
                <p:oleObj name="Equation" r:id="rId7" imgW="3746160" imgH="761760" progId="Equation.DSMT4">
                  <p:embed/>
                  <p:pic>
                    <p:nvPicPr>
                      <p:cNvPr id="0" name="Object 26"/>
                      <p:cNvPicPr>
                        <a:picLocks noChangeAspect="1" noChangeArrowheads="1"/>
                      </p:cNvPicPr>
                      <p:nvPr/>
                    </p:nvPicPr>
                    <p:blipFill>
                      <a:blip r:embed="rId8"/>
                      <a:srcRect/>
                      <a:stretch>
                        <a:fillRect/>
                      </a:stretch>
                    </p:blipFill>
                    <p:spPr bwMode="auto">
                      <a:xfrm>
                        <a:off x="269347" y="2577845"/>
                        <a:ext cx="3960779" cy="800016"/>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98C66E53-8310-40F5-856D-14C293052BC9}"/>
              </a:ext>
            </a:extLst>
          </p:cNvPr>
          <p:cNvGraphicFramePr>
            <a:graphicFrameLocks noChangeAspect="1"/>
          </p:cNvGraphicFramePr>
          <p:nvPr>
            <p:extLst>
              <p:ext uri="{D42A27DB-BD31-4B8C-83A1-F6EECF244321}">
                <p14:modId xmlns:p14="http://schemas.microsoft.com/office/powerpoint/2010/main" val="2123322879"/>
              </p:ext>
            </p:extLst>
          </p:nvPr>
        </p:nvGraphicFramePr>
        <p:xfrm>
          <a:off x="4704003" y="2518268"/>
          <a:ext cx="3086100" cy="1036638"/>
        </p:xfrm>
        <a:graphic>
          <a:graphicData uri="http://schemas.openxmlformats.org/presentationml/2006/ole">
            <mc:AlternateContent xmlns:mc="http://schemas.openxmlformats.org/markup-compatibility/2006">
              <mc:Choice xmlns:v="urn:schemas-microsoft-com:vml" Requires="v">
                <p:oleObj name="Bitmap Image" r:id="rId9" imgW="2933333" imgH="1523810" progId="Paint.Picture">
                  <p:embed/>
                </p:oleObj>
              </mc:Choice>
              <mc:Fallback>
                <p:oleObj name="Bitmap Image" r:id="rId9" imgW="2933333" imgH="1523810" progId="Paint.Picture">
                  <p:embed/>
                  <p:pic>
                    <p:nvPicPr>
                      <p:cNvPr id="0" name="Object 28"/>
                      <p:cNvPicPr>
                        <a:picLocks noChangeAspect="1" noChangeArrowheads="1"/>
                      </p:cNvPicPr>
                      <p:nvPr/>
                    </p:nvPicPr>
                    <p:blipFill>
                      <a:blip r:embed="rId10">
                        <a:extLst>
                          <a:ext uri="{28A0092B-C50C-407E-A947-70E740481C1C}">
                            <a14:useLocalDpi xmlns:a14="http://schemas.microsoft.com/office/drawing/2010/main" val="0"/>
                          </a:ext>
                        </a:extLst>
                      </a:blip>
                      <a:srcRect t="19374" r="-5193" b="12502"/>
                      <a:stretch>
                        <a:fillRect/>
                      </a:stretch>
                    </p:blipFill>
                    <p:spPr bwMode="auto">
                      <a:xfrm>
                        <a:off x="4704003" y="2518268"/>
                        <a:ext cx="3086100" cy="1036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 name="Object 20">
            <a:extLst>
              <a:ext uri="{FF2B5EF4-FFF2-40B4-BE49-F238E27FC236}">
                <a16:creationId xmlns:a16="http://schemas.microsoft.com/office/drawing/2014/main" id="{539FD373-CF01-4BD2-94DB-F12E3F538FAD}"/>
              </a:ext>
            </a:extLst>
          </p:cNvPr>
          <p:cNvGraphicFramePr>
            <a:graphicFrameLocks noChangeAspect="1"/>
          </p:cNvGraphicFramePr>
          <p:nvPr>
            <p:extLst>
              <p:ext uri="{D42A27DB-BD31-4B8C-83A1-F6EECF244321}">
                <p14:modId xmlns:p14="http://schemas.microsoft.com/office/powerpoint/2010/main" val="2328959301"/>
              </p:ext>
            </p:extLst>
          </p:nvPr>
        </p:nvGraphicFramePr>
        <p:xfrm>
          <a:off x="285831" y="3624201"/>
          <a:ext cx="4179448" cy="800017"/>
        </p:xfrm>
        <a:graphic>
          <a:graphicData uri="http://schemas.openxmlformats.org/presentationml/2006/ole">
            <mc:AlternateContent xmlns:mc="http://schemas.openxmlformats.org/markup-compatibility/2006">
              <mc:Choice xmlns:v="urn:schemas-microsoft-com:vml" Requires="v">
                <p:oleObj name="Equation" r:id="rId11" imgW="3936960" imgH="761760" progId="Equation.DSMT4">
                  <p:embed/>
                </p:oleObj>
              </mc:Choice>
              <mc:Fallback>
                <p:oleObj name="Equation" r:id="rId11" imgW="3936960" imgH="761760" progId="Equation.DSMT4">
                  <p:embed/>
                  <p:pic>
                    <p:nvPicPr>
                      <p:cNvPr id="0" name="Object 35"/>
                      <p:cNvPicPr>
                        <a:picLocks noChangeAspect="1" noChangeArrowheads="1"/>
                      </p:cNvPicPr>
                      <p:nvPr/>
                    </p:nvPicPr>
                    <p:blipFill>
                      <a:blip r:embed="rId12"/>
                      <a:srcRect/>
                      <a:stretch>
                        <a:fillRect/>
                      </a:stretch>
                    </p:blipFill>
                    <p:spPr bwMode="auto">
                      <a:xfrm>
                        <a:off x="285831" y="3624201"/>
                        <a:ext cx="4179448" cy="800017"/>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B8628F55-8687-4AD4-B051-A42C927479EC}"/>
              </a:ext>
            </a:extLst>
          </p:cNvPr>
          <p:cNvGraphicFramePr>
            <a:graphicFrameLocks noChangeAspect="1"/>
          </p:cNvGraphicFramePr>
          <p:nvPr>
            <p:extLst>
              <p:ext uri="{D42A27DB-BD31-4B8C-83A1-F6EECF244321}">
                <p14:modId xmlns:p14="http://schemas.microsoft.com/office/powerpoint/2010/main" val="200444626"/>
              </p:ext>
            </p:extLst>
          </p:nvPr>
        </p:nvGraphicFramePr>
        <p:xfrm>
          <a:off x="4754923" y="3596031"/>
          <a:ext cx="2971800" cy="868363"/>
        </p:xfrm>
        <a:graphic>
          <a:graphicData uri="http://schemas.openxmlformats.org/presentationml/2006/ole">
            <mc:AlternateContent xmlns:mc="http://schemas.openxmlformats.org/markup-compatibility/2006">
              <mc:Choice xmlns:v="urn:schemas-microsoft-com:vml" Requires="v">
                <p:oleObj name="Bitmap Image" r:id="rId13" imgW="2933333" imgH="1523810" progId="Paint.Picture">
                  <p:embed/>
                </p:oleObj>
              </mc:Choice>
              <mc:Fallback>
                <p:oleObj name="Bitmap Image" r:id="rId13" imgW="2933333" imgH="1523810" progId="Paint.Picture">
                  <p:embed/>
                  <p:pic>
                    <p:nvPicPr>
                      <p:cNvPr id="0" name="Object 37"/>
                      <p:cNvPicPr>
                        <a:picLocks noChangeAspect="1" noChangeArrowheads="1"/>
                      </p:cNvPicPr>
                      <p:nvPr/>
                    </p:nvPicPr>
                    <p:blipFill>
                      <a:blip r:embed="rId14">
                        <a:extLst>
                          <a:ext uri="{28A0092B-C50C-407E-A947-70E740481C1C}">
                            <a14:useLocalDpi xmlns:a14="http://schemas.microsoft.com/office/drawing/2010/main" val="0"/>
                          </a:ext>
                        </a:extLst>
                      </a:blip>
                      <a:srcRect t="22499" r="-1299" b="20628"/>
                      <a:stretch>
                        <a:fillRect/>
                      </a:stretch>
                    </p:blipFill>
                    <p:spPr bwMode="auto">
                      <a:xfrm>
                        <a:off x="4754923" y="3596031"/>
                        <a:ext cx="2971800" cy="868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23">
            <a:extLst>
              <a:ext uri="{FF2B5EF4-FFF2-40B4-BE49-F238E27FC236}">
                <a16:creationId xmlns:a16="http://schemas.microsoft.com/office/drawing/2014/main" id="{94DB2B5F-B5C0-42B6-86B1-F8FCD34A0042}"/>
              </a:ext>
            </a:extLst>
          </p:cNvPr>
          <p:cNvGraphicFramePr>
            <a:graphicFrameLocks noChangeAspect="1"/>
          </p:cNvGraphicFramePr>
          <p:nvPr>
            <p:extLst>
              <p:ext uri="{D42A27DB-BD31-4B8C-83A1-F6EECF244321}">
                <p14:modId xmlns:p14="http://schemas.microsoft.com/office/powerpoint/2010/main" val="2217051177"/>
              </p:ext>
            </p:extLst>
          </p:nvPr>
        </p:nvGraphicFramePr>
        <p:xfrm>
          <a:off x="285831" y="4670558"/>
          <a:ext cx="3086100" cy="585118"/>
        </p:xfrm>
        <a:graphic>
          <a:graphicData uri="http://schemas.openxmlformats.org/presentationml/2006/ole">
            <mc:AlternateContent xmlns:mc="http://schemas.openxmlformats.org/markup-compatibility/2006">
              <mc:Choice xmlns:v="urn:schemas-microsoft-com:vml" Requires="v">
                <p:oleObj name="Equation" r:id="rId15" imgW="2781000" imgH="533160" progId="Equation.DSMT4">
                  <p:embed/>
                </p:oleObj>
              </mc:Choice>
              <mc:Fallback>
                <p:oleObj name="Equation" r:id="rId15" imgW="2781000" imgH="533160" progId="Equation.DSMT4">
                  <p:embed/>
                  <p:pic>
                    <p:nvPicPr>
                      <p:cNvPr id="21" name="Object 20">
                        <a:extLst>
                          <a:ext uri="{FF2B5EF4-FFF2-40B4-BE49-F238E27FC236}">
                            <a16:creationId xmlns:a16="http://schemas.microsoft.com/office/drawing/2014/main" id="{539FD373-CF01-4BD2-94DB-F12E3F538FAD}"/>
                          </a:ext>
                        </a:extLst>
                      </p:cNvPr>
                      <p:cNvPicPr>
                        <a:picLocks noChangeAspect="1" noChangeArrowheads="1"/>
                      </p:cNvPicPr>
                      <p:nvPr/>
                    </p:nvPicPr>
                    <p:blipFill>
                      <a:blip r:embed="rId16"/>
                      <a:srcRect/>
                      <a:stretch>
                        <a:fillRect/>
                      </a:stretch>
                    </p:blipFill>
                    <p:spPr bwMode="auto">
                      <a:xfrm>
                        <a:off x="285831" y="4670558"/>
                        <a:ext cx="3086100" cy="585118"/>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ADFE1D44-A31A-465E-A233-D6422E7883D0}"/>
              </a:ext>
            </a:extLst>
          </p:cNvPr>
          <p:cNvGraphicFramePr>
            <a:graphicFrameLocks noChangeAspect="1"/>
          </p:cNvGraphicFramePr>
          <p:nvPr>
            <p:extLst>
              <p:ext uri="{D42A27DB-BD31-4B8C-83A1-F6EECF244321}">
                <p14:modId xmlns:p14="http://schemas.microsoft.com/office/powerpoint/2010/main" val="1535930616"/>
              </p:ext>
            </p:extLst>
          </p:nvPr>
        </p:nvGraphicFramePr>
        <p:xfrm>
          <a:off x="4735467" y="4534703"/>
          <a:ext cx="3086100" cy="914400"/>
        </p:xfrm>
        <a:graphic>
          <a:graphicData uri="http://schemas.openxmlformats.org/presentationml/2006/ole">
            <mc:AlternateContent xmlns:mc="http://schemas.openxmlformats.org/markup-compatibility/2006">
              <mc:Choice xmlns:v="urn:schemas-microsoft-com:vml" Requires="v">
                <p:oleObj name="Bitmap Image" r:id="rId17" imgW="2933333" imgH="1523810" progId="Paint.Picture">
                  <p:embed/>
                </p:oleObj>
              </mc:Choice>
              <mc:Fallback>
                <p:oleObj name="Bitmap Image" r:id="rId17" imgW="2933333" imgH="1523810" progId="Paint.Picture">
                  <p:embed/>
                  <p:pic>
                    <p:nvPicPr>
                      <p:cNvPr id="0" name="Object 39"/>
                      <p:cNvPicPr>
                        <a:picLocks noChangeAspect="1" noChangeArrowheads="1"/>
                      </p:cNvPicPr>
                      <p:nvPr/>
                    </p:nvPicPr>
                    <p:blipFill>
                      <a:blip r:embed="rId18">
                        <a:extLst>
                          <a:ext uri="{28A0092B-C50C-407E-A947-70E740481C1C}">
                            <a14:useLocalDpi xmlns:a14="http://schemas.microsoft.com/office/drawing/2010/main" val="0"/>
                          </a:ext>
                        </a:extLst>
                      </a:blip>
                      <a:srcRect t="21249" r="-5196" b="18752"/>
                      <a:stretch>
                        <a:fillRect/>
                      </a:stretch>
                    </p:blipFill>
                    <p:spPr bwMode="auto">
                      <a:xfrm>
                        <a:off x="4735467" y="4534703"/>
                        <a:ext cx="3086100" cy="91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26">
            <a:extLst>
              <a:ext uri="{FF2B5EF4-FFF2-40B4-BE49-F238E27FC236}">
                <a16:creationId xmlns:a16="http://schemas.microsoft.com/office/drawing/2014/main" id="{DD8B7C50-DC98-4AF4-89B1-D6D620FCFD5F}"/>
              </a:ext>
            </a:extLst>
          </p:cNvPr>
          <p:cNvGraphicFramePr>
            <a:graphicFrameLocks noChangeAspect="1"/>
          </p:cNvGraphicFramePr>
          <p:nvPr>
            <p:extLst>
              <p:ext uri="{D42A27DB-BD31-4B8C-83A1-F6EECF244321}">
                <p14:modId xmlns:p14="http://schemas.microsoft.com/office/powerpoint/2010/main" val="1550328194"/>
              </p:ext>
            </p:extLst>
          </p:nvPr>
        </p:nvGraphicFramePr>
        <p:xfrm>
          <a:off x="8790828" y="2652179"/>
          <a:ext cx="2079625" cy="541338"/>
        </p:xfrm>
        <a:graphic>
          <a:graphicData uri="http://schemas.openxmlformats.org/presentationml/2006/ole">
            <mc:AlternateContent xmlns:mc="http://schemas.openxmlformats.org/markup-compatibility/2006">
              <mc:Choice xmlns:v="urn:schemas-microsoft-com:vml" Requires="v">
                <p:oleObj name="Equation" r:id="rId19" imgW="1752480" imgH="457200" progId="Equation.DSMT4">
                  <p:embed/>
                </p:oleObj>
              </mc:Choice>
              <mc:Fallback>
                <p:oleObj name="Equation" r:id="rId19" imgW="1752480" imgH="457200" progId="Equation.DSMT4">
                  <p:embed/>
                  <p:pic>
                    <p:nvPicPr>
                      <p:cNvPr id="8" name="Object 7">
                        <a:extLst>
                          <a:ext uri="{FF2B5EF4-FFF2-40B4-BE49-F238E27FC236}">
                            <a16:creationId xmlns:a16="http://schemas.microsoft.com/office/drawing/2014/main" id="{A588587A-A87A-46D6-8D78-DB75FF331383}"/>
                          </a:ext>
                        </a:extLst>
                      </p:cNvPr>
                      <p:cNvPicPr/>
                      <p:nvPr/>
                    </p:nvPicPr>
                    <p:blipFill>
                      <a:blip r:embed="rId20"/>
                      <a:stretch>
                        <a:fillRect/>
                      </a:stretch>
                    </p:blipFill>
                    <p:spPr>
                      <a:xfrm>
                        <a:off x="8790828" y="2652179"/>
                        <a:ext cx="2079625" cy="541338"/>
                      </a:xfrm>
                      <a:prstGeom prst="rect">
                        <a:avLst/>
                      </a:prstGeom>
                    </p:spPr>
                  </p:pic>
                </p:oleObj>
              </mc:Fallback>
            </mc:AlternateContent>
          </a:graphicData>
        </a:graphic>
      </p:graphicFrame>
      <mc:AlternateContent xmlns:mc="http://schemas.openxmlformats.org/markup-compatibility/2006" xmlns:p14="http://schemas.microsoft.com/office/powerpoint/2010/main">
        <mc:Choice Requires="p14">
          <p:contentPart p14:bwMode="auto" r:id="rId21">
            <p14:nvContentPartPr>
              <p14:cNvPr id="28" name="Ink 27">
                <a:extLst>
                  <a:ext uri="{FF2B5EF4-FFF2-40B4-BE49-F238E27FC236}">
                    <a16:creationId xmlns:a16="http://schemas.microsoft.com/office/drawing/2014/main" id="{9E6D7148-07D7-4B74-95C4-CBE8152D93C0}"/>
                  </a:ext>
                </a:extLst>
              </p14:cNvPr>
              <p14:cNvContentPartPr/>
              <p14:nvPr/>
            </p14:nvContentPartPr>
            <p14:xfrm>
              <a:off x="7790103" y="1681846"/>
              <a:ext cx="490320" cy="3531960"/>
            </p14:xfrm>
          </p:contentPart>
        </mc:Choice>
        <mc:Fallback xmlns="">
          <p:pic>
            <p:nvPicPr>
              <p:cNvPr id="28" name="Ink 27">
                <a:extLst>
                  <a:ext uri="{FF2B5EF4-FFF2-40B4-BE49-F238E27FC236}">
                    <a16:creationId xmlns:a16="http://schemas.microsoft.com/office/drawing/2014/main" id="{9E6D7148-07D7-4B74-95C4-CBE8152D93C0}"/>
                  </a:ext>
                </a:extLst>
              </p:cNvPr>
              <p:cNvPicPr/>
              <p:nvPr/>
            </p:nvPicPr>
            <p:blipFill>
              <a:blip r:embed="rId23"/>
              <a:stretch>
                <a:fillRect/>
              </a:stretch>
            </p:blipFill>
            <p:spPr>
              <a:xfrm>
                <a:off x="7781103" y="1672847"/>
                <a:ext cx="507960" cy="3549598"/>
              </a:xfrm>
              <a:prstGeom prst="rect">
                <a:avLst/>
              </a:prstGeom>
            </p:spPr>
          </p:pic>
        </mc:Fallback>
      </mc:AlternateContent>
      <mc:AlternateContent xmlns:mc="http://schemas.openxmlformats.org/markup-compatibility/2006" xmlns:p14="http://schemas.microsoft.com/office/powerpoint/2010/main">
        <mc:Choice Requires="p14">
          <p:contentPart p14:bwMode="auto" r:id="rId24">
            <p14:nvContentPartPr>
              <p14:cNvPr id="29" name="Ink 28">
                <a:extLst>
                  <a:ext uri="{FF2B5EF4-FFF2-40B4-BE49-F238E27FC236}">
                    <a16:creationId xmlns:a16="http://schemas.microsoft.com/office/drawing/2014/main" id="{F8F41A67-AE23-4797-9B34-AE579DF29957}"/>
                  </a:ext>
                </a:extLst>
              </p14:cNvPr>
              <p14:cNvContentPartPr/>
              <p14:nvPr/>
            </p14:nvContentPartPr>
            <p14:xfrm>
              <a:off x="10142993" y="4677881"/>
              <a:ext cx="360" cy="360"/>
            </p14:xfrm>
          </p:contentPart>
        </mc:Choice>
        <mc:Fallback xmlns="">
          <p:pic>
            <p:nvPicPr>
              <p:cNvPr id="29" name="Ink 28">
                <a:extLst>
                  <a:ext uri="{FF2B5EF4-FFF2-40B4-BE49-F238E27FC236}">
                    <a16:creationId xmlns:a16="http://schemas.microsoft.com/office/drawing/2014/main" id="{F8F41A67-AE23-4797-9B34-AE579DF29957}"/>
                  </a:ext>
                </a:extLst>
              </p:cNvPr>
              <p:cNvPicPr/>
              <p:nvPr/>
            </p:nvPicPr>
            <p:blipFill>
              <a:blip r:embed="rId25"/>
              <a:stretch>
                <a:fillRect/>
              </a:stretch>
            </p:blipFill>
            <p:spPr>
              <a:xfrm>
                <a:off x="10133993" y="4668881"/>
                <a:ext cx="18000" cy="18000"/>
              </a:xfrm>
              <a:prstGeom prst="rect">
                <a:avLst/>
              </a:prstGeom>
            </p:spPr>
          </p:pic>
        </mc:Fallback>
      </mc:AlternateContent>
      <p:graphicFrame>
        <p:nvGraphicFramePr>
          <p:cNvPr id="6" name="Object 5">
            <a:extLst>
              <a:ext uri="{FF2B5EF4-FFF2-40B4-BE49-F238E27FC236}">
                <a16:creationId xmlns:a16="http://schemas.microsoft.com/office/drawing/2014/main" id="{55065E83-FD7E-42E3-AFED-37D30D70EB8B}"/>
              </a:ext>
            </a:extLst>
          </p:cNvPr>
          <p:cNvGraphicFramePr>
            <a:graphicFrameLocks noChangeAspect="1"/>
          </p:cNvGraphicFramePr>
          <p:nvPr>
            <p:extLst>
              <p:ext uri="{D42A27DB-BD31-4B8C-83A1-F6EECF244321}">
                <p14:modId xmlns:p14="http://schemas.microsoft.com/office/powerpoint/2010/main" val="262153601"/>
              </p:ext>
            </p:extLst>
          </p:nvPr>
        </p:nvGraphicFramePr>
        <p:xfrm>
          <a:off x="3971138" y="5476663"/>
          <a:ext cx="7101215" cy="1342955"/>
        </p:xfrm>
        <a:graphic>
          <a:graphicData uri="http://schemas.openxmlformats.org/presentationml/2006/ole">
            <mc:AlternateContent xmlns:mc="http://schemas.openxmlformats.org/markup-compatibility/2006">
              <mc:Choice xmlns:v="urn:schemas-microsoft-com:vml" Requires="v">
                <p:oleObj name="Equation" r:id="rId26" imgW="5778500" imgH="1092200" progId="Equation.DSMT4">
                  <p:embed/>
                </p:oleObj>
              </mc:Choice>
              <mc:Fallback>
                <p:oleObj name="Equation" r:id="rId26" imgW="5778500" imgH="1092200" progId="Equation.DSMT4">
                  <p:embed/>
                  <p:pic>
                    <p:nvPicPr>
                      <p:cNvPr id="0" name="Object 547"/>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971138" y="5476663"/>
                        <a:ext cx="7101215" cy="1342955"/>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C9FB95C5-84DA-4278-AE82-042F4EAD08CC}"/>
              </a:ext>
            </a:extLst>
          </p:cNvPr>
          <p:cNvSpPr txBox="1"/>
          <p:nvPr/>
        </p:nvSpPr>
        <p:spPr>
          <a:xfrm>
            <a:off x="183206" y="5756173"/>
            <a:ext cx="3389028" cy="738664"/>
          </a:xfrm>
          <a:prstGeom prst="rect">
            <a:avLst/>
          </a:prstGeom>
          <a:noFill/>
        </p:spPr>
        <p:txBody>
          <a:bodyPr wrap="square" rtlCol="0">
            <a:spAutoFit/>
          </a:bodyPr>
          <a:lstStyle/>
          <a:p>
            <a:r>
              <a:rPr lang="en-US" sz="1400"/>
              <a:t>So for any of these guys, expand S in power series, and </a:t>
            </a:r>
            <a:r>
              <a:rPr lang="en-US" sz="1400">
                <a:sym typeface="Wingdings" panose="05000000000000000000" pitchFamily="2" charset="2"/>
              </a:rPr>
              <a:t>sum over all contractions.  And a contraction will give us:</a:t>
            </a:r>
            <a:endParaRPr lang="en-US" sz="1400"/>
          </a:p>
        </p:txBody>
      </p:sp>
      <p:sp>
        <p:nvSpPr>
          <p:cNvPr id="8" name="Rectangle 7">
            <a:extLst>
              <a:ext uri="{FF2B5EF4-FFF2-40B4-BE49-F238E27FC236}">
                <a16:creationId xmlns:a16="http://schemas.microsoft.com/office/drawing/2014/main" id="{BA6E5ADB-D48F-41F9-8179-825C2A6F4B16}"/>
              </a:ext>
            </a:extLst>
          </p:cNvPr>
          <p:cNvSpPr/>
          <p:nvPr/>
        </p:nvSpPr>
        <p:spPr>
          <a:xfrm>
            <a:off x="8705520" y="3323301"/>
            <a:ext cx="3028314" cy="523220"/>
          </a:xfrm>
          <a:prstGeom prst="rect">
            <a:avLst/>
          </a:prstGeom>
        </p:spPr>
        <p:txBody>
          <a:bodyPr wrap="square">
            <a:spAutoFit/>
          </a:bodyPr>
          <a:lstStyle/>
          <a:p>
            <a:r>
              <a:rPr lang="en-US" sz="1400"/>
              <a:t>Integration along the contour involves going from t</a:t>
            </a:r>
            <a:r>
              <a:rPr lang="en-US" sz="1400" baseline="-25000"/>
              <a:t>0</a:t>
            </a:r>
            <a:r>
              <a:rPr lang="en-US" sz="1400"/>
              <a:t> </a:t>
            </a:r>
            <a:r>
              <a:rPr lang="en-US" sz="1400">
                <a:sym typeface="Wingdings" panose="05000000000000000000" pitchFamily="2" charset="2"/>
              </a:rPr>
              <a:t> </a:t>
            </a:r>
            <a:r>
              <a:rPr lang="el-GR" sz="1400">
                <a:sym typeface="Wingdings" panose="05000000000000000000" pitchFamily="2" charset="2"/>
              </a:rPr>
              <a:t>τ</a:t>
            </a:r>
            <a:r>
              <a:rPr lang="en-US" sz="1400">
                <a:sym typeface="Wingdings" panose="05000000000000000000" pitchFamily="2" charset="2"/>
              </a:rPr>
              <a:t> and </a:t>
            </a:r>
            <a:r>
              <a:rPr lang="el-GR" sz="1400">
                <a:sym typeface="Wingdings" panose="05000000000000000000" pitchFamily="2" charset="2"/>
              </a:rPr>
              <a:t>τ</a:t>
            </a:r>
            <a:r>
              <a:rPr lang="en-US" sz="1400">
                <a:sym typeface="Wingdings" panose="05000000000000000000" pitchFamily="2" charset="2"/>
              </a:rPr>
              <a:t>  t</a:t>
            </a:r>
            <a:r>
              <a:rPr lang="en-US" sz="1400" baseline="-25000">
                <a:sym typeface="Wingdings" panose="05000000000000000000" pitchFamily="2" charset="2"/>
              </a:rPr>
              <a:t>0</a:t>
            </a:r>
            <a:r>
              <a:rPr lang="en-US" sz="1400">
                <a:sym typeface="Wingdings" panose="05000000000000000000" pitchFamily="2" charset="2"/>
              </a:rPr>
              <a:t>.  </a:t>
            </a:r>
            <a:endParaRPr lang="en-US" sz="1400"/>
          </a:p>
        </p:txBody>
      </p:sp>
    </p:spTree>
    <p:extLst>
      <p:ext uri="{BB962C8B-B14F-4D97-AF65-F5344CB8AC3E}">
        <p14:creationId xmlns:p14="http://schemas.microsoft.com/office/powerpoint/2010/main" val="37344289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771270"/>
            <a:ext cx="11277721" cy="338554"/>
          </a:xfrm>
          <a:prstGeom prst="rect">
            <a:avLst/>
          </a:prstGeom>
        </p:spPr>
        <p:txBody>
          <a:bodyPr wrap="square">
            <a:spAutoFit/>
          </a:bodyPr>
          <a:lstStyle/>
          <a:p>
            <a:r>
              <a:rPr lang="en-US" sz="1600"/>
              <a:t>General Diagrammatic Rules are as follows.  Consider a typical H for illustration, and suppose we want the causal GF for illustration:</a:t>
            </a:r>
          </a:p>
        </p:txBody>
      </p:sp>
      <p:graphicFrame>
        <p:nvGraphicFramePr>
          <p:cNvPr id="6" name="Object 5">
            <a:extLst>
              <a:ext uri="{FF2B5EF4-FFF2-40B4-BE49-F238E27FC236}">
                <a16:creationId xmlns:a16="http://schemas.microsoft.com/office/drawing/2014/main" id="{69713A4C-B4BB-448D-8EF9-0A5CE19B2962}"/>
              </a:ext>
            </a:extLst>
          </p:cNvPr>
          <p:cNvGraphicFramePr>
            <a:graphicFrameLocks noChangeAspect="1"/>
          </p:cNvGraphicFramePr>
          <p:nvPr>
            <p:extLst>
              <p:ext uri="{D42A27DB-BD31-4B8C-83A1-F6EECF244321}">
                <p14:modId xmlns:p14="http://schemas.microsoft.com/office/powerpoint/2010/main" val="1152201327"/>
              </p:ext>
            </p:extLst>
          </p:nvPr>
        </p:nvGraphicFramePr>
        <p:xfrm>
          <a:off x="249195" y="1249476"/>
          <a:ext cx="2630488" cy="536575"/>
        </p:xfrm>
        <a:graphic>
          <a:graphicData uri="http://schemas.openxmlformats.org/presentationml/2006/ole">
            <mc:AlternateContent xmlns:mc="http://schemas.openxmlformats.org/markup-compatibility/2006">
              <mc:Choice xmlns:v="urn:schemas-microsoft-com:vml" Requires="v">
                <p:oleObj name="Equation" r:id="rId3" imgW="2057400" imgH="419040" progId="Equation.DSMT4">
                  <p:embed/>
                </p:oleObj>
              </mc:Choice>
              <mc:Fallback>
                <p:oleObj name="Equation" r:id="rId3" imgW="2057400" imgH="419040" progId="Equation.DSMT4">
                  <p:embed/>
                  <p:pic>
                    <p:nvPicPr>
                      <p:cNvPr id="0" name="Object 100"/>
                      <p:cNvPicPr>
                        <a:picLocks noChangeAspect="1" noChangeArrowheads="1"/>
                      </p:cNvPicPr>
                      <p:nvPr/>
                    </p:nvPicPr>
                    <p:blipFill>
                      <a:blip r:embed="rId4"/>
                      <a:srcRect/>
                      <a:stretch>
                        <a:fillRect/>
                      </a:stretch>
                    </p:blipFill>
                    <p:spPr bwMode="auto">
                      <a:xfrm>
                        <a:off x="249195" y="1249476"/>
                        <a:ext cx="2630488" cy="536575"/>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2B989F86-C1C8-418A-BED3-7163AAAE0914}"/>
              </a:ext>
            </a:extLst>
          </p:cNvPr>
          <p:cNvGraphicFramePr>
            <a:graphicFrameLocks noChangeAspect="1"/>
          </p:cNvGraphicFramePr>
          <p:nvPr>
            <p:extLst>
              <p:ext uri="{D42A27DB-BD31-4B8C-83A1-F6EECF244321}">
                <p14:modId xmlns:p14="http://schemas.microsoft.com/office/powerpoint/2010/main" val="3211417848"/>
              </p:ext>
            </p:extLst>
          </p:nvPr>
        </p:nvGraphicFramePr>
        <p:xfrm>
          <a:off x="4752975" y="1331913"/>
          <a:ext cx="5426075" cy="1401762"/>
        </p:xfrm>
        <a:graphic>
          <a:graphicData uri="http://schemas.openxmlformats.org/presentationml/2006/ole">
            <mc:AlternateContent xmlns:mc="http://schemas.openxmlformats.org/markup-compatibility/2006">
              <mc:Choice xmlns:v="urn:schemas-microsoft-com:vml" Requires="v">
                <p:oleObj name="Equation" r:id="rId5" imgW="3759120" imgH="965160" progId="Equation.DSMT4">
                  <p:embed/>
                </p:oleObj>
              </mc:Choice>
              <mc:Fallback>
                <p:oleObj name="Equation" r:id="rId5" imgW="3759120" imgH="965160" progId="Equation.DSMT4">
                  <p:embed/>
                  <p:pic>
                    <p:nvPicPr>
                      <p:cNvPr id="0" name="Object 103"/>
                      <p:cNvPicPr>
                        <a:picLocks noChangeAspect="1" noChangeArrowheads="1"/>
                      </p:cNvPicPr>
                      <p:nvPr/>
                    </p:nvPicPr>
                    <p:blipFill>
                      <a:blip r:embed="rId6"/>
                      <a:srcRect/>
                      <a:stretch>
                        <a:fillRect/>
                      </a:stretch>
                    </p:blipFill>
                    <p:spPr bwMode="auto">
                      <a:xfrm>
                        <a:off x="4752975" y="1331913"/>
                        <a:ext cx="5426075" cy="1401762"/>
                      </a:xfrm>
                      <a:prstGeom prst="rect">
                        <a:avLst/>
                      </a:prstGeom>
                      <a:noFill/>
                    </p:spPr>
                  </p:pic>
                </p:oleObj>
              </mc:Fallback>
            </mc:AlternateContent>
          </a:graphicData>
        </a:graphic>
      </p:graphicFrame>
      <p:sp>
        <p:nvSpPr>
          <p:cNvPr id="21" name="Rectangle 20">
            <a:extLst>
              <a:ext uri="{FF2B5EF4-FFF2-40B4-BE49-F238E27FC236}">
                <a16:creationId xmlns:a16="http://schemas.microsoft.com/office/drawing/2014/main" id="{A354CD66-C9CA-41C1-851B-B7EBA1FCF15D}"/>
              </a:ext>
            </a:extLst>
          </p:cNvPr>
          <p:cNvSpPr/>
          <p:nvPr/>
        </p:nvSpPr>
        <p:spPr>
          <a:xfrm>
            <a:off x="230341" y="2956286"/>
            <a:ext cx="7631615" cy="338554"/>
          </a:xfrm>
          <a:prstGeom prst="rect">
            <a:avLst/>
          </a:prstGeom>
        </p:spPr>
        <p:txBody>
          <a:bodyPr wrap="square">
            <a:spAutoFit/>
          </a:bodyPr>
          <a:lstStyle/>
          <a:p>
            <a:r>
              <a:rPr lang="en-US" sz="1600"/>
              <a:t>Can see that we kind of develop two vertices due to the out/back contour.  So rules are:  </a:t>
            </a:r>
          </a:p>
        </p:txBody>
      </p:sp>
      <p:graphicFrame>
        <p:nvGraphicFramePr>
          <p:cNvPr id="11" name="Object 10">
            <a:extLst>
              <a:ext uri="{FF2B5EF4-FFF2-40B4-BE49-F238E27FC236}">
                <a16:creationId xmlns:a16="http://schemas.microsoft.com/office/drawing/2014/main" id="{B8DEB56A-AA1C-4A60-8B7B-D3BA87B3111F}"/>
              </a:ext>
            </a:extLst>
          </p:cNvPr>
          <p:cNvGraphicFramePr>
            <a:graphicFrameLocks noChangeAspect="1"/>
          </p:cNvGraphicFramePr>
          <p:nvPr>
            <p:extLst>
              <p:ext uri="{D42A27DB-BD31-4B8C-83A1-F6EECF244321}">
                <p14:modId xmlns:p14="http://schemas.microsoft.com/office/powerpoint/2010/main" val="2062146302"/>
              </p:ext>
            </p:extLst>
          </p:nvPr>
        </p:nvGraphicFramePr>
        <p:xfrm>
          <a:off x="249194" y="3494989"/>
          <a:ext cx="3796609" cy="1352577"/>
        </p:xfrm>
        <a:graphic>
          <a:graphicData uri="http://schemas.openxmlformats.org/presentationml/2006/ole">
            <mc:AlternateContent xmlns:mc="http://schemas.openxmlformats.org/markup-compatibility/2006">
              <mc:Choice xmlns:v="urn:schemas-microsoft-com:vml" Requires="v">
                <p:oleObj name="Bitmap Image" r:id="rId7" imgW="2857748" imgH="1310754" progId="Paint.Picture">
                  <p:embed/>
                </p:oleObj>
              </mc:Choice>
              <mc:Fallback>
                <p:oleObj name="Bitmap Image" r:id="rId7" imgW="2857748" imgH="1310754" progId="Paint.Picture">
                  <p:embed/>
                  <p:pic>
                    <p:nvPicPr>
                      <p:cNvPr id="0" name="Object 105"/>
                      <p:cNvPicPr>
                        <a:picLocks noChangeAspect="1" noChangeArrowheads="1"/>
                      </p:cNvPicPr>
                      <p:nvPr/>
                    </p:nvPicPr>
                    <p:blipFill>
                      <a:blip r:embed="rId8">
                        <a:extLst>
                          <a:ext uri="{28A0092B-C50C-407E-A947-70E740481C1C}">
                            <a14:useLocalDpi xmlns:a14="http://schemas.microsoft.com/office/drawing/2010/main" val="0"/>
                          </a:ext>
                        </a:extLst>
                      </a:blip>
                      <a:srcRect r="7576" b="28316"/>
                      <a:stretch>
                        <a:fillRect/>
                      </a:stretch>
                    </p:blipFill>
                    <p:spPr bwMode="auto">
                      <a:xfrm>
                        <a:off x="249194" y="3494989"/>
                        <a:ext cx="3796609" cy="1352577"/>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7E2EB3A7-1D2A-4233-B0F0-94A3D2C02039}"/>
              </a:ext>
            </a:extLst>
          </p:cNvPr>
          <p:cNvGraphicFramePr>
            <a:graphicFrameLocks noChangeAspect="1"/>
          </p:cNvGraphicFramePr>
          <p:nvPr>
            <p:extLst>
              <p:ext uri="{D42A27DB-BD31-4B8C-83A1-F6EECF244321}">
                <p14:modId xmlns:p14="http://schemas.microsoft.com/office/powerpoint/2010/main" val="640110977"/>
              </p:ext>
            </p:extLst>
          </p:nvPr>
        </p:nvGraphicFramePr>
        <p:xfrm>
          <a:off x="5064321" y="3494989"/>
          <a:ext cx="5440363" cy="1449388"/>
        </p:xfrm>
        <a:graphic>
          <a:graphicData uri="http://schemas.openxmlformats.org/presentationml/2006/ole">
            <mc:AlternateContent xmlns:mc="http://schemas.openxmlformats.org/markup-compatibility/2006">
              <mc:Choice xmlns:v="urn:schemas-microsoft-com:vml" Requires="v">
                <p:oleObj name="Bitmap Image" r:id="rId9" imgW="4069080" imgH="1013400" progId="Paint.Picture">
                  <p:embed/>
                </p:oleObj>
              </mc:Choice>
              <mc:Fallback>
                <p:oleObj name="Bitmap Image" r:id="rId9" imgW="4069080" imgH="1013400" progId="Paint.Picture">
                  <p:embed/>
                  <p:pic>
                    <p:nvPicPr>
                      <p:cNvPr id="0" name="Object 109"/>
                      <p:cNvPicPr>
                        <a:picLocks noChangeAspect="1" noChangeArrowheads="1"/>
                      </p:cNvPicPr>
                      <p:nvPr/>
                    </p:nvPicPr>
                    <p:blipFill>
                      <a:blip r:embed="rId10"/>
                      <a:srcRect l="4324" t="2727" r="14854" b="10680"/>
                      <a:stretch>
                        <a:fillRect/>
                      </a:stretch>
                    </p:blipFill>
                    <p:spPr bwMode="auto">
                      <a:xfrm>
                        <a:off x="5064321" y="3494989"/>
                        <a:ext cx="5440363" cy="1449388"/>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FA0A3F12-764C-4655-BA4E-C027640F5310}"/>
              </a:ext>
            </a:extLst>
          </p:cNvPr>
          <p:cNvGraphicFramePr>
            <a:graphicFrameLocks noChangeAspect="1"/>
          </p:cNvGraphicFramePr>
          <p:nvPr>
            <p:extLst>
              <p:ext uri="{D42A27DB-BD31-4B8C-83A1-F6EECF244321}">
                <p14:modId xmlns:p14="http://schemas.microsoft.com/office/powerpoint/2010/main" val="838705847"/>
              </p:ext>
            </p:extLst>
          </p:nvPr>
        </p:nvGraphicFramePr>
        <p:xfrm>
          <a:off x="295795" y="5298042"/>
          <a:ext cx="5800205" cy="1250747"/>
        </p:xfrm>
        <a:graphic>
          <a:graphicData uri="http://schemas.openxmlformats.org/presentationml/2006/ole">
            <mc:AlternateContent xmlns:mc="http://schemas.openxmlformats.org/markup-compatibility/2006">
              <mc:Choice xmlns:v="urn:schemas-microsoft-com:vml" Requires="v">
                <p:oleObj name="Equation" r:id="rId11" imgW="5194300" imgH="1117600" progId="Equation.DSMT4">
                  <p:embed/>
                </p:oleObj>
              </mc:Choice>
              <mc:Fallback>
                <p:oleObj name="Equation" r:id="rId11" imgW="5194300" imgH="1117600" progId="Equation.DSMT4">
                  <p:embed/>
                  <p:pic>
                    <p:nvPicPr>
                      <p:cNvPr id="15" name="Object 14">
                        <a:extLst>
                          <a:ext uri="{FF2B5EF4-FFF2-40B4-BE49-F238E27FC236}">
                            <a16:creationId xmlns:a16="http://schemas.microsoft.com/office/drawing/2014/main" id="{73553E6C-8302-4B91-BFA0-467F4BDA2B66}"/>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95795" y="5298042"/>
                        <a:ext cx="5800205" cy="1250747"/>
                      </a:xfrm>
                      <a:prstGeom prst="rect">
                        <a:avLst/>
                      </a:prstGeom>
                      <a:noFill/>
                      <a:ln w="19050">
                        <a:solidFill>
                          <a:schemeClr val="accent1"/>
                        </a:solidFill>
                      </a:ln>
                    </p:spPr>
                  </p:pic>
                </p:oleObj>
              </mc:Fallback>
            </mc:AlternateContent>
          </a:graphicData>
        </a:graphic>
      </p:graphicFrame>
      <p:sp>
        <p:nvSpPr>
          <p:cNvPr id="2" name="TextBox 1">
            <a:extLst>
              <a:ext uri="{FF2B5EF4-FFF2-40B4-BE49-F238E27FC236}">
                <a16:creationId xmlns:a16="http://schemas.microsoft.com/office/drawing/2014/main" id="{90E9A065-CC53-4C15-9C93-11044D366D1B}"/>
              </a:ext>
            </a:extLst>
          </p:cNvPr>
          <p:cNvSpPr txBox="1"/>
          <p:nvPr/>
        </p:nvSpPr>
        <p:spPr>
          <a:xfrm>
            <a:off x="6371001" y="5233440"/>
            <a:ext cx="5525204" cy="830997"/>
          </a:xfrm>
          <a:prstGeom prst="rect">
            <a:avLst/>
          </a:prstGeom>
          <a:noFill/>
          <a:ln w="12700">
            <a:solidFill>
              <a:srgbClr val="FF0000"/>
            </a:solidFill>
          </a:ln>
        </p:spPr>
        <p:txBody>
          <a:bodyPr wrap="square" rtlCol="0">
            <a:spAutoFit/>
          </a:bodyPr>
          <a:lstStyle/>
          <a:p>
            <a:r>
              <a:rPr lang="en-US" sz="1600"/>
              <a:t>For two point GF’s like above, only topologically distinct diagrams, no vacuum bubbles because of the out/back contour.  But disconnected diagrams could be present.  </a:t>
            </a:r>
          </a:p>
        </p:txBody>
      </p:sp>
    </p:spTree>
    <p:extLst>
      <p:ext uri="{BB962C8B-B14F-4D97-AF65-F5344CB8AC3E}">
        <p14:creationId xmlns:p14="http://schemas.microsoft.com/office/powerpoint/2010/main" val="376386168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2375555" y="74372"/>
            <a:ext cx="7173797" cy="523220"/>
          </a:xfrm>
          <a:prstGeom prst="rect">
            <a:avLst/>
          </a:prstGeom>
          <a:noFill/>
        </p:spPr>
        <p:txBody>
          <a:bodyPr wrap="square" rtlCol="0">
            <a:spAutoFit/>
          </a:bodyPr>
          <a:lstStyle/>
          <a:p>
            <a:r>
              <a:rPr lang="en-US" sz="2800" b="1" u="sng"/>
              <a:t>Green’s Functions – Perturbative Expansion</a:t>
            </a:r>
          </a:p>
        </p:txBody>
      </p:sp>
      <p:sp>
        <p:nvSpPr>
          <p:cNvPr id="14" name="Rectangle 13">
            <a:extLst>
              <a:ext uri="{FF2B5EF4-FFF2-40B4-BE49-F238E27FC236}">
                <a16:creationId xmlns:a16="http://schemas.microsoft.com/office/drawing/2014/main" id="{7F171072-7E8C-4DB8-BB27-54554D5FD844}"/>
              </a:ext>
            </a:extLst>
          </p:cNvPr>
          <p:cNvSpPr/>
          <p:nvPr/>
        </p:nvSpPr>
        <p:spPr>
          <a:xfrm>
            <a:off x="183206" y="629867"/>
            <a:ext cx="11277721" cy="307777"/>
          </a:xfrm>
          <a:prstGeom prst="rect">
            <a:avLst/>
          </a:prstGeom>
        </p:spPr>
        <p:txBody>
          <a:bodyPr wrap="square">
            <a:spAutoFit/>
          </a:bodyPr>
          <a:lstStyle/>
          <a:p>
            <a:r>
              <a:rPr lang="en-US" sz="1400"/>
              <a:t>Now let’s consider expectations against specific states.  </a:t>
            </a:r>
          </a:p>
        </p:txBody>
      </p:sp>
      <p:sp>
        <p:nvSpPr>
          <p:cNvPr id="12" name="Rectangle 11">
            <a:extLst>
              <a:ext uri="{FF2B5EF4-FFF2-40B4-BE49-F238E27FC236}">
                <a16:creationId xmlns:a16="http://schemas.microsoft.com/office/drawing/2014/main" id="{FCEC84C7-B890-44AA-AA84-2438629E1482}"/>
              </a:ext>
            </a:extLst>
          </p:cNvPr>
          <p:cNvSpPr/>
          <p:nvPr/>
        </p:nvSpPr>
        <p:spPr>
          <a:xfrm>
            <a:off x="183206" y="1082611"/>
            <a:ext cx="9696080" cy="738664"/>
          </a:xfrm>
          <a:prstGeom prst="rect">
            <a:avLst/>
          </a:prstGeom>
        </p:spPr>
        <p:txBody>
          <a:bodyPr wrap="square">
            <a:spAutoFit/>
          </a:bodyPr>
          <a:lstStyle/>
          <a:p>
            <a:r>
              <a:rPr lang="en-US" sz="1400" b="1"/>
              <a:t>Interacting Ground State</a:t>
            </a:r>
          </a:p>
          <a:p>
            <a:r>
              <a:rPr lang="en-US" sz="1400"/>
              <a:t>We can perform expectations against the interacting ground state using the adiabatic theorem: |GS&gt; = S(t</a:t>
            </a:r>
            <a:r>
              <a:rPr lang="en-US" sz="1400" baseline="-25000"/>
              <a:t>0</a:t>
            </a:r>
            <a:r>
              <a:rPr lang="en-US" sz="1400"/>
              <a:t>,-∞)|GS</a:t>
            </a:r>
            <a:r>
              <a:rPr lang="en-US" sz="1400" baseline="-25000"/>
              <a:t>0</a:t>
            </a:r>
            <a:r>
              <a:rPr lang="en-US" sz="1400"/>
              <a:t>&gt;.  We must presume that no time-dependent interactions are present between (t</a:t>
            </a:r>
            <a:r>
              <a:rPr lang="en-US" sz="1400" baseline="-25000"/>
              <a:t>0</a:t>
            </a:r>
            <a:r>
              <a:rPr lang="en-US" sz="1400"/>
              <a:t>,-∞).  Let G</a:t>
            </a:r>
            <a:r>
              <a:rPr lang="en-US" sz="1400" baseline="30000"/>
              <a:t>contour</a:t>
            </a:r>
            <a:r>
              <a:rPr lang="en-US" sz="1400"/>
              <a:t> be the contour ordered GF.  Then,</a:t>
            </a:r>
          </a:p>
        </p:txBody>
      </p:sp>
      <p:graphicFrame>
        <p:nvGraphicFramePr>
          <p:cNvPr id="3" name="Object 2">
            <a:extLst>
              <a:ext uri="{FF2B5EF4-FFF2-40B4-BE49-F238E27FC236}">
                <a16:creationId xmlns:a16="http://schemas.microsoft.com/office/drawing/2014/main" id="{F1A94AEE-9819-4F8D-AC45-9C82F6A37F91}"/>
              </a:ext>
            </a:extLst>
          </p:cNvPr>
          <p:cNvGraphicFramePr>
            <a:graphicFrameLocks noChangeAspect="1"/>
          </p:cNvGraphicFramePr>
          <p:nvPr>
            <p:extLst>
              <p:ext uri="{D42A27DB-BD31-4B8C-83A1-F6EECF244321}">
                <p14:modId xmlns:p14="http://schemas.microsoft.com/office/powerpoint/2010/main" val="2325185961"/>
              </p:ext>
            </p:extLst>
          </p:nvPr>
        </p:nvGraphicFramePr>
        <p:xfrm>
          <a:off x="255801" y="1926807"/>
          <a:ext cx="6364288" cy="1474788"/>
        </p:xfrm>
        <a:graphic>
          <a:graphicData uri="http://schemas.openxmlformats.org/presentationml/2006/ole">
            <mc:AlternateContent xmlns:mc="http://schemas.openxmlformats.org/markup-compatibility/2006">
              <mc:Choice xmlns:v="urn:schemas-microsoft-com:vml" Requires="v">
                <p:oleObj name="Equation" r:id="rId3" imgW="5549760" imgH="1282680" progId="Equation.DSMT4">
                  <p:embed/>
                </p:oleObj>
              </mc:Choice>
              <mc:Fallback>
                <p:oleObj name="Equation" r:id="rId3" imgW="5549760" imgH="1282680" progId="Equation.DSMT4">
                  <p:embed/>
                  <p:pic>
                    <p:nvPicPr>
                      <p:cNvPr id="3" name="Object 2">
                        <a:extLst>
                          <a:ext uri="{FF2B5EF4-FFF2-40B4-BE49-F238E27FC236}">
                            <a16:creationId xmlns:a16="http://schemas.microsoft.com/office/drawing/2014/main" id="{F1A94AEE-9819-4F8D-AC45-9C82F6A37F91}"/>
                          </a:ext>
                        </a:extLst>
                      </p:cNvPr>
                      <p:cNvPicPr>
                        <a:picLocks noChangeAspect="1" noChangeArrowheads="1"/>
                      </p:cNvPicPr>
                      <p:nvPr/>
                    </p:nvPicPr>
                    <p:blipFill>
                      <a:blip r:embed="rId4"/>
                      <a:srcRect/>
                      <a:stretch>
                        <a:fillRect/>
                      </a:stretch>
                    </p:blipFill>
                    <p:spPr bwMode="auto">
                      <a:xfrm>
                        <a:off x="255801" y="1926807"/>
                        <a:ext cx="6364288" cy="1474788"/>
                      </a:xfrm>
                      <a:prstGeom prst="rect">
                        <a:avLst/>
                      </a:prstGeom>
                      <a:noFill/>
                    </p:spPr>
                  </p:pic>
                </p:oleObj>
              </mc:Fallback>
            </mc:AlternateContent>
          </a:graphicData>
        </a:graphic>
      </p:graphicFrame>
      <p:sp>
        <p:nvSpPr>
          <p:cNvPr id="22" name="Rectangle 21">
            <a:extLst>
              <a:ext uri="{FF2B5EF4-FFF2-40B4-BE49-F238E27FC236}">
                <a16:creationId xmlns:a16="http://schemas.microsoft.com/office/drawing/2014/main" id="{40F5D38B-EA1C-4D6D-A76F-6B1EBC171091}"/>
              </a:ext>
            </a:extLst>
          </p:cNvPr>
          <p:cNvSpPr/>
          <p:nvPr/>
        </p:nvSpPr>
        <p:spPr>
          <a:xfrm>
            <a:off x="183206" y="3464817"/>
            <a:ext cx="9696080" cy="523220"/>
          </a:xfrm>
          <a:prstGeom prst="rect">
            <a:avLst/>
          </a:prstGeom>
        </p:spPr>
        <p:txBody>
          <a:bodyPr wrap="square">
            <a:spAutoFit/>
          </a:bodyPr>
          <a:lstStyle/>
          <a:p>
            <a:r>
              <a:rPr lang="en-US" sz="1400"/>
              <a:t>If there are no time-dependent interactions at all, then we can simplify the analysis, using |GS&gt; = S(t</a:t>
            </a:r>
            <a:r>
              <a:rPr lang="en-US" sz="1400" baseline="-25000"/>
              <a:t>0</a:t>
            </a:r>
            <a:r>
              <a:rPr lang="en-US" sz="1400"/>
              <a:t>,-∞)|GS</a:t>
            </a:r>
            <a:r>
              <a:rPr lang="en-US" sz="1400" baseline="-25000"/>
              <a:t>0</a:t>
            </a:r>
            <a:r>
              <a:rPr lang="en-US" sz="1400"/>
              <a:t>&gt;, &lt;GS| = &lt;GS</a:t>
            </a:r>
            <a:r>
              <a:rPr lang="en-US" sz="1400" baseline="-25000"/>
              <a:t>0</a:t>
            </a:r>
            <a:r>
              <a:rPr lang="en-US" sz="1400"/>
              <a:t>| S(∞,t</a:t>
            </a:r>
            <a:r>
              <a:rPr lang="en-US" sz="1400" baseline="-25000"/>
              <a:t>0</a:t>
            </a:r>
            <a:r>
              <a:rPr lang="en-US" sz="1400"/>
              <a:t>)/&lt;GS</a:t>
            </a:r>
            <a:r>
              <a:rPr lang="en-US" sz="1400" baseline="-25000"/>
              <a:t>0</a:t>
            </a:r>
            <a:r>
              <a:rPr lang="en-US" sz="1400"/>
              <a:t>|S(∞,-∞)|GS</a:t>
            </a:r>
            <a:r>
              <a:rPr lang="en-US" sz="1400" baseline="-25000"/>
              <a:t>0</a:t>
            </a:r>
            <a:r>
              <a:rPr lang="en-US" sz="1400"/>
              <a:t>&gt;.  Then for the time-ordered GF, we have:</a:t>
            </a:r>
          </a:p>
        </p:txBody>
      </p:sp>
      <p:graphicFrame>
        <p:nvGraphicFramePr>
          <p:cNvPr id="7" name="Object 6">
            <a:extLst>
              <a:ext uri="{FF2B5EF4-FFF2-40B4-BE49-F238E27FC236}">
                <a16:creationId xmlns:a16="http://schemas.microsoft.com/office/drawing/2014/main" id="{C7B24B41-F1F0-48FD-80F5-679249248CC3}"/>
              </a:ext>
            </a:extLst>
          </p:cNvPr>
          <p:cNvGraphicFramePr>
            <a:graphicFrameLocks noChangeAspect="1"/>
          </p:cNvGraphicFramePr>
          <p:nvPr>
            <p:extLst>
              <p:ext uri="{D42A27DB-BD31-4B8C-83A1-F6EECF244321}">
                <p14:modId xmlns:p14="http://schemas.microsoft.com/office/powerpoint/2010/main" val="3572221446"/>
              </p:ext>
            </p:extLst>
          </p:nvPr>
        </p:nvGraphicFramePr>
        <p:xfrm>
          <a:off x="255801" y="4203032"/>
          <a:ext cx="3311525" cy="546100"/>
        </p:xfrm>
        <a:graphic>
          <a:graphicData uri="http://schemas.openxmlformats.org/presentationml/2006/ole">
            <mc:AlternateContent xmlns:mc="http://schemas.openxmlformats.org/markup-compatibility/2006">
              <mc:Choice xmlns:v="urn:schemas-microsoft-com:vml" Requires="v">
                <p:oleObj name="Equation" r:id="rId5" imgW="2844720" imgH="469800" progId="Equation.DSMT4">
                  <p:embed/>
                </p:oleObj>
              </mc:Choice>
              <mc:Fallback>
                <p:oleObj name="Equation" r:id="rId5" imgW="2844720" imgH="469800" progId="Equation.DSMT4">
                  <p:embed/>
                  <p:pic>
                    <p:nvPicPr>
                      <p:cNvPr id="7" name="Object 6">
                        <a:extLst>
                          <a:ext uri="{FF2B5EF4-FFF2-40B4-BE49-F238E27FC236}">
                            <a16:creationId xmlns:a16="http://schemas.microsoft.com/office/drawing/2014/main" id="{C7B24B41-F1F0-48FD-80F5-679249248CC3}"/>
                          </a:ext>
                        </a:extLst>
                      </p:cNvPr>
                      <p:cNvPicPr>
                        <a:picLocks noChangeAspect="1" noChangeArrowheads="1"/>
                      </p:cNvPicPr>
                      <p:nvPr/>
                    </p:nvPicPr>
                    <p:blipFill>
                      <a:blip r:embed="rId6"/>
                      <a:srcRect/>
                      <a:stretch>
                        <a:fillRect/>
                      </a:stretch>
                    </p:blipFill>
                    <p:spPr bwMode="auto">
                      <a:xfrm>
                        <a:off x="255801" y="4203032"/>
                        <a:ext cx="3311525" cy="54610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86454B68-101E-41A5-83F5-841BBDFBDBAC}"/>
              </a:ext>
            </a:extLst>
          </p:cNvPr>
          <p:cNvSpPr txBox="1"/>
          <p:nvPr/>
        </p:nvSpPr>
        <p:spPr>
          <a:xfrm>
            <a:off x="183206" y="4980412"/>
            <a:ext cx="1609030" cy="307777"/>
          </a:xfrm>
          <a:prstGeom prst="rect">
            <a:avLst/>
          </a:prstGeom>
          <a:noFill/>
        </p:spPr>
        <p:txBody>
          <a:bodyPr wrap="none" rtlCol="0">
            <a:spAutoFit/>
          </a:bodyPr>
          <a:lstStyle/>
          <a:p>
            <a:r>
              <a:rPr lang="en-US" sz="1400"/>
              <a:t>Then rules simplify:</a:t>
            </a:r>
            <a:endParaRPr lang="en-US"/>
          </a:p>
        </p:txBody>
      </p:sp>
      <p:sp>
        <p:nvSpPr>
          <p:cNvPr id="18" name="TextBox 17">
            <a:extLst>
              <a:ext uri="{FF2B5EF4-FFF2-40B4-BE49-F238E27FC236}">
                <a16:creationId xmlns:a16="http://schemas.microsoft.com/office/drawing/2014/main" id="{3F8FB0CD-8E2F-4576-ACE4-DF5FA5F9211A}"/>
              </a:ext>
            </a:extLst>
          </p:cNvPr>
          <p:cNvSpPr txBox="1"/>
          <p:nvPr/>
        </p:nvSpPr>
        <p:spPr>
          <a:xfrm>
            <a:off x="183206" y="5374335"/>
            <a:ext cx="3888671" cy="954107"/>
          </a:xfrm>
          <a:prstGeom prst="rect">
            <a:avLst/>
          </a:prstGeom>
          <a:noFill/>
          <a:ln w="12700">
            <a:solidFill>
              <a:srgbClr val="FF0000"/>
            </a:solidFill>
          </a:ln>
        </p:spPr>
        <p:txBody>
          <a:bodyPr wrap="square" rtlCol="0">
            <a:spAutoFit/>
          </a:bodyPr>
          <a:lstStyle/>
          <a:p>
            <a:r>
              <a:rPr lang="en-US" sz="1400"/>
              <a:t>Two point functions would have only topologically distinct diagrams, no vacuum bubbles again, due to denominator cancelation, but disconnected diagrams okay.</a:t>
            </a:r>
          </a:p>
        </p:txBody>
      </p:sp>
      <mc:AlternateContent xmlns:mc="http://schemas.openxmlformats.org/markup-compatibility/2006" xmlns:p14="http://schemas.microsoft.com/office/powerpoint/2010/main">
        <mc:Choice Requires="p14">
          <p:contentPart p14:bwMode="auto" r:id="rId7">
            <p14:nvContentPartPr>
              <p14:cNvPr id="25" name="Ink 24">
                <a:extLst>
                  <a:ext uri="{FF2B5EF4-FFF2-40B4-BE49-F238E27FC236}">
                    <a16:creationId xmlns:a16="http://schemas.microsoft.com/office/drawing/2014/main" id="{FFD9B3C2-D508-46FF-954B-AB172EDB6333}"/>
                  </a:ext>
                </a:extLst>
              </p14:cNvPr>
              <p14:cNvContentPartPr/>
              <p14:nvPr/>
            </p14:nvContentPartPr>
            <p14:xfrm>
              <a:off x="8530553" y="6523052"/>
              <a:ext cx="360" cy="360"/>
            </p14:xfrm>
          </p:contentPart>
        </mc:Choice>
        <mc:Fallback xmlns="">
          <p:pic>
            <p:nvPicPr>
              <p:cNvPr id="25" name="Ink 24">
                <a:extLst>
                  <a:ext uri="{FF2B5EF4-FFF2-40B4-BE49-F238E27FC236}">
                    <a16:creationId xmlns:a16="http://schemas.microsoft.com/office/drawing/2014/main" id="{FFD9B3C2-D508-46FF-954B-AB172EDB6333}"/>
                  </a:ext>
                </a:extLst>
              </p:cNvPr>
              <p:cNvPicPr/>
              <p:nvPr/>
            </p:nvPicPr>
            <p:blipFill>
              <a:blip r:embed="rId15"/>
              <a:stretch>
                <a:fillRect/>
              </a:stretch>
            </p:blipFill>
            <p:spPr>
              <a:xfrm>
                <a:off x="8521913" y="651405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32" name="Ink 31">
                <a:extLst>
                  <a:ext uri="{FF2B5EF4-FFF2-40B4-BE49-F238E27FC236}">
                    <a16:creationId xmlns:a16="http://schemas.microsoft.com/office/drawing/2014/main" id="{9EF977C7-91FA-4699-A916-E97B2C897EE3}"/>
                  </a:ext>
                </a:extLst>
              </p14:cNvPr>
              <p14:cNvContentPartPr/>
              <p14:nvPr/>
            </p14:nvContentPartPr>
            <p14:xfrm>
              <a:off x="8643953" y="6570212"/>
              <a:ext cx="360" cy="360"/>
            </p14:xfrm>
          </p:contentPart>
        </mc:Choice>
        <mc:Fallback xmlns="">
          <p:pic>
            <p:nvPicPr>
              <p:cNvPr id="32" name="Ink 31">
                <a:extLst>
                  <a:ext uri="{FF2B5EF4-FFF2-40B4-BE49-F238E27FC236}">
                    <a16:creationId xmlns:a16="http://schemas.microsoft.com/office/drawing/2014/main" id="{9EF977C7-91FA-4699-A916-E97B2C897EE3}"/>
                  </a:ext>
                </a:extLst>
              </p:cNvPr>
              <p:cNvPicPr/>
              <p:nvPr/>
            </p:nvPicPr>
            <p:blipFill>
              <a:blip r:embed="rId15"/>
              <a:stretch>
                <a:fillRect/>
              </a:stretch>
            </p:blipFill>
            <p:spPr>
              <a:xfrm>
                <a:off x="8634953" y="6561212"/>
                <a:ext cx="18000" cy="18000"/>
              </a:xfrm>
              <a:prstGeom prst="rect">
                <a:avLst/>
              </a:prstGeom>
            </p:spPr>
          </p:pic>
        </mc:Fallback>
      </mc:AlternateContent>
      <p:graphicFrame>
        <p:nvGraphicFramePr>
          <p:cNvPr id="6" name="Object 5">
            <a:extLst>
              <a:ext uri="{FF2B5EF4-FFF2-40B4-BE49-F238E27FC236}">
                <a16:creationId xmlns:a16="http://schemas.microsoft.com/office/drawing/2014/main" id="{1FAE4879-FF64-4498-8FCD-79070CBFCF1D}"/>
              </a:ext>
            </a:extLst>
          </p:cNvPr>
          <p:cNvGraphicFramePr>
            <a:graphicFrameLocks noChangeAspect="1"/>
          </p:cNvGraphicFramePr>
          <p:nvPr>
            <p:extLst>
              <p:ext uri="{D42A27DB-BD31-4B8C-83A1-F6EECF244321}">
                <p14:modId xmlns:p14="http://schemas.microsoft.com/office/powerpoint/2010/main" val="2553819014"/>
              </p:ext>
            </p:extLst>
          </p:nvPr>
        </p:nvGraphicFramePr>
        <p:xfrm>
          <a:off x="5534923" y="4045276"/>
          <a:ext cx="3573463" cy="1089025"/>
        </p:xfrm>
        <a:graphic>
          <a:graphicData uri="http://schemas.openxmlformats.org/presentationml/2006/ole">
            <mc:AlternateContent xmlns:mc="http://schemas.openxmlformats.org/markup-compatibility/2006">
              <mc:Choice xmlns:v="urn:schemas-microsoft-com:vml" Requires="v">
                <p:oleObj name="Bitmap Image" r:id="rId17" imgW="3809880" imgH="1005840" progId="Paint.Picture">
                  <p:embed/>
                </p:oleObj>
              </mc:Choice>
              <mc:Fallback>
                <p:oleObj name="Bitmap Image" r:id="rId17" imgW="3809880" imgH="1005840" progId="Paint.Picture">
                  <p:embed/>
                  <p:pic>
                    <p:nvPicPr>
                      <p:cNvPr id="0" name="Object 10"/>
                      <p:cNvPicPr>
                        <a:picLocks noChangeAspect="1" noChangeArrowheads="1"/>
                      </p:cNvPicPr>
                      <p:nvPr/>
                    </p:nvPicPr>
                    <p:blipFill>
                      <a:blip r:embed="rId18"/>
                      <a:srcRect l="3841" t="12589" r="30992" b="12801"/>
                      <a:stretch>
                        <a:fillRect/>
                      </a:stretch>
                    </p:blipFill>
                    <p:spPr bwMode="auto">
                      <a:xfrm>
                        <a:off x="5534923" y="4045276"/>
                        <a:ext cx="3573463" cy="1089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a:extLst>
              <a:ext uri="{FF2B5EF4-FFF2-40B4-BE49-F238E27FC236}">
                <a16:creationId xmlns:a16="http://schemas.microsoft.com/office/drawing/2014/main" id="{73553E6C-8302-4B91-BFA0-467F4BDA2B66}"/>
              </a:ext>
            </a:extLst>
          </p:cNvPr>
          <p:cNvGraphicFramePr>
            <a:graphicFrameLocks noChangeAspect="1"/>
          </p:cNvGraphicFramePr>
          <p:nvPr>
            <p:extLst>
              <p:ext uri="{D42A27DB-BD31-4B8C-83A1-F6EECF244321}">
                <p14:modId xmlns:p14="http://schemas.microsoft.com/office/powerpoint/2010/main" val="3976846680"/>
              </p:ext>
            </p:extLst>
          </p:nvPr>
        </p:nvGraphicFramePr>
        <p:xfrm>
          <a:off x="5521387" y="5376788"/>
          <a:ext cx="5197475" cy="1120775"/>
        </p:xfrm>
        <a:graphic>
          <a:graphicData uri="http://schemas.openxmlformats.org/presentationml/2006/ole">
            <mc:AlternateContent xmlns:mc="http://schemas.openxmlformats.org/markup-compatibility/2006">
              <mc:Choice xmlns:v="urn:schemas-microsoft-com:vml" Requires="v">
                <p:oleObj name="Equation" r:id="rId19" imgW="5194300" imgH="1117600" progId="Equation.DSMT4">
                  <p:embed/>
                </p:oleObj>
              </mc:Choice>
              <mc:Fallback>
                <p:oleObj name="Equation" r:id="rId19" imgW="5194300" imgH="1117600" progId="Equation.DSMT4">
                  <p:embed/>
                  <p:pic>
                    <p:nvPicPr>
                      <p:cNvPr id="19" name="Object 18">
                        <a:extLst>
                          <a:ext uri="{FF2B5EF4-FFF2-40B4-BE49-F238E27FC236}">
                            <a16:creationId xmlns:a16="http://schemas.microsoft.com/office/drawing/2014/main" id="{DD214205-921F-4602-9871-75367B0129BA}"/>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5521387" y="5376788"/>
                        <a:ext cx="5197475" cy="1120775"/>
                      </a:xfrm>
                      <a:prstGeom prst="rect">
                        <a:avLst/>
                      </a:prstGeom>
                      <a:noFill/>
                      <a:ln w="19050">
                        <a:solidFill>
                          <a:schemeClr val="accent1"/>
                        </a:solidFill>
                      </a:ln>
                    </p:spPr>
                  </p:pic>
                </p:oleObj>
              </mc:Fallback>
            </mc:AlternateContent>
          </a:graphicData>
        </a:graphic>
      </p:graphicFrame>
    </p:spTree>
    <p:extLst>
      <p:ext uri="{BB962C8B-B14F-4D97-AF65-F5344CB8AC3E}">
        <p14:creationId xmlns:p14="http://schemas.microsoft.com/office/powerpoint/2010/main" val="1779696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DE03DF-61B9-A930-ADD9-528F1AC08AA0}"/>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E7198C1-8D7A-F29A-F454-4A25FCDE0406}"/>
              </a:ext>
            </a:extLst>
          </p:cNvPr>
          <p:cNvSpPr txBox="1"/>
          <p:nvPr/>
        </p:nvSpPr>
        <p:spPr>
          <a:xfrm>
            <a:off x="1734532" y="115292"/>
            <a:ext cx="7824247" cy="584775"/>
          </a:xfrm>
          <a:prstGeom prst="rect">
            <a:avLst/>
          </a:prstGeom>
          <a:noFill/>
        </p:spPr>
        <p:txBody>
          <a:bodyPr wrap="square" rtlCol="0">
            <a:spAutoFit/>
          </a:bodyPr>
          <a:lstStyle/>
          <a:p>
            <a:r>
              <a:rPr lang="en-US" sz="3200" b="1" u="sng"/>
              <a:t>Time development: Spin in a Magnetic Field</a:t>
            </a:r>
            <a:endParaRPr lang="en-US" sz="3600" b="1" u="sng"/>
          </a:p>
        </p:txBody>
      </p:sp>
      <p:sp>
        <p:nvSpPr>
          <p:cNvPr id="7" name="Rectangle 2">
            <a:extLst>
              <a:ext uri="{FF2B5EF4-FFF2-40B4-BE49-F238E27FC236}">
                <a16:creationId xmlns:a16="http://schemas.microsoft.com/office/drawing/2014/main" id="{0C6B5107-E51D-E103-3F3D-82B82D358954}"/>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FF48EA81-84D2-D66F-9928-979124BDA21A}"/>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0EFA984E-A8F8-B49E-812D-B3D5C2FFD3C4}"/>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6F06A9EC-32DB-579A-B8F8-A93A32F20DD0}"/>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0302FF85-9CE4-4012-203E-8A3CF01D65FA}"/>
              </a:ext>
            </a:extLst>
          </p:cNvPr>
          <p:cNvSpPr txBox="1"/>
          <p:nvPr/>
        </p:nvSpPr>
        <p:spPr>
          <a:xfrm>
            <a:off x="395925" y="895543"/>
            <a:ext cx="5891753" cy="307777"/>
          </a:xfrm>
          <a:prstGeom prst="rect">
            <a:avLst/>
          </a:prstGeom>
          <a:noFill/>
        </p:spPr>
        <p:txBody>
          <a:bodyPr wrap="square" rtlCol="0">
            <a:spAutoFit/>
          </a:bodyPr>
          <a:lstStyle/>
          <a:p>
            <a:r>
              <a:rPr lang="en-US" sz="1400"/>
              <a:t>Let’s consider a constant ‘perturbation’ for an s = 1 spin.</a:t>
            </a:r>
          </a:p>
        </p:txBody>
      </p:sp>
      <p:sp>
        <p:nvSpPr>
          <p:cNvPr id="22" name="TextBox 21">
            <a:extLst>
              <a:ext uri="{FF2B5EF4-FFF2-40B4-BE49-F238E27FC236}">
                <a16:creationId xmlns:a16="http://schemas.microsoft.com/office/drawing/2014/main" id="{E3C20096-7F00-F646-D912-E131440A6605}"/>
              </a:ext>
            </a:extLst>
          </p:cNvPr>
          <p:cNvSpPr txBox="1"/>
          <p:nvPr/>
        </p:nvSpPr>
        <p:spPr>
          <a:xfrm>
            <a:off x="395925" y="2475123"/>
            <a:ext cx="2183989" cy="307777"/>
          </a:xfrm>
          <a:prstGeom prst="rect">
            <a:avLst/>
          </a:prstGeom>
          <a:noFill/>
        </p:spPr>
        <p:txBody>
          <a:bodyPr wrap="square" rtlCol="0">
            <a:spAutoFit/>
          </a:bodyPr>
          <a:lstStyle/>
          <a:p>
            <a:r>
              <a:rPr lang="en-US" sz="1400"/>
              <a:t>We find, for instance:</a:t>
            </a:r>
            <a:endParaRPr lang="en-US" sz="1600"/>
          </a:p>
        </p:txBody>
      </p:sp>
      <p:sp>
        <p:nvSpPr>
          <p:cNvPr id="23" name="TextBox 22">
            <a:extLst>
              <a:ext uri="{FF2B5EF4-FFF2-40B4-BE49-F238E27FC236}">
                <a16:creationId xmlns:a16="http://schemas.microsoft.com/office/drawing/2014/main" id="{35993B8E-9BBC-99A2-58B0-986D1A62B12C}"/>
              </a:ext>
            </a:extLst>
          </p:cNvPr>
          <p:cNvSpPr txBox="1"/>
          <p:nvPr/>
        </p:nvSpPr>
        <p:spPr>
          <a:xfrm>
            <a:off x="395925" y="5068656"/>
            <a:ext cx="4864232" cy="523220"/>
          </a:xfrm>
          <a:prstGeom prst="rect">
            <a:avLst/>
          </a:prstGeom>
          <a:noFill/>
        </p:spPr>
        <p:txBody>
          <a:bodyPr wrap="square" rtlCol="0">
            <a:spAutoFit/>
          </a:bodyPr>
          <a:lstStyle/>
          <a:p>
            <a:r>
              <a:rPr lang="en-US" sz="1400"/>
              <a:t>So interestingly, transitions from |1&gt; to |0&gt; are more likely than |1&gt; to |-1&gt; for weak perturbations, but not for strong.  </a:t>
            </a:r>
            <a:endParaRPr lang="en-US" sz="1600"/>
          </a:p>
        </p:txBody>
      </p:sp>
      <p:graphicFrame>
        <p:nvGraphicFramePr>
          <p:cNvPr id="4" name="Object 3">
            <a:extLst>
              <a:ext uri="{FF2B5EF4-FFF2-40B4-BE49-F238E27FC236}">
                <a16:creationId xmlns:a16="http://schemas.microsoft.com/office/drawing/2014/main" id="{C80F14ED-90C5-3971-F158-E0DABDDE90E9}"/>
              </a:ext>
            </a:extLst>
          </p:cNvPr>
          <p:cNvGraphicFramePr>
            <a:graphicFrameLocks noChangeAspect="1"/>
          </p:cNvGraphicFramePr>
          <p:nvPr>
            <p:extLst>
              <p:ext uri="{D42A27DB-BD31-4B8C-83A1-F6EECF244321}">
                <p14:modId xmlns:p14="http://schemas.microsoft.com/office/powerpoint/2010/main" val="861126768"/>
              </p:ext>
            </p:extLst>
          </p:nvPr>
        </p:nvGraphicFramePr>
        <p:xfrm>
          <a:off x="395925" y="1393514"/>
          <a:ext cx="5130800" cy="496887"/>
        </p:xfrm>
        <a:graphic>
          <a:graphicData uri="http://schemas.openxmlformats.org/presentationml/2006/ole">
            <mc:AlternateContent xmlns:mc="http://schemas.openxmlformats.org/markup-compatibility/2006">
              <mc:Choice xmlns:v="urn:schemas-microsoft-com:vml" Requires="v">
                <p:oleObj name="Equation" r:id="rId2" imgW="4051080" imgH="393480" progId="Equation.DSMT4">
                  <p:embed/>
                </p:oleObj>
              </mc:Choice>
              <mc:Fallback>
                <p:oleObj name="Equation" r:id="rId2" imgW="4051080" imgH="393480" progId="Equation.DSMT4">
                  <p:embed/>
                  <p:pic>
                    <p:nvPicPr>
                      <p:cNvPr id="0" name=""/>
                      <p:cNvPicPr/>
                      <p:nvPr/>
                    </p:nvPicPr>
                    <p:blipFill>
                      <a:blip r:embed="rId3"/>
                      <a:stretch>
                        <a:fillRect/>
                      </a:stretch>
                    </p:blipFill>
                    <p:spPr>
                      <a:xfrm>
                        <a:off x="395925" y="1393514"/>
                        <a:ext cx="5130800" cy="496887"/>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8F1835E4-BCD5-B7DF-C2A4-F4A72E260118}"/>
              </a:ext>
            </a:extLst>
          </p:cNvPr>
          <p:cNvGraphicFramePr>
            <a:graphicFrameLocks noChangeAspect="1"/>
          </p:cNvGraphicFramePr>
          <p:nvPr>
            <p:extLst>
              <p:ext uri="{D42A27DB-BD31-4B8C-83A1-F6EECF244321}">
                <p14:modId xmlns:p14="http://schemas.microsoft.com/office/powerpoint/2010/main" val="2067348365"/>
              </p:ext>
            </p:extLst>
          </p:nvPr>
        </p:nvGraphicFramePr>
        <p:xfrm>
          <a:off x="496870" y="2978869"/>
          <a:ext cx="4763287" cy="1596794"/>
        </p:xfrm>
        <a:graphic>
          <a:graphicData uri="http://schemas.openxmlformats.org/presentationml/2006/ole">
            <mc:AlternateContent xmlns:mc="http://schemas.openxmlformats.org/markup-compatibility/2006">
              <mc:Choice xmlns:v="urn:schemas-microsoft-com:vml" Requires="v">
                <p:oleObj name="Equation" r:id="rId4" imgW="4465172" imgH="1497584" progId="Equation.DSMT4">
                  <p:embed/>
                </p:oleObj>
              </mc:Choice>
              <mc:Fallback>
                <p:oleObj name="Equation" r:id="rId4" imgW="4465172" imgH="1497584" progId="Equation.DSMT4">
                  <p:embed/>
                  <p:pic>
                    <p:nvPicPr>
                      <p:cNvPr id="0" name=""/>
                      <p:cNvPicPr/>
                      <p:nvPr/>
                    </p:nvPicPr>
                    <p:blipFill>
                      <a:blip r:embed="rId5"/>
                      <a:stretch>
                        <a:fillRect/>
                      </a:stretch>
                    </p:blipFill>
                    <p:spPr>
                      <a:xfrm>
                        <a:off x="496870" y="2978869"/>
                        <a:ext cx="4763287" cy="1596794"/>
                      </a:xfrm>
                      <a:prstGeom prst="rect">
                        <a:avLst/>
                      </a:prstGeom>
                    </p:spPr>
                  </p:pic>
                </p:oleObj>
              </mc:Fallback>
            </mc:AlternateContent>
          </a:graphicData>
        </a:graphic>
      </p:graphicFrame>
      <p:pic>
        <p:nvPicPr>
          <p:cNvPr id="8" name="Picture 7">
            <a:extLst>
              <a:ext uri="{FF2B5EF4-FFF2-40B4-BE49-F238E27FC236}">
                <a16:creationId xmlns:a16="http://schemas.microsoft.com/office/drawing/2014/main" id="{5D450CE5-D5AE-5576-4BA9-D655BE0DA82A}"/>
              </a:ext>
            </a:extLst>
          </p:cNvPr>
          <p:cNvPicPr>
            <a:picLocks noChangeAspect="1"/>
          </p:cNvPicPr>
          <p:nvPr/>
        </p:nvPicPr>
        <p:blipFill>
          <a:blip r:embed="rId6"/>
          <a:stretch>
            <a:fillRect/>
          </a:stretch>
        </p:blipFill>
        <p:spPr>
          <a:xfrm>
            <a:off x="5863148" y="2972023"/>
            <a:ext cx="5334736" cy="1667886"/>
          </a:xfrm>
          <a:prstGeom prst="rect">
            <a:avLst/>
          </a:prstGeom>
        </p:spPr>
      </p:pic>
      <p:sp>
        <p:nvSpPr>
          <p:cNvPr id="11" name="Rectangle 2">
            <a:extLst>
              <a:ext uri="{FF2B5EF4-FFF2-40B4-BE49-F238E27FC236}">
                <a16:creationId xmlns:a16="http://schemas.microsoft.com/office/drawing/2014/main" id="{5D204CA6-5A92-78FF-9AD8-8B86FF218C1A}"/>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a:extLst>
              <a:ext uri="{FF2B5EF4-FFF2-40B4-BE49-F238E27FC236}">
                <a16:creationId xmlns:a16="http://schemas.microsoft.com/office/drawing/2014/main" id="{9A234708-C1AB-A7DB-B678-A8487935751A}"/>
              </a:ext>
            </a:extLst>
          </p:cNvPr>
          <p:cNvGraphicFramePr>
            <a:graphicFrameLocks noChangeAspect="1"/>
          </p:cNvGraphicFramePr>
          <p:nvPr>
            <p:extLst>
              <p:ext uri="{D42A27DB-BD31-4B8C-83A1-F6EECF244321}">
                <p14:modId xmlns:p14="http://schemas.microsoft.com/office/powerpoint/2010/main" val="2043569644"/>
              </p:ext>
            </p:extLst>
          </p:nvPr>
        </p:nvGraphicFramePr>
        <p:xfrm>
          <a:off x="5899025" y="4979964"/>
          <a:ext cx="2671251" cy="1667846"/>
        </p:xfrm>
        <a:graphic>
          <a:graphicData uri="http://schemas.openxmlformats.org/presentationml/2006/ole">
            <mc:AlternateContent xmlns:mc="http://schemas.openxmlformats.org/markup-compatibility/2006">
              <mc:Choice xmlns:v="urn:schemas-microsoft-com:vml" Requires="v">
                <p:oleObj name="Bitmap Image" r:id="rId7" imgW="5220152" imgH="3414056" progId="Paint.Picture">
                  <p:embed/>
                </p:oleObj>
              </mc:Choice>
              <mc:Fallback>
                <p:oleObj name="Bitmap Image" r:id="rId7" imgW="5220152" imgH="3414056" progId="Paint.Picture">
                  <p:embed/>
                  <p:pic>
                    <p:nvPicPr>
                      <p:cNvPr id="0" name="Object 1"/>
                      <p:cNvPicPr>
                        <a:picLocks noChangeAspect="1" noChangeArrowheads="1"/>
                      </p:cNvPicPr>
                      <p:nvPr/>
                    </p:nvPicPr>
                    <p:blipFill>
                      <a:blip r:embed="rId8">
                        <a:extLst>
                          <a:ext uri="{28A0092B-C50C-407E-A947-70E740481C1C}">
                            <a14:useLocalDpi xmlns:a14="http://schemas.microsoft.com/office/drawing/2010/main" val="0"/>
                          </a:ext>
                        </a:extLst>
                      </a:blip>
                      <a:srcRect r="3151" b="7396"/>
                      <a:stretch>
                        <a:fillRect/>
                      </a:stretch>
                    </p:blipFill>
                    <p:spPr bwMode="auto">
                      <a:xfrm>
                        <a:off x="5899025" y="4979964"/>
                        <a:ext cx="2671251" cy="1667846"/>
                      </a:xfrm>
                      <a:prstGeom prst="rect">
                        <a:avLst/>
                      </a:prstGeom>
                      <a:noFill/>
                    </p:spPr>
                  </p:pic>
                </p:oleObj>
              </mc:Fallback>
            </mc:AlternateContent>
          </a:graphicData>
        </a:graphic>
      </p:graphicFrame>
      <p:graphicFrame>
        <p:nvGraphicFramePr>
          <p:cNvPr id="18" name="Object 17">
            <a:extLst>
              <a:ext uri="{FF2B5EF4-FFF2-40B4-BE49-F238E27FC236}">
                <a16:creationId xmlns:a16="http://schemas.microsoft.com/office/drawing/2014/main" id="{0058D9DA-CD77-34C3-C441-0AEB90CD3056}"/>
              </a:ext>
            </a:extLst>
          </p:cNvPr>
          <p:cNvGraphicFramePr>
            <a:graphicFrameLocks noChangeAspect="1"/>
          </p:cNvGraphicFramePr>
          <p:nvPr>
            <p:extLst>
              <p:ext uri="{D42A27DB-BD31-4B8C-83A1-F6EECF244321}">
                <p14:modId xmlns:p14="http://schemas.microsoft.com/office/powerpoint/2010/main" val="3913767590"/>
              </p:ext>
            </p:extLst>
          </p:nvPr>
        </p:nvGraphicFramePr>
        <p:xfrm>
          <a:off x="6665277" y="974832"/>
          <a:ext cx="3974148" cy="1461636"/>
        </p:xfrm>
        <a:graphic>
          <a:graphicData uri="http://schemas.openxmlformats.org/presentationml/2006/ole">
            <mc:AlternateContent xmlns:mc="http://schemas.openxmlformats.org/markup-compatibility/2006">
              <mc:Choice xmlns:v="urn:schemas-microsoft-com:vml" Requires="v">
                <p:oleObj name="Equation" r:id="rId9" imgW="3695400" imgH="1358640" progId="Equation.DSMT4">
                  <p:embed/>
                </p:oleObj>
              </mc:Choice>
              <mc:Fallback>
                <p:oleObj name="Equation" r:id="rId9" imgW="3695400" imgH="1358640" progId="Equation.DSMT4">
                  <p:embed/>
                  <p:pic>
                    <p:nvPicPr>
                      <p:cNvPr id="0" name=""/>
                      <p:cNvPicPr/>
                      <p:nvPr/>
                    </p:nvPicPr>
                    <p:blipFill>
                      <a:blip r:embed="rId10"/>
                      <a:stretch>
                        <a:fillRect/>
                      </a:stretch>
                    </p:blipFill>
                    <p:spPr>
                      <a:xfrm>
                        <a:off x="6665277" y="974832"/>
                        <a:ext cx="3974148" cy="1461636"/>
                      </a:xfrm>
                      <a:prstGeom prst="rect">
                        <a:avLst/>
                      </a:prstGeom>
                    </p:spPr>
                  </p:pic>
                </p:oleObj>
              </mc:Fallback>
            </mc:AlternateContent>
          </a:graphicData>
        </a:graphic>
      </p:graphicFrame>
    </p:spTree>
    <p:extLst>
      <p:ext uri="{BB962C8B-B14F-4D97-AF65-F5344CB8AC3E}">
        <p14:creationId xmlns:p14="http://schemas.microsoft.com/office/powerpoint/2010/main" val="16609736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2" y="943775"/>
            <a:ext cx="9922324" cy="523220"/>
          </a:xfrm>
          <a:prstGeom prst="rect">
            <a:avLst/>
          </a:prstGeom>
          <a:noFill/>
        </p:spPr>
        <p:txBody>
          <a:bodyPr wrap="square" rtlCol="0">
            <a:spAutoFit/>
          </a:bodyPr>
          <a:lstStyle/>
          <a:p>
            <a:r>
              <a:rPr lang="en-US" sz="1400"/>
              <a:t>Now we’ll discuss expansions of a GF (single particle I suppose), allowing time-dependent potentials.  We have generally, the following diagrammatic equation, illustrated for instance for the greater GF:</a:t>
            </a:r>
          </a:p>
        </p:txBody>
      </p:sp>
      <p:sp>
        <p:nvSpPr>
          <p:cNvPr id="16" name="TextBox 15">
            <a:extLst>
              <a:ext uri="{FF2B5EF4-FFF2-40B4-BE49-F238E27FC236}">
                <a16:creationId xmlns:a16="http://schemas.microsoft.com/office/drawing/2014/main" id="{F040D3E0-4460-4DA0-A6CB-FE522593DF72}"/>
              </a:ext>
            </a:extLst>
          </p:cNvPr>
          <p:cNvSpPr txBox="1"/>
          <p:nvPr/>
        </p:nvSpPr>
        <p:spPr>
          <a:xfrm flipH="1">
            <a:off x="403782" y="2392573"/>
            <a:ext cx="6524919" cy="307777"/>
          </a:xfrm>
          <a:prstGeom prst="rect">
            <a:avLst/>
          </a:prstGeom>
          <a:noFill/>
        </p:spPr>
        <p:txBody>
          <a:bodyPr wrap="square" rtlCol="0">
            <a:spAutoFit/>
          </a:bodyPr>
          <a:lstStyle/>
          <a:p>
            <a:r>
              <a:rPr lang="en-US" sz="1400"/>
              <a:t>Coupled with the other three, these comprise a matrix equation:</a:t>
            </a:r>
          </a:p>
        </p:txBody>
      </p:sp>
      <p:graphicFrame>
        <p:nvGraphicFramePr>
          <p:cNvPr id="5" name="Object 4">
            <a:extLst>
              <a:ext uri="{FF2B5EF4-FFF2-40B4-BE49-F238E27FC236}">
                <a16:creationId xmlns:a16="http://schemas.microsoft.com/office/drawing/2014/main" id="{3DAA2CA0-9CE1-4803-B3F2-0E14AD1A99F8}"/>
              </a:ext>
            </a:extLst>
          </p:cNvPr>
          <p:cNvGraphicFramePr>
            <a:graphicFrameLocks noChangeAspect="1"/>
          </p:cNvGraphicFramePr>
          <p:nvPr>
            <p:extLst>
              <p:ext uri="{D42A27DB-BD31-4B8C-83A1-F6EECF244321}">
                <p14:modId xmlns:p14="http://schemas.microsoft.com/office/powerpoint/2010/main" val="4130202174"/>
              </p:ext>
            </p:extLst>
          </p:nvPr>
        </p:nvGraphicFramePr>
        <p:xfrm>
          <a:off x="381172" y="1574488"/>
          <a:ext cx="8150225" cy="804862"/>
        </p:xfrm>
        <a:graphic>
          <a:graphicData uri="http://schemas.openxmlformats.org/presentationml/2006/ole">
            <mc:AlternateContent xmlns:mc="http://schemas.openxmlformats.org/markup-compatibility/2006">
              <mc:Choice xmlns:v="urn:schemas-microsoft-com:vml" Requires="v">
                <p:oleObj name="Bitmap Image" r:id="rId3" imgW="7475400" imgH="1120320" progId="Paint.Picture">
                  <p:embed/>
                </p:oleObj>
              </mc:Choice>
              <mc:Fallback>
                <p:oleObj name="Bitmap Image" r:id="rId3" imgW="7475400" imgH="1120320" progId="Paint.Picture">
                  <p:embed/>
                  <p:pic>
                    <p:nvPicPr>
                      <p:cNvPr id="5" name="Object 4">
                        <a:extLst>
                          <a:ext uri="{FF2B5EF4-FFF2-40B4-BE49-F238E27FC236}">
                            <a16:creationId xmlns:a16="http://schemas.microsoft.com/office/drawing/2014/main" id="{3DAA2CA0-9CE1-4803-B3F2-0E14AD1A99F8}"/>
                          </a:ext>
                        </a:extLst>
                      </p:cNvPr>
                      <p:cNvPicPr>
                        <a:picLocks noChangeAspect="1" noChangeArrowheads="1"/>
                      </p:cNvPicPr>
                      <p:nvPr/>
                    </p:nvPicPr>
                    <p:blipFill>
                      <a:blip r:embed="rId4"/>
                      <a:srcRect t="19942" r="3305" b="16035"/>
                      <a:stretch>
                        <a:fillRect/>
                      </a:stretch>
                    </p:blipFill>
                    <p:spPr bwMode="auto">
                      <a:xfrm>
                        <a:off x="381172" y="1574488"/>
                        <a:ext cx="8150225" cy="804862"/>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39C6BC14-1D54-4BBA-A593-814BC9F2F678}"/>
              </a:ext>
            </a:extLst>
          </p:cNvPr>
          <p:cNvGraphicFramePr>
            <a:graphicFrameLocks noChangeAspect="1"/>
          </p:cNvGraphicFramePr>
          <p:nvPr>
            <p:extLst>
              <p:ext uri="{D42A27DB-BD31-4B8C-83A1-F6EECF244321}">
                <p14:modId xmlns:p14="http://schemas.microsoft.com/office/powerpoint/2010/main" val="1858638682"/>
              </p:ext>
            </p:extLst>
          </p:nvPr>
        </p:nvGraphicFramePr>
        <p:xfrm>
          <a:off x="499621" y="2924438"/>
          <a:ext cx="4298304" cy="393569"/>
        </p:xfrm>
        <a:graphic>
          <a:graphicData uri="http://schemas.openxmlformats.org/presentationml/2006/ole">
            <mc:AlternateContent xmlns:mc="http://schemas.openxmlformats.org/markup-compatibility/2006">
              <mc:Choice xmlns:v="urn:schemas-microsoft-com:vml" Requires="v">
                <p:oleObj name="Equation" r:id="rId5" imgW="3086100" imgH="279400" progId="Equation.DSMT4">
                  <p:embed/>
                </p:oleObj>
              </mc:Choice>
              <mc:Fallback>
                <p:oleObj name="Equation" r:id="rId5" imgW="3086100" imgH="279400"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9621" y="2924438"/>
                        <a:ext cx="4298304" cy="39356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D644BA71-4FC7-4AAB-B5C4-008B9969F23A}"/>
              </a:ext>
            </a:extLst>
          </p:cNvPr>
          <p:cNvGraphicFramePr>
            <a:graphicFrameLocks noChangeAspect="1"/>
          </p:cNvGraphicFramePr>
          <p:nvPr>
            <p:extLst>
              <p:ext uri="{D42A27DB-BD31-4B8C-83A1-F6EECF244321}">
                <p14:modId xmlns:p14="http://schemas.microsoft.com/office/powerpoint/2010/main" val="3378506070"/>
              </p:ext>
            </p:extLst>
          </p:nvPr>
        </p:nvGraphicFramePr>
        <p:xfrm>
          <a:off x="5936163" y="2800615"/>
          <a:ext cx="2915828" cy="582394"/>
        </p:xfrm>
        <a:graphic>
          <a:graphicData uri="http://schemas.openxmlformats.org/presentationml/2006/ole">
            <mc:AlternateContent xmlns:mc="http://schemas.openxmlformats.org/markup-compatibility/2006">
              <mc:Choice xmlns:v="urn:schemas-microsoft-com:vml" Requires="v">
                <p:oleObj name="Equation" r:id="rId7" imgW="2400300" imgH="482600" progId="Equation.DSMT4">
                  <p:embed/>
                </p:oleObj>
              </mc:Choice>
              <mc:Fallback>
                <p:oleObj name="Equation" r:id="rId7" imgW="2400300" imgH="482600"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36163" y="2800615"/>
                        <a:ext cx="2915828" cy="582394"/>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69C239A8-1EC3-4A76-B1FA-3BEFD1FC318B}"/>
              </a:ext>
            </a:extLst>
          </p:cNvPr>
          <p:cNvGraphicFramePr>
            <a:graphicFrameLocks noChangeAspect="1"/>
          </p:cNvGraphicFramePr>
          <p:nvPr>
            <p:extLst>
              <p:ext uri="{D42A27DB-BD31-4B8C-83A1-F6EECF244321}">
                <p14:modId xmlns:p14="http://schemas.microsoft.com/office/powerpoint/2010/main" val="2608767018"/>
              </p:ext>
            </p:extLst>
          </p:nvPr>
        </p:nvGraphicFramePr>
        <p:xfrm>
          <a:off x="499621" y="4112076"/>
          <a:ext cx="4298304" cy="354561"/>
        </p:xfrm>
        <a:graphic>
          <a:graphicData uri="http://schemas.openxmlformats.org/presentationml/2006/ole">
            <mc:AlternateContent xmlns:mc="http://schemas.openxmlformats.org/markup-compatibility/2006">
              <mc:Choice xmlns:v="urn:schemas-microsoft-com:vml" Requires="v">
                <p:oleObj name="Equation" r:id="rId9" imgW="3441600" imgH="279360" progId="Equation.DSMT4">
                  <p:embed/>
                </p:oleObj>
              </mc:Choice>
              <mc:Fallback>
                <p:oleObj name="Equation" r:id="rId9" imgW="3441600" imgH="279360" progId="Equation.DSMT4">
                  <p:embed/>
                  <p:pic>
                    <p:nvPicPr>
                      <p:cNvPr id="0" name="Object 8"/>
                      <p:cNvPicPr>
                        <a:picLocks noChangeAspect="1" noChangeArrowheads="1"/>
                      </p:cNvPicPr>
                      <p:nvPr/>
                    </p:nvPicPr>
                    <p:blipFill>
                      <a:blip r:embed="rId10"/>
                      <a:srcRect/>
                      <a:stretch>
                        <a:fillRect/>
                      </a:stretch>
                    </p:blipFill>
                    <p:spPr bwMode="auto">
                      <a:xfrm>
                        <a:off x="499621" y="4112076"/>
                        <a:ext cx="4298304" cy="354561"/>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A901DB8F-B25C-42AF-BB67-D35C0F597493}"/>
              </a:ext>
            </a:extLst>
          </p:cNvPr>
          <p:cNvSpPr txBox="1"/>
          <p:nvPr/>
        </p:nvSpPr>
        <p:spPr>
          <a:xfrm flipH="1">
            <a:off x="403782" y="3584396"/>
            <a:ext cx="8023782" cy="307777"/>
          </a:xfrm>
          <a:prstGeom prst="rect">
            <a:avLst/>
          </a:prstGeom>
          <a:noFill/>
        </p:spPr>
        <p:txBody>
          <a:bodyPr wrap="square" rtlCol="0">
            <a:spAutoFit/>
          </a:bodyPr>
          <a:lstStyle/>
          <a:p>
            <a:r>
              <a:rPr lang="en-US" sz="1400"/>
              <a:t>It’s possible to diagonalize this equation sort of, and obtain a self-consistent equation for G</a:t>
            </a:r>
            <a:r>
              <a:rPr lang="en-US" sz="1400" baseline="30000"/>
              <a:t>R</a:t>
            </a:r>
            <a:r>
              <a:rPr lang="en-US" sz="1400"/>
              <a:t>.  We find:</a:t>
            </a:r>
          </a:p>
        </p:txBody>
      </p:sp>
      <p:graphicFrame>
        <p:nvGraphicFramePr>
          <p:cNvPr id="20" name="Object 19">
            <a:extLst>
              <a:ext uri="{FF2B5EF4-FFF2-40B4-BE49-F238E27FC236}">
                <a16:creationId xmlns:a16="http://schemas.microsoft.com/office/drawing/2014/main" id="{54B76EE4-5409-4133-A6C2-3ED9092785AF}"/>
              </a:ext>
            </a:extLst>
          </p:cNvPr>
          <p:cNvGraphicFramePr>
            <a:graphicFrameLocks noChangeAspect="1"/>
          </p:cNvGraphicFramePr>
          <p:nvPr>
            <p:extLst>
              <p:ext uri="{D42A27DB-BD31-4B8C-83A1-F6EECF244321}">
                <p14:modId xmlns:p14="http://schemas.microsoft.com/office/powerpoint/2010/main" val="1465182461"/>
              </p:ext>
            </p:extLst>
          </p:nvPr>
        </p:nvGraphicFramePr>
        <p:xfrm>
          <a:off x="5639594" y="4093560"/>
          <a:ext cx="1450038" cy="292427"/>
        </p:xfrm>
        <a:graphic>
          <a:graphicData uri="http://schemas.openxmlformats.org/presentationml/2006/ole">
            <mc:AlternateContent xmlns:mc="http://schemas.openxmlformats.org/markup-compatibility/2006">
              <mc:Choice xmlns:v="urn:schemas-microsoft-com:vml" Requires="v">
                <p:oleObj name="Equation" r:id="rId11" imgW="939600" imgH="190440" progId="Equation.DSMT4">
                  <p:embed/>
                </p:oleObj>
              </mc:Choice>
              <mc:Fallback>
                <p:oleObj name="Equation" r:id="rId11" imgW="939600" imgH="190440" progId="Equation.DSMT4">
                  <p:embed/>
                  <p:pic>
                    <p:nvPicPr>
                      <p:cNvPr id="9" name="Object 8">
                        <a:extLst>
                          <a:ext uri="{FF2B5EF4-FFF2-40B4-BE49-F238E27FC236}">
                            <a16:creationId xmlns:a16="http://schemas.microsoft.com/office/drawing/2014/main" id="{D644BA71-4FC7-4AAB-B5C4-008B9969F23A}"/>
                          </a:ext>
                        </a:extLst>
                      </p:cNvPr>
                      <p:cNvPicPr>
                        <a:picLocks noChangeAspect="1" noChangeArrowheads="1"/>
                      </p:cNvPicPr>
                      <p:nvPr/>
                    </p:nvPicPr>
                    <p:blipFill>
                      <a:blip r:embed="rId12"/>
                      <a:srcRect/>
                      <a:stretch>
                        <a:fillRect/>
                      </a:stretch>
                    </p:blipFill>
                    <p:spPr bwMode="auto">
                      <a:xfrm>
                        <a:off x="5639594" y="4093560"/>
                        <a:ext cx="1450038" cy="292427"/>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03176DDC-3FCB-4ADB-B1EA-3DA3B73E05B6}"/>
              </a:ext>
            </a:extLst>
          </p:cNvPr>
          <p:cNvSpPr txBox="1"/>
          <p:nvPr/>
        </p:nvSpPr>
        <p:spPr>
          <a:xfrm flipH="1">
            <a:off x="403782" y="4612938"/>
            <a:ext cx="8023782" cy="307777"/>
          </a:xfrm>
          <a:prstGeom prst="rect">
            <a:avLst/>
          </a:prstGeom>
          <a:noFill/>
        </p:spPr>
        <p:txBody>
          <a:bodyPr wrap="square" rtlCol="0">
            <a:spAutoFit/>
          </a:bodyPr>
          <a:lstStyle/>
          <a:p>
            <a:r>
              <a:rPr lang="en-US" sz="1400"/>
              <a:t>If perturbation is time-independent, then we can profitably take Fourier transform of both sides, and find:</a:t>
            </a:r>
          </a:p>
        </p:txBody>
      </p:sp>
      <p:graphicFrame>
        <p:nvGraphicFramePr>
          <p:cNvPr id="25" name="Object 24">
            <a:extLst>
              <a:ext uri="{FF2B5EF4-FFF2-40B4-BE49-F238E27FC236}">
                <a16:creationId xmlns:a16="http://schemas.microsoft.com/office/drawing/2014/main" id="{79F36ADA-BA6B-4439-8F98-2102CC6877B1}"/>
              </a:ext>
            </a:extLst>
          </p:cNvPr>
          <p:cNvGraphicFramePr>
            <a:graphicFrameLocks noChangeAspect="1"/>
          </p:cNvGraphicFramePr>
          <p:nvPr>
            <p:extLst>
              <p:ext uri="{D42A27DB-BD31-4B8C-83A1-F6EECF244321}">
                <p14:modId xmlns:p14="http://schemas.microsoft.com/office/powerpoint/2010/main" val="1712995940"/>
              </p:ext>
            </p:extLst>
          </p:nvPr>
        </p:nvGraphicFramePr>
        <p:xfrm>
          <a:off x="499621" y="5051481"/>
          <a:ext cx="2780779" cy="538610"/>
        </p:xfrm>
        <a:graphic>
          <a:graphicData uri="http://schemas.openxmlformats.org/presentationml/2006/ole">
            <mc:AlternateContent xmlns:mc="http://schemas.openxmlformats.org/markup-compatibility/2006">
              <mc:Choice xmlns:v="urn:schemas-microsoft-com:vml" Requires="v">
                <p:oleObj name="Equation" r:id="rId13" imgW="2158920" imgH="431640" progId="Equation.DSMT4">
                  <p:embed/>
                </p:oleObj>
              </mc:Choice>
              <mc:Fallback>
                <p:oleObj name="Equation" r:id="rId13" imgW="2158920" imgH="431640" progId="Equation.DSMT4">
                  <p:embed/>
                  <p:pic>
                    <p:nvPicPr>
                      <p:cNvPr id="0" name="Object 17"/>
                      <p:cNvPicPr>
                        <a:picLocks noChangeAspect="1" noChangeArrowheads="1"/>
                      </p:cNvPicPr>
                      <p:nvPr/>
                    </p:nvPicPr>
                    <p:blipFill>
                      <a:blip r:embed="rId14"/>
                      <a:srcRect/>
                      <a:stretch>
                        <a:fillRect/>
                      </a:stretch>
                    </p:blipFill>
                    <p:spPr bwMode="auto">
                      <a:xfrm>
                        <a:off x="499621" y="5051481"/>
                        <a:ext cx="2780779" cy="538610"/>
                      </a:xfrm>
                      <a:prstGeom prst="rect">
                        <a:avLst/>
                      </a:prstGeom>
                      <a:solidFill>
                        <a:srgbClr val="CCFFCC"/>
                      </a:solidFill>
                    </p:spPr>
                  </p:pic>
                </p:oleObj>
              </mc:Fallback>
            </mc:AlternateContent>
          </a:graphicData>
        </a:graphic>
      </p:graphicFrame>
      <p:graphicFrame>
        <p:nvGraphicFramePr>
          <p:cNvPr id="27" name="Object 26">
            <a:extLst>
              <a:ext uri="{FF2B5EF4-FFF2-40B4-BE49-F238E27FC236}">
                <a16:creationId xmlns:a16="http://schemas.microsoft.com/office/drawing/2014/main" id="{99F99BD2-2FEF-4513-933E-8299F480FB25}"/>
              </a:ext>
            </a:extLst>
          </p:cNvPr>
          <p:cNvGraphicFramePr>
            <a:graphicFrameLocks noChangeAspect="1"/>
          </p:cNvGraphicFramePr>
          <p:nvPr>
            <p:extLst>
              <p:ext uri="{D42A27DB-BD31-4B8C-83A1-F6EECF244321}">
                <p14:modId xmlns:p14="http://schemas.microsoft.com/office/powerpoint/2010/main" val="983910753"/>
              </p:ext>
            </p:extLst>
          </p:nvPr>
        </p:nvGraphicFramePr>
        <p:xfrm>
          <a:off x="5892800" y="5040313"/>
          <a:ext cx="5871852" cy="805604"/>
        </p:xfrm>
        <a:graphic>
          <a:graphicData uri="http://schemas.openxmlformats.org/presentationml/2006/ole">
            <mc:AlternateContent xmlns:mc="http://schemas.openxmlformats.org/markup-compatibility/2006">
              <mc:Choice xmlns:v="urn:schemas-microsoft-com:vml" Requires="v">
                <p:oleObj name="Equation" r:id="rId15" imgW="4940280" imgH="685800" progId="Equation.DSMT4">
                  <p:embed/>
                </p:oleObj>
              </mc:Choice>
              <mc:Fallback>
                <p:oleObj name="Equation" r:id="rId15" imgW="4940280" imgH="685800" progId="Equation.DSMT4">
                  <p:embed/>
                  <p:pic>
                    <p:nvPicPr>
                      <p:cNvPr id="0" name="Object 19"/>
                      <p:cNvPicPr>
                        <a:picLocks noChangeAspect="1" noChangeArrowheads="1"/>
                      </p:cNvPicPr>
                      <p:nvPr/>
                    </p:nvPicPr>
                    <p:blipFill>
                      <a:blip r:embed="rId16"/>
                      <a:srcRect/>
                      <a:stretch>
                        <a:fillRect/>
                      </a:stretch>
                    </p:blipFill>
                    <p:spPr bwMode="auto">
                      <a:xfrm>
                        <a:off x="5892800" y="5040313"/>
                        <a:ext cx="5871852" cy="805604"/>
                      </a:xfrm>
                      <a:prstGeom prst="rect">
                        <a:avLst/>
                      </a:prstGeom>
                      <a:solidFill>
                        <a:srgbClr val="CCFFCC"/>
                      </a:solidFill>
                    </p:spPr>
                  </p:pic>
                </p:oleObj>
              </mc:Fallback>
            </mc:AlternateContent>
          </a:graphicData>
        </a:graphic>
      </p:graphicFrame>
      <p:cxnSp>
        <p:nvCxnSpPr>
          <p:cNvPr id="29" name="Straight Arrow Connector 28">
            <a:extLst>
              <a:ext uri="{FF2B5EF4-FFF2-40B4-BE49-F238E27FC236}">
                <a16:creationId xmlns:a16="http://schemas.microsoft.com/office/drawing/2014/main" id="{3E7694CC-C1CB-4CF1-AD31-DC5E23CFCD65}"/>
              </a:ext>
            </a:extLst>
          </p:cNvPr>
          <p:cNvCxnSpPr/>
          <p:nvPr/>
        </p:nvCxnSpPr>
        <p:spPr>
          <a:xfrm>
            <a:off x="4043781" y="5292505"/>
            <a:ext cx="75414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83D840C3-C169-4B68-A7F6-DA2E8EE7D2BB}"/>
              </a:ext>
            </a:extLst>
          </p:cNvPr>
          <p:cNvSpPr txBox="1"/>
          <p:nvPr/>
        </p:nvSpPr>
        <p:spPr>
          <a:xfrm>
            <a:off x="3435137" y="5416293"/>
            <a:ext cx="2204457" cy="307777"/>
          </a:xfrm>
          <a:prstGeom prst="rect">
            <a:avLst/>
          </a:prstGeom>
          <a:noFill/>
        </p:spPr>
        <p:txBody>
          <a:bodyPr wrap="square" rtlCol="0">
            <a:spAutoFit/>
          </a:bodyPr>
          <a:lstStyle/>
          <a:p>
            <a:r>
              <a:rPr lang="en-US" sz="1400"/>
              <a:t>Approximate about pole</a:t>
            </a:r>
          </a:p>
        </p:txBody>
      </p:sp>
      <p:sp>
        <p:nvSpPr>
          <p:cNvPr id="17" name="TextBox 16">
            <a:extLst>
              <a:ext uri="{FF2B5EF4-FFF2-40B4-BE49-F238E27FC236}">
                <a16:creationId xmlns:a16="http://schemas.microsoft.com/office/drawing/2014/main" id="{EFCBF775-45EC-4116-AC76-39697821F27D}"/>
              </a:ext>
            </a:extLst>
          </p:cNvPr>
          <p:cNvSpPr txBox="1"/>
          <p:nvPr/>
        </p:nvSpPr>
        <p:spPr>
          <a:xfrm flipH="1">
            <a:off x="403782" y="6123309"/>
            <a:ext cx="2810758" cy="523220"/>
          </a:xfrm>
          <a:prstGeom prst="rect">
            <a:avLst/>
          </a:prstGeom>
          <a:noFill/>
        </p:spPr>
        <p:txBody>
          <a:bodyPr wrap="square" rtlCol="0">
            <a:spAutoFit/>
          </a:bodyPr>
          <a:lstStyle/>
          <a:p>
            <a:r>
              <a:rPr lang="en-US" sz="1400"/>
              <a:t>And get approximate spectral function, thereby. </a:t>
            </a:r>
          </a:p>
        </p:txBody>
      </p:sp>
      <p:graphicFrame>
        <p:nvGraphicFramePr>
          <p:cNvPr id="7" name="Object 6">
            <a:extLst>
              <a:ext uri="{FF2B5EF4-FFF2-40B4-BE49-F238E27FC236}">
                <a16:creationId xmlns:a16="http://schemas.microsoft.com/office/drawing/2014/main" id="{8FE0D0BA-53E2-4FA2-9F7A-75D64989E234}"/>
              </a:ext>
            </a:extLst>
          </p:cNvPr>
          <p:cNvGraphicFramePr>
            <a:graphicFrameLocks noChangeAspect="1"/>
          </p:cNvGraphicFramePr>
          <p:nvPr>
            <p:extLst>
              <p:ext uri="{D42A27DB-BD31-4B8C-83A1-F6EECF244321}">
                <p14:modId xmlns:p14="http://schemas.microsoft.com/office/powerpoint/2010/main" val="724373586"/>
              </p:ext>
            </p:extLst>
          </p:nvPr>
        </p:nvGraphicFramePr>
        <p:xfrm>
          <a:off x="2861622" y="6137287"/>
          <a:ext cx="3510898" cy="627150"/>
        </p:xfrm>
        <a:graphic>
          <a:graphicData uri="http://schemas.openxmlformats.org/presentationml/2006/ole">
            <mc:AlternateContent xmlns:mc="http://schemas.openxmlformats.org/markup-compatibility/2006">
              <mc:Choice xmlns:v="urn:schemas-microsoft-com:vml" Requires="v">
                <p:oleObj name="Equation" r:id="rId17" imgW="2946400" imgH="533400" progId="Equation.DSMT4">
                  <p:embed/>
                </p:oleObj>
              </mc:Choice>
              <mc:Fallback>
                <p:oleObj name="Equation" r:id="rId17" imgW="2946400" imgH="533400" progId="Equation.DSMT4">
                  <p:embed/>
                  <p:pic>
                    <p:nvPicPr>
                      <p:cNvPr id="0" name="Object 3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861622" y="6137287"/>
                        <a:ext cx="3510898" cy="62715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5078317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FC38E36-D7EF-4769-A33F-3157A31E0C06}"/>
              </a:ext>
            </a:extLst>
          </p:cNvPr>
          <p:cNvSpPr txBox="1"/>
          <p:nvPr/>
        </p:nvSpPr>
        <p:spPr>
          <a:xfrm>
            <a:off x="3214540" y="100210"/>
            <a:ext cx="5948313" cy="584775"/>
          </a:xfrm>
          <a:prstGeom prst="rect">
            <a:avLst/>
          </a:prstGeom>
          <a:noFill/>
        </p:spPr>
        <p:txBody>
          <a:bodyPr wrap="square" rtlCol="0">
            <a:spAutoFit/>
          </a:bodyPr>
          <a:lstStyle/>
          <a:p>
            <a:r>
              <a:rPr lang="en-US" sz="3200" b="1" u="sng"/>
              <a:t>Green’s Functions - Self Energy</a:t>
            </a:r>
          </a:p>
        </p:txBody>
      </p:sp>
      <p:sp>
        <p:nvSpPr>
          <p:cNvPr id="2" name="TextBox 1">
            <a:extLst>
              <a:ext uri="{FF2B5EF4-FFF2-40B4-BE49-F238E27FC236}">
                <a16:creationId xmlns:a16="http://schemas.microsoft.com/office/drawing/2014/main" id="{52E2718B-6EE2-480E-BC68-5F05A631CDFE}"/>
              </a:ext>
            </a:extLst>
          </p:cNvPr>
          <p:cNvSpPr txBox="1"/>
          <p:nvPr/>
        </p:nvSpPr>
        <p:spPr>
          <a:xfrm flipH="1">
            <a:off x="381172" y="943775"/>
            <a:ext cx="9922324" cy="307777"/>
          </a:xfrm>
          <a:prstGeom prst="rect">
            <a:avLst/>
          </a:prstGeom>
          <a:noFill/>
        </p:spPr>
        <p:txBody>
          <a:bodyPr wrap="square" rtlCol="0">
            <a:spAutoFit/>
          </a:bodyPr>
          <a:lstStyle/>
          <a:p>
            <a:r>
              <a:rPr lang="en-US" sz="1400"/>
              <a:t>If the perturbation is time-independent anyway, then we may calculate the causal GF alone.  </a:t>
            </a:r>
          </a:p>
        </p:txBody>
      </p:sp>
      <p:graphicFrame>
        <p:nvGraphicFramePr>
          <p:cNvPr id="10" name="Object 9">
            <a:extLst>
              <a:ext uri="{FF2B5EF4-FFF2-40B4-BE49-F238E27FC236}">
                <a16:creationId xmlns:a16="http://schemas.microsoft.com/office/drawing/2014/main" id="{20501E34-CD5F-4CF2-B828-251379672309}"/>
              </a:ext>
            </a:extLst>
          </p:cNvPr>
          <p:cNvGraphicFramePr>
            <a:graphicFrameLocks noChangeAspect="1"/>
          </p:cNvGraphicFramePr>
          <p:nvPr>
            <p:extLst>
              <p:ext uri="{D42A27DB-BD31-4B8C-83A1-F6EECF244321}">
                <p14:modId xmlns:p14="http://schemas.microsoft.com/office/powerpoint/2010/main" val="2968230991"/>
              </p:ext>
            </p:extLst>
          </p:nvPr>
        </p:nvGraphicFramePr>
        <p:xfrm>
          <a:off x="460342" y="3165148"/>
          <a:ext cx="3409950" cy="331787"/>
        </p:xfrm>
        <a:graphic>
          <a:graphicData uri="http://schemas.openxmlformats.org/presentationml/2006/ole">
            <mc:AlternateContent xmlns:mc="http://schemas.openxmlformats.org/markup-compatibility/2006">
              <mc:Choice xmlns:v="urn:schemas-microsoft-com:vml" Requires="v">
                <p:oleObj name="Equation" r:id="rId3" imgW="2463480" imgH="241200" progId="Equation.DSMT4">
                  <p:embed/>
                </p:oleObj>
              </mc:Choice>
              <mc:Fallback>
                <p:oleObj name="Equation" r:id="rId3" imgW="2463480" imgH="241200" progId="Equation.DSMT4">
                  <p:embed/>
                  <p:pic>
                    <p:nvPicPr>
                      <p:cNvPr id="10" name="Object 9">
                        <a:extLst>
                          <a:ext uri="{FF2B5EF4-FFF2-40B4-BE49-F238E27FC236}">
                            <a16:creationId xmlns:a16="http://schemas.microsoft.com/office/drawing/2014/main" id="{20501E34-CD5F-4CF2-B828-251379672309}"/>
                          </a:ext>
                        </a:extLst>
                      </p:cNvPr>
                      <p:cNvPicPr>
                        <a:picLocks noChangeAspect="1" noChangeArrowheads="1"/>
                      </p:cNvPicPr>
                      <p:nvPr/>
                    </p:nvPicPr>
                    <p:blipFill>
                      <a:blip r:embed="rId4"/>
                      <a:srcRect/>
                      <a:stretch>
                        <a:fillRect/>
                      </a:stretch>
                    </p:blipFill>
                    <p:spPr bwMode="auto">
                      <a:xfrm>
                        <a:off x="460342" y="3165148"/>
                        <a:ext cx="3409950" cy="331787"/>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BA195CEF-D473-4B54-8ED9-1EC69D90B6F7}"/>
              </a:ext>
            </a:extLst>
          </p:cNvPr>
          <p:cNvGraphicFramePr>
            <a:graphicFrameLocks noChangeAspect="1"/>
          </p:cNvGraphicFramePr>
          <p:nvPr>
            <p:extLst>
              <p:ext uri="{D42A27DB-BD31-4B8C-83A1-F6EECF244321}">
                <p14:modId xmlns:p14="http://schemas.microsoft.com/office/powerpoint/2010/main" val="207394286"/>
              </p:ext>
            </p:extLst>
          </p:nvPr>
        </p:nvGraphicFramePr>
        <p:xfrm>
          <a:off x="450915" y="4088767"/>
          <a:ext cx="2614612" cy="528638"/>
        </p:xfrm>
        <a:graphic>
          <a:graphicData uri="http://schemas.openxmlformats.org/presentationml/2006/ole">
            <mc:AlternateContent xmlns:mc="http://schemas.openxmlformats.org/markup-compatibility/2006">
              <mc:Choice xmlns:v="urn:schemas-microsoft-com:vml" Requires="v">
                <p:oleObj name="Equation" r:id="rId5" imgW="2120760" imgH="431640" progId="Equation.DSMT4">
                  <p:embed/>
                </p:oleObj>
              </mc:Choice>
              <mc:Fallback>
                <p:oleObj name="Equation" r:id="rId5" imgW="2120760" imgH="431640" progId="Equation.DSMT4">
                  <p:embed/>
                  <p:pic>
                    <p:nvPicPr>
                      <p:cNvPr id="12" name="Object 11">
                        <a:extLst>
                          <a:ext uri="{FF2B5EF4-FFF2-40B4-BE49-F238E27FC236}">
                            <a16:creationId xmlns:a16="http://schemas.microsoft.com/office/drawing/2014/main" id="{BA195CEF-D473-4B54-8ED9-1EC69D90B6F7}"/>
                          </a:ext>
                        </a:extLst>
                      </p:cNvPr>
                      <p:cNvPicPr>
                        <a:picLocks noChangeAspect="1" noChangeArrowheads="1"/>
                      </p:cNvPicPr>
                      <p:nvPr/>
                    </p:nvPicPr>
                    <p:blipFill>
                      <a:blip r:embed="rId6"/>
                      <a:srcRect/>
                      <a:stretch>
                        <a:fillRect/>
                      </a:stretch>
                    </p:blipFill>
                    <p:spPr bwMode="auto">
                      <a:xfrm>
                        <a:off x="450915" y="4088767"/>
                        <a:ext cx="2614612" cy="528638"/>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EAB44A23-7FD4-4BD7-BBF1-43DF1EDF59AD}"/>
              </a:ext>
            </a:extLst>
          </p:cNvPr>
          <p:cNvGraphicFramePr>
            <a:graphicFrameLocks noChangeAspect="1"/>
          </p:cNvGraphicFramePr>
          <p:nvPr>
            <p:extLst>
              <p:ext uri="{D42A27DB-BD31-4B8C-83A1-F6EECF244321}">
                <p14:modId xmlns:p14="http://schemas.microsoft.com/office/powerpoint/2010/main" val="1837232558"/>
              </p:ext>
            </p:extLst>
          </p:nvPr>
        </p:nvGraphicFramePr>
        <p:xfrm>
          <a:off x="460342" y="5272114"/>
          <a:ext cx="6391275" cy="842962"/>
        </p:xfrm>
        <a:graphic>
          <a:graphicData uri="http://schemas.openxmlformats.org/presentationml/2006/ole">
            <mc:AlternateContent xmlns:mc="http://schemas.openxmlformats.org/markup-compatibility/2006">
              <mc:Choice xmlns:v="urn:schemas-microsoft-com:vml" Requires="v">
                <p:oleObj name="Equation" r:id="rId7" imgW="5155920" imgH="685800" progId="Equation.DSMT4">
                  <p:embed/>
                </p:oleObj>
              </mc:Choice>
              <mc:Fallback>
                <p:oleObj name="Equation" r:id="rId7" imgW="5155920" imgH="685800" progId="Equation.DSMT4">
                  <p:embed/>
                  <p:pic>
                    <p:nvPicPr>
                      <p:cNvPr id="14" name="Object 13">
                        <a:extLst>
                          <a:ext uri="{FF2B5EF4-FFF2-40B4-BE49-F238E27FC236}">
                            <a16:creationId xmlns:a16="http://schemas.microsoft.com/office/drawing/2014/main" id="{EAB44A23-7FD4-4BD7-BBF1-43DF1EDF59AD}"/>
                          </a:ext>
                        </a:extLst>
                      </p:cNvPr>
                      <p:cNvPicPr>
                        <a:picLocks noChangeAspect="1" noChangeArrowheads="1"/>
                      </p:cNvPicPr>
                      <p:nvPr/>
                    </p:nvPicPr>
                    <p:blipFill>
                      <a:blip r:embed="rId8"/>
                      <a:srcRect/>
                      <a:stretch>
                        <a:fillRect/>
                      </a:stretch>
                    </p:blipFill>
                    <p:spPr bwMode="auto">
                      <a:xfrm>
                        <a:off x="460342" y="5272114"/>
                        <a:ext cx="6391275" cy="842962"/>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E6FA4E7A-D42D-4AE0-81F6-B1BDF5DF7C5F}"/>
              </a:ext>
            </a:extLst>
          </p:cNvPr>
          <p:cNvSpPr txBox="1"/>
          <p:nvPr/>
        </p:nvSpPr>
        <p:spPr>
          <a:xfrm>
            <a:off x="381171" y="4840717"/>
            <a:ext cx="2422689" cy="307777"/>
          </a:xfrm>
          <a:prstGeom prst="rect">
            <a:avLst/>
          </a:prstGeom>
          <a:noFill/>
        </p:spPr>
        <p:txBody>
          <a:bodyPr wrap="square" rtlCol="0">
            <a:spAutoFit/>
          </a:bodyPr>
          <a:lstStyle/>
          <a:p>
            <a:r>
              <a:rPr lang="en-US" sz="1400"/>
              <a:t>approximate about pole:</a:t>
            </a:r>
          </a:p>
        </p:txBody>
      </p:sp>
      <p:sp>
        <p:nvSpPr>
          <p:cNvPr id="13" name="TextBox 12">
            <a:extLst>
              <a:ext uri="{FF2B5EF4-FFF2-40B4-BE49-F238E27FC236}">
                <a16:creationId xmlns:a16="http://schemas.microsoft.com/office/drawing/2014/main" id="{24B58418-D671-49CB-850A-D3FC41DD2469}"/>
              </a:ext>
            </a:extLst>
          </p:cNvPr>
          <p:cNvSpPr txBox="1"/>
          <p:nvPr/>
        </p:nvSpPr>
        <p:spPr>
          <a:xfrm>
            <a:off x="381171" y="6392584"/>
            <a:ext cx="6405431" cy="307777"/>
          </a:xfrm>
          <a:prstGeom prst="rect">
            <a:avLst/>
          </a:prstGeom>
          <a:noFill/>
        </p:spPr>
        <p:txBody>
          <a:bodyPr wrap="square" rtlCol="0">
            <a:spAutoFit/>
          </a:bodyPr>
          <a:lstStyle/>
          <a:p>
            <a:r>
              <a:rPr lang="en-US" sz="1400"/>
              <a:t>One might expect this to generally be equivalent to BW perturbation theory?  </a:t>
            </a:r>
          </a:p>
        </p:txBody>
      </p:sp>
      <p:sp>
        <p:nvSpPr>
          <p:cNvPr id="6" name="Rectangle 95">
            <a:extLst>
              <a:ext uri="{FF2B5EF4-FFF2-40B4-BE49-F238E27FC236}">
                <a16:creationId xmlns:a16="http://schemas.microsoft.com/office/drawing/2014/main" id="{5BA50702-58C8-4555-9D0E-609C1AF7CF94}"/>
              </a:ext>
            </a:extLst>
          </p:cNvPr>
          <p:cNvSpPr>
            <a:spLocks noChangeArrowheads="1"/>
          </p:cNvSpPr>
          <p:nvPr/>
        </p:nvSpPr>
        <p:spPr bwMode="auto">
          <a:xfrm>
            <a:off x="254524" y="78364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a:extLst>
              <a:ext uri="{FF2B5EF4-FFF2-40B4-BE49-F238E27FC236}">
                <a16:creationId xmlns:a16="http://schemas.microsoft.com/office/drawing/2014/main" id="{BCCAE090-406F-40B0-8E2E-8342AFFE5B3E}"/>
              </a:ext>
            </a:extLst>
          </p:cNvPr>
          <p:cNvGraphicFramePr>
            <a:graphicFrameLocks noChangeAspect="1"/>
          </p:cNvGraphicFramePr>
          <p:nvPr>
            <p:extLst>
              <p:ext uri="{D42A27DB-BD31-4B8C-83A1-F6EECF244321}">
                <p14:modId xmlns:p14="http://schemas.microsoft.com/office/powerpoint/2010/main" val="749378583"/>
              </p:ext>
            </p:extLst>
          </p:nvPr>
        </p:nvGraphicFramePr>
        <p:xfrm>
          <a:off x="403782" y="1343560"/>
          <a:ext cx="10644432" cy="1282120"/>
        </p:xfrm>
        <a:graphic>
          <a:graphicData uri="http://schemas.openxmlformats.org/presentationml/2006/ole">
            <mc:AlternateContent xmlns:mc="http://schemas.openxmlformats.org/markup-compatibility/2006">
              <mc:Choice xmlns:v="urn:schemas-microsoft-com:vml" Requires="v">
                <p:oleObj name="Bitmap Image" r:id="rId9" imgW="10987920" imgH="1325880" progId="Paint.Picture">
                  <p:embed/>
                </p:oleObj>
              </mc:Choice>
              <mc:Fallback>
                <p:oleObj name="Bitmap Image" r:id="rId9" imgW="10987920" imgH="1325880" progId="Paint.Picture">
                  <p:embed/>
                  <p:pic>
                    <p:nvPicPr>
                      <p:cNvPr id="0" name="Object 94"/>
                      <p:cNvPicPr>
                        <a:picLocks noChangeAspect="1" noChangeArrowheads="1"/>
                      </p:cNvPicPr>
                      <p:nvPr/>
                    </p:nvPicPr>
                    <p:blipFill>
                      <a:blip r:embed="rId10"/>
                      <a:srcRect t="-1439" r="-1141" b="607"/>
                      <a:stretch>
                        <a:fillRect/>
                      </a:stretch>
                    </p:blipFill>
                    <p:spPr bwMode="auto">
                      <a:xfrm>
                        <a:off x="403782" y="1343560"/>
                        <a:ext cx="10644432" cy="1282120"/>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36A3AAD0-7A6A-4DE7-9B59-3C8A7EB074C5}"/>
              </a:ext>
            </a:extLst>
          </p:cNvPr>
          <p:cNvSpPr txBox="1"/>
          <p:nvPr/>
        </p:nvSpPr>
        <p:spPr>
          <a:xfrm flipH="1">
            <a:off x="397791" y="3604470"/>
            <a:ext cx="1468715" cy="307777"/>
          </a:xfrm>
          <a:prstGeom prst="rect">
            <a:avLst/>
          </a:prstGeom>
          <a:noFill/>
        </p:spPr>
        <p:txBody>
          <a:bodyPr wrap="square" rtlCol="0">
            <a:spAutoFit/>
          </a:bodyPr>
          <a:lstStyle/>
          <a:p>
            <a:r>
              <a:rPr lang="en-US" sz="1400"/>
              <a:t>And we find:</a:t>
            </a:r>
          </a:p>
        </p:txBody>
      </p:sp>
      <p:sp>
        <p:nvSpPr>
          <p:cNvPr id="20" name="TextBox 19">
            <a:extLst>
              <a:ext uri="{FF2B5EF4-FFF2-40B4-BE49-F238E27FC236}">
                <a16:creationId xmlns:a16="http://schemas.microsoft.com/office/drawing/2014/main" id="{C595FD5E-24D5-421F-A722-D84F6CAA052E}"/>
              </a:ext>
            </a:extLst>
          </p:cNvPr>
          <p:cNvSpPr txBox="1"/>
          <p:nvPr/>
        </p:nvSpPr>
        <p:spPr>
          <a:xfrm flipH="1">
            <a:off x="381171" y="2633716"/>
            <a:ext cx="1928395" cy="307777"/>
          </a:xfrm>
          <a:prstGeom prst="rect">
            <a:avLst/>
          </a:prstGeom>
          <a:noFill/>
        </p:spPr>
        <p:txBody>
          <a:bodyPr wrap="square" rtlCol="0">
            <a:spAutoFit/>
          </a:bodyPr>
          <a:lstStyle/>
          <a:p>
            <a:r>
              <a:rPr lang="en-US" sz="1400"/>
              <a:t>which translates to,</a:t>
            </a:r>
          </a:p>
        </p:txBody>
      </p:sp>
    </p:spTree>
    <p:extLst>
      <p:ext uri="{BB962C8B-B14F-4D97-AF65-F5344CB8AC3E}">
        <p14:creationId xmlns:p14="http://schemas.microsoft.com/office/powerpoint/2010/main" val="2091730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24">
            <a:extLst>
              <a:ext uri="{FF2B5EF4-FFF2-40B4-BE49-F238E27FC236}">
                <a16:creationId xmlns:a16="http://schemas.microsoft.com/office/drawing/2014/main" id="{28DA6EF2-E1D7-4BF0-884F-360ACA57D431}"/>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92B10F86-B041-4B5E-8132-00EF426581FF}"/>
              </a:ext>
            </a:extLst>
          </p:cNvPr>
          <p:cNvSpPr txBox="1"/>
          <p:nvPr/>
        </p:nvSpPr>
        <p:spPr>
          <a:xfrm>
            <a:off x="261082" y="918683"/>
            <a:ext cx="2787566" cy="307777"/>
          </a:xfrm>
          <a:prstGeom prst="rect">
            <a:avLst/>
          </a:prstGeom>
          <a:noFill/>
        </p:spPr>
        <p:txBody>
          <a:bodyPr wrap="square" rtlCol="0">
            <a:spAutoFit/>
          </a:bodyPr>
          <a:lstStyle/>
          <a:p>
            <a:r>
              <a:rPr lang="en-US" sz="1400"/>
              <a:t>Consider the following Hamiltonian:</a:t>
            </a:r>
            <a:endParaRPr lang="en-US" sz="1600"/>
          </a:p>
        </p:txBody>
      </p:sp>
      <p:sp>
        <p:nvSpPr>
          <p:cNvPr id="13" name="Rectangle 12">
            <a:extLst>
              <a:ext uri="{FF2B5EF4-FFF2-40B4-BE49-F238E27FC236}">
                <a16:creationId xmlns:a16="http://schemas.microsoft.com/office/drawing/2014/main" id="{10D9A92D-61E4-4A57-A72C-2DB0B2EE1A8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TextBox 14">
            <a:extLst>
              <a:ext uri="{FF2B5EF4-FFF2-40B4-BE49-F238E27FC236}">
                <a16:creationId xmlns:a16="http://schemas.microsoft.com/office/drawing/2014/main" id="{30E17AD2-3358-4A09-9F36-6A8A5AE9A9C7}"/>
              </a:ext>
            </a:extLst>
          </p:cNvPr>
          <p:cNvSpPr txBox="1"/>
          <p:nvPr/>
        </p:nvSpPr>
        <p:spPr>
          <a:xfrm>
            <a:off x="4173205" y="937587"/>
            <a:ext cx="3321104" cy="307777"/>
          </a:xfrm>
          <a:prstGeom prst="rect">
            <a:avLst/>
          </a:prstGeom>
          <a:noFill/>
        </p:spPr>
        <p:txBody>
          <a:bodyPr wrap="square" rtlCol="0">
            <a:spAutoFit/>
          </a:bodyPr>
          <a:lstStyle/>
          <a:p>
            <a:r>
              <a:rPr lang="en-US" sz="1400"/>
              <a:t>And attempt to calculate the following GF:</a:t>
            </a:r>
            <a:endParaRPr lang="en-US" sz="1600"/>
          </a:p>
        </p:txBody>
      </p:sp>
      <p:sp>
        <p:nvSpPr>
          <p:cNvPr id="21" name="TextBox 20">
            <a:extLst>
              <a:ext uri="{FF2B5EF4-FFF2-40B4-BE49-F238E27FC236}">
                <a16:creationId xmlns:a16="http://schemas.microsoft.com/office/drawing/2014/main" id="{DF8AF5F4-EFC0-4E98-87DB-66918C70AD8E}"/>
              </a:ext>
            </a:extLst>
          </p:cNvPr>
          <p:cNvSpPr txBox="1"/>
          <p:nvPr/>
        </p:nvSpPr>
        <p:spPr>
          <a:xfrm>
            <a:off x="2696067" y="162427"/>
            <a:ext cx="6769098" cy="584775"/>
          </a:xfrm>
          <a:prstGeom prst="rect">
            <a:avLst/>
          </a:prstGeom>
          <a:noFill/>
        </p:spPr>
        <p:txBody>
          <a:bodyPr wrap="square" rtlCol="0">
            <a:spAutoFit/>
          </a:bodyPr>
          <a:lstStyle/>
          <a:p>
            <a:r>
              <a:rPr lang="en-US" sz="3200" b="1" u="sng"/>
              <a:t>Green’s Function in Path Integral Form</a:t>
            </a:r>
            <a:endParaRPr lang="en-US" sz="3600" b="1" u="sng"/>
          </a:p>
        </p:txBody>
      </p:sp>
      <p:graphicFrame>
        <p:nvGraphicFramePr>
          <p:cNvPr id="6" name="Object 5">
            <a:extLst>
              <a:ext uri="{FF2B5EF4-FFF2-40B4-BE49-F238E27FC236}">
                <a16:creationId xmlns:a16="http://schemas.microsoft.com/office/drawing/2014/main" id="{68725EF2-A263-40F5-9D35-0D48719CDB77}"/>
              </a:ext>
            </a:extLst>
          </p:cNvPr>
          <p:cNvGraphicFramePr>
            <a:graphicFrameLocks noChangeAspect="1"/>
          </p:cNvGraphicFramePr>
          <p:nvPr>
            <p:extLst>
              <p:ext uri="{D42A27DB-BD31-4B8C-83A1-F6EECF244321}">
                <p14:modId xmlns:p14="http://schemas.microsoft.com/office/powerpoint/2010/main" val="1640010788"/>
              </p:ext>
            </p:extLst>
          </p:nvPr>
        </p:nvGraphicFramePr>
        <p:xfrm>
          <a:off x="4152900" y="1360488"/>
          <a:ext cx="2860675" cy="307975"/>
        </p:xfrm>
        <a:graphic>
          <a:graphicData uri="http://schemas.openxmlformats.org/presentationml/2006/ole">
            <mc:AlternateContent xmlns:mc="http://schemas.openxmlformats.org/markup-compatibility/2006">
              <mc:Choice xmlns:v="urn:schemas-microsoft-com:vml" Requires="v">
                <p:oleObj name="Equation" r:id="rId3" imgW="2336760" imgH="253800" progId="Equation.DSMT4">
                  <p:embed/>
                </p:oleObj>
              </mc:Choice>
              <mc:Fallback>
                <p:oleObj name="Equation" r:id="rId3" imgW="2336760" imgH="253800" progId="Equation.DSMT4">
                  <p:embed/>
                  <p:pic>
                    <p:nvPicPr>
                      <p:cNvPr id="0" name="Object 7"/>
                      <p:cNvPicPr>
                        <a:picLocks noChangeAspect="1" noChangeArrowheads="1"/>
                      </p:cNvPicPr>
                      <p:nvPr/>
                    </p:nvPicPr>
                    <p:blipFill>
                      <a:blip r:embed="rId4"/>
                      <a:srcRect/>
                      <a:stretch>
                        <a:fillRect/>
                      </a:stretch>
                    </p:blipFill>
                    <p:spPr bwMode="auto">
                      <a:xfrm>
                        <a:off x="4152900" y="1360488"/>
                        <a:ext cx="2860675" cy="307975"/>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EADB4067-5559-40C8-91FF-B5B706C37F4E}"/>
              </a:ext>
            </a:extLst>
          </p:cNvPr>
          <p:cNvGraphicFramePr>
            <a:graphicFrameLocks noChangeAspect="1"/>
          </p:cNvGraphicFramePr>
          <p:nvPr>
            <p:extLst>
              <p:ext uri="{D42A27DB-BD31-4B8C-83A1-F6EECF244321}">
                <p14:modId xmlns:p14="http://schemas.microsoft.com/office/powerpoint/2010/main" val="3750519918"/>
              </p:ext>
            </p:extLst>
          </p:nvPr>
        </p:nvGraphicFramePr>
        <p:xfrm>
          <a:off x="335589" y="1265925"/>
          <a:ext cx="1945698" cy="529551"/>
        </p:xfrm>
        <a:graphic>
          <a:graphicData uri="http://schemas.openxmlformats.org/presentationml/2006/ole">
            <mc:AlternateContent xmlns:mc="http://schemas.openxmlformats.org/markup-compatibility/2006">
              <mc:Choice xmlns:v="urn:schemas-microsoft-com:vml" Requires="v">
                <p:oleObj name="Equation" r:id="rId5" imgW="1536480" imgH="419040" progId="Equation.DSMT4">
                  <p:embed/>
                </p:oleObj>
              </mc:Choice>
              <mc:Fallback>
                <p:oleObj name="Equation" r:id="rId5" imgW="1536480" imgH="419040" progId="Equation.DSMT4">
                  <p:embed/>
                  <p:pic>
                    <p:nvPicPr>
                      <p:cNvPr id="0" name="Object 11"/>
                      <p:cNvPicPr>
                        <a:picLocks noChangeAspect="1" noChangeArrowheads="1"/>
                      </p:cNvPicPr>
                      <p:nvPr/>
                    </p:nvPicPr>
                    <p:blipFill>
                      <a:blip r:embed="rId6"/>
                      <a:srcRect/>
                      <a:stretch>
                        <a:fillRect/>
                      </a:stretch>
                    </p:blipFill>
                    <p:spPr bwMode="auto">
                      <a:xfrm>
                        <a:off x="335589" y="1265925"/>
                        <a:ext cx="1945698" cy="529551"/>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12D90816-D579-4882-B785-3A49D163585A}"/>
              </a:ext>
            </a:extLst>
          </p:cNvPr>
          <p:cNvSpPr txBox="1"/>
          <p:nvPr/>
        </p:nvSpPr>
        <p:spPr>
          <a:xfrm>
            <a:off x="270508" y="1894833"/>
            <a:ext cx="10758853" cy="523220"/>
          </a:xfrm>
          <a:prstGeom prst="rect">
            <a:avLst/>
          </a:prstGeom>
          <a:noFill/>
        </p:spPr>
        <p:txBody>
          <a:bodyPr wrap="square" rtlCol="0">
            <a:spAutoFit/>
          </a:bodyPr>
          <a:lstStyle/>
          <a:p>
            <a:r>
              <a:rPr lang="en-US" sz="1400"/>
              <a:t>To write it as a path integral, we must relate to a position state.  And we use the supposition that in the long time limit, we can neglect overlap between any state other than the GS, because the others will have much higher oscillation frequency,</a:t>
            </a:r>
            <a:endParaRPr lang="en-US" sz="1600"/>
          </a:p>
        </p:txBody>
      </p:sp>
      <p:sp>
        <p:nvSpPr>
          <p:cNvPr id="28" name="TextBox 27">
            <a:extLst>
              <a:ext uri="{FF2B5EF4-FFF2-40B4-BE49-F238E27FC236}">
                <a16:creationId xmlns:a16="http://schemas.microsoft.com/office/drawing/2014/main" id="{8B4B515C-88C6-4C22-8C36-8E89F950AA0E}"/>
              </a:ext>
            </a:extLst>
          </p:cNvPr>
          <p:cNvSpPr txBox="1"/>
          <p:nvPr/>
        </p:nvSpPr>
        <p:spPr>
          <a:xfrm>
            <a:off x="270508" y="3636692"/>
            <a:ext cx="9325979" cy="307777"/>
          </a:xfrm>
          <a:prstGeom prst="rect">
            <a:avLst/>
          </a:prstGeom>
          <a:noFill/>
        </p:spPr>
        <p:txBody>
          <a:bodyPr wrap="square" rtlCol="0">
            <a:spAutoFit/>
          </a:bodyPr>
          <a:lstStyle/>
          <a:p>
            <a:r>
              <a:rPr lang="en-US" sz="1400"/>
              <a:t>Using these identities, and inserting multiple resolutions of identity, we can manipulate it into the form:</a:t>
            </a:r>
            <a:endParaRPr lang="en-US" sz="1600"/>
          </a:p>
        </p:txBody>
      </p:sp>
      <p:sp>
        <p:nvSpPr>
          <p:cNvPr id="31" name="TextBox 30">
            <a:extLst>
              <a:ext uri="{FF2B5EF4-FFF2-40B4-BE49-F238E27FC236}">
                <a16:creationId xmlns:a16="http://schemas.microsoft.com/office/drawing/2014/main" id="{C48C1B35-3163-4E6B-87EE-433B282F1EBF}"/>
              </a:ext>
            </a:extLst>
          </p:cNvPr>
          <p:cNvSpPr txBox="1"/>
          <p:nvPr/>
        </p:nvSpPr>
        <p:spPr>
          <a:xfrm>
            <a:off x="261082" y="5233433"/>
            <a:ext cx="11406626" cy="307777"/>
          </a:xfrm>
          <a:prstGeom prst="rect">
            <a:avLst/>
          </a:prstGeom>
          <a:noFill/>
        </p:spPr>
        <p:txBody>
          <a:bodyPr wrap="square" rtlCol="0">
            <a:spAutoFit/>
          </a:bodyPr>
          <a:lstStyle/>
          <a:p>
            <a:r>
              <a:rPr lang="en-US" sz="1400"/>
              <a:t>Then we take explicitly take the t</a:t>
            </a:r>
            <a:r>
              <a:rPr lang="en-US" sz="1400" baseline="-25000"/>
              <a:t>a,b</a:t>
            </a:r>
            <a:r>
              <a:rPr lang="en-US" sz="1400"/>
              <a:t> </a:t>
            </a:r>
            <a:r>
              <a:rPr lang="en-US" sz="1400">
                <a:sym typeface="Wingdings" panose="05000000000000000000" pitchFamily="2" charset="2"/>
              </a:rPr>
              <a:t> ∞ limit now, and recognized that apparently in this limit, the identity of the |x</a:t>
            </a:r>
            <a:r>
              <a:rPr lang="en-US" sz="1400" baseline="-25000">
                <a:sym typeface="Wingdings" panose="05000000000000000000" pitchFamily="2" charset="2"/>
              </a:rPr>
              <a:t>a</a:t>
            </a:r>
            <a:r>
              <a:rPr lang="en-US" sz="1400">
                <a:sym typeface="Wingdings" panose="05000000000000000000" pitchFamily="2" charset="2"/>
              </a:rPr>
              <a:t>&gt;, |x</a:t>
            </a:r>
            <a:r>
              <a:rPr lang="en-US" sz="1400" baseline="-25000">
                <a:sym typeface="Wingdings" panose="05000000000000000000" pitchFamily="2" charset="2"/>
              </a:rPr>
              <a:t>b</a:t>
            </a:r>
            <a:r>
              <a:rPr lang="en-US" sz="1400">
                <a:sym typeface="Wingdings" panose="05000000000000000000" pitchFamily="2" charset="2"/>
              </a:rPr>
              <a:t>&gt; is pushed into irrelevance.</a:t>
            </a:r>
            <a:endParaRPr lang="en-US" sz="1600"/>
          </a:p>
        </p:txBody>
      </p:sp>
      <p:graphicFrame>
        <p:nvGraphicFramePr>
          <p:cNvPr id="32" name="Object 31">
            <a:extLst>
              <a:ext uri="{FF2B5EF4-FFF2-40B4-BE49-F238E27FC236}">
                <a16:creationId xmlns:a16="http://schemas.microsoft.com/office/drawing/2014/main" id="{372C21B9-4179-484F-8503-BB9F5AF5A3E3}"/>
              </a:ext>
            </a:extLst>
          </p:cNvPr>
          <p:cNvGraphicFramePr>
            <a:graphicFrameLocks noChangeAspect="1"/>
          </p:cNvGraphicFramePr>
          <p:nvPr>
            <p:extLst>
              <p:ext uri="{D42A27DB-BD31-4B8C-83A1-F6EECF244321}">
                <p14:modId xmlns:p14="http://schemas.microsoft.com/office/powerpoint/2010/main" val="1405696093"/>
              </p:ext>
            </p:extLst>
          </p:nvPr>
        </p:nvGraphicFramePr>
        <p:xfrm>
          <a:off x="308298" y="5693021"/>
          <a:ext cx="7458938" cy="828771"/>
        </p:xfrm>
        <a:graphic>
          <a:graphicData uri="http://schemas.openxmlformats.org/presentationml/2006/ole">
            <mc:AlternateContent xmlns:mc="http://schemas.openxmlformats.org/markup-compatibility/2006">
              <mc:Choice xmlns:v="urn:schemas-microsoft-com:vml" Requires="v">
                <p:oleObj name="Equation" r:id="rId7" imgW="6514920" imgH="736560" progId="Equation.DSMT4">
                  <p:embed/>
                </p:oleObj>
              </mc:Choice>
              <mc:Fallback>
                <p:oleObj name="Equation" r:id="rId7" imgW="6514920" imgH="736560" progId="Equation.DSMT4">
                  <p:embed/>
                  <p:pic>
                    <p:nvPicPr>
                      <p:cNvPr id="0" name="Object 23"/>
                      <p:cNvPicPr>
                        <a:picLocks noChangeAspect="1" noChangeArrowheads="1"/>
                      </p:cNvPicPr>
                      <p:nvPr/>
                    </p:nvPicPr>
                    <p:blipFill>
                      <a:blip r:embed="rId8"/>
                      <a:srcRect/>
                      <a:stretch>
                        <a:fillRect/>
                      </a:stretch>
                    </p:blipFill>
                    <p:spPr bwMode="auto">
                      <a:xfrm>
                        <a:off x="308298" y="5693021"/>
                        <a:ext cx="7458938" cy="828771"/>
                      </a:xfrm>
                      <a:prstGeom prst="rect">
                        <a:avLst/>
                      </a:prstGeom>
                      <a:solidFill>
                        <a:srgbClr val="CCFFCC"/>
                      </a:solidFill>
                    </p:spPr>
                  </p:pic>
                </p:oleObj>
              </mc:Fallback>
            </mc:AlternateContent>
          </a:graphicData>
        </a:graphic>
      </p:graphicFrame>
      <p:graphicFrame>
        <p:nvGraphicFramePr>
          <p:cNvPr id="4" name="Object 3">
            <a:extLst>
              <a:ext uri="{FF2B5EF4-FFF2-40B4-BE49-F238E27FC236}">
                <a16:creationId xmlns:a16="http://schemas.microsoft.com/office/drawing/2014/main" id="{302D45ED-B7D5-41E2-8F79-795C61028686}"/>
              </a:ext>
            </a:extLst>
          </p:cNvPr>
          <p:cNvGraphicFramePr>
            <a:graphicFrameLocks noChangeAspect="1"/>
          </p:cNvGraphicFramePr>
          <p:nvPr>
            <p:extLst>
              <p:ext uri="{D42A27DB-BD31-4B8C-83A1-F6EECF244321}">
                <p14:modId xmlns:p14="http://schemas.microsoft.com/office/powerpoint/2010/main" val="4052320297"/>
              </p:ext>
            </p:extLst>
          </p:nvPr>
        </p:nvGraphicFramePr>
        <p:xfrm>
          <a:off x="308298" y="2581988"/>
          <a:ext cx="6076951" cy="912813"/>
        </p:xfrm>
        <a:graphic>
          <a:graphicData uri="http://schemas.openxmlformats.org/presentationml/2006/ole">
            <mc:AlternateContent xmlns:mc="http://schemas.openxmlformats.org/markup-compatibility/2006">
              <mc:Choice xmlns:v="urn:schemas-microsoft-com:vml" Requires="v">
                <p:oleObj name="Equation" r:id="rId9" imgW="4927320" imgH="736560" progId="Equation.DSMT4">
                  <p:embed/>
                </p:oleObj>
              </mc:Choice>
              <mc:Fallback>
                <p:oleObj name="Equation" r:id="rId9" imgW="4927320" imgH="736560" progId="Equation.DSMT4">
                  <p:embed/>
                  <p:pic>
                    <p:nvPicPr>
                      <p:cNvPr id="0" name="Object 135"/>
                      <p:cNvPicPr>
                        <a:picLocks noChangeAspect="1" noChangeArrowheads="1"/>
                      </p:cNvPicPr>
                      <p:nvPr/>
                    </p:nvPicPr>
                    <p:blipFill>
                      <a:blip r:embed="rId10"/>
                      <a:srcRect/>
                      <a:stretch>
                        <a:fillRect/>
                      </a:stretch>
                    </p:blipFill>
                    <p:spPr bwMode="auto">
                      <a:xfrm>
                        <a:off x="308298" y="2581988"/>
                        <a:ext cx="6076951" cy="91281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1">
            <p14:nvContentPartPr>
              <p14:cNvPr id="5" name="Ink 4">
                <a:extLst>
                  <a:ext uri="{FF2B5EF4-FFF2-40B4-BE49-F238E27FC236}">
                    <a16:creationId xmlns:a16="http://schemas.microsoft.com/office/drawing/2014/main" id="{08E8D373-8B8E-47B5-BB26-C2ED245A9983}"/>
                  </a:ext>
                </a:extLst>
              </p14:cNvPr>
              <p14:cNvContentPartPr/>
              <p14:nvPr/>
            </p14:nvContentPartPr>
            <p14:xfrm>
              <a:off x="6843593" y="2714562"/>
              <a:ext cx="189360" cy="624600"/>
            </p14:xfrm>
          </p:contentPart>
        </mc:Choice>
        <mc:Fallback xmlns="">
          <p:pic>
            <p:nvPicPr>
              <p:cNvPr id="5" name="Ink 4">
                <a:extLst>
                  <a:ext uri="{FF2B5EF4-FFF2-40B4-BE49-F238E27FC236}">
                    <a16:creationId xmlns:a16="http://schemas.microsoft.com/office/drawing/2014/main" id="{08E8D373-8B8E-47B5-BB26-C2ED245A9983}"/>
                  </a:ext>
                </a:extLst>
              </p:cNvPr>
              <p:cNvPicPr/>
              <p:nvPr/>
            </p:nvPicPr>
            <p:blipFill>
              <a:blip r:embed="rId13"/>
              <a:stretch>
                <a:fillRect/>
              </a:stretch>
            </p:blipFill>
            <p:spPr>
              <a:xfrm>
                <a:off x="6834953" y="2705562"/>
                <a:ext cx="207000" cy="642240"/>
              </a:xfrm>
              <a:prstGeom prst="rect">
                <a:avLst/>
              </a:prstGeom>
            </p:spPr>
          </p:pic>
        </mc:Fallback>
      </mc:AlternateContent>
      <p:graphicFrame>
        <p:nvGraphicFramePr>
          <p:cNvPr id="11" name="Object 10">
            <a:extLst>
              <a:ext uri="{FF2B5EF4-FFF2-40B4-BE49-F238E27FC236}">
                <a16:creationId xmlns:a16="http://schemas.microsoft.com/office/drawing/2014/main" id="{7DF564CD-8AEB-41AC-93E0-05E780080AB8}"/>
              </a:ext>
            </a:extLst>
          </p:cNvPr>
          <p:cNvGraphicFramePr>
            <a:graphicFrameLocks noChangeAspect="1"/>
          </p:cNvGraphicFramePr>
          <p:nvPr>
            <p:extLst>
              <p:ext uri="{D42A27DB-BD31-4B8C-83A1-F6EECF244321}">
                <p14:modId xmlns:p14="http://schemas.microsoft.com/office/powerpoint/2010/main" val="3379055614"/>
              </p:ext>
            </p:extLst>
          </p:nvPr>
        </p:nvGraphicFramePr>
        <p:xfrm>
          <a:off x="7491297" y="2461513"/>
          <a:ext cx="1549008" cy="1076371"/>
        </p:xfrm>
        <a:graphic>
          <a:graphicData uri="http://schemas.openxmlformats.org/presentationml/2006/ole">
            <mc:AlternateContent xmlns:mc="http://schemas.openxmlformats.org/markup-compatibility/2006">
              <mc:Choice xmlns:v="urn:schemas-microsoft-com:vml" Requires="v">
                <p:oleObj name="Equation" r:id="rId14" imgW="1422400" imgH="990600" progId="Equation.DSMT4">
                  <p:embed/>
                </p:oleObj>
              </mc:Choice>
              <mc:Fallback>
                <p:oleObj name="Equation" r:id="rId14" imgW="1422400" imgH="990600" progId="Equation.DSMT4">
                  <p:embed/>
                  <p:pic>
                    <p:nvPicPr>
                      <p:cNvPr id="0" name="Object 13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491297" y="2461513"/>
                        <a:ext cx="1549008" cy="1076371"/>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7D39C728-A68F-40CC-87CE-6622B165BAFE}"/>
              </a:ext>
            </a:extLst>
          </p:cNvPr>
          <p:cNvGraphicFramePr>
            <a:graphicFrameLocks noChangeAspect="1"/>
          </p:cNvGraphicFramePr>
          <p:nvPr>
            <p:extLst>
              <p:ext uri="{D42A27DB-BD31-4B8C-83A1-F6EECF244321}">
                <p14:modId xmlns:p14="http://schemas.microsoft.com/office/powerpoint/2010/main" val="929111272"/>
              </p:ext>
            </p:extLst>
          </p:nvPr>
        </p:nvGraphicFramePr>
        <p:xfrm>
          <a:off x="357067" y="4008857"/>
          <a:ext cx="6486526" cy="1219200"/>
        </p:xfrm>
        <a:graphic>
          <a:graphicData uri="http://schemas.openxmlformats.org/presentationml/2006/ole">
            <mc:AlternateContent xmlns:mc="http://schemas.openxmlformats.org/markup-compatibility/2006">
              <mc:Choice xmlns:v="urn:schemas-microsoft-com:vml" Requires="v">
                <p:oleObj name="Equation" r:id="rId16" imgW="5270400" imgH="990360" progId="Equation.DSMT4">
                  <p:embed/>
                </p:oleObj>
              </mc:Choice>
              <mc:Fallback>
                <p:oleObj name="Equation" r:id="rId16" imgW="5270400" imgH="990360" progId="Equation.DSMT4">
                  <p:embed/>
                  <p:pic>
                    <p:nvPicPr>
                      <p:cNvPr id="0" name="Object 139"/>
                      <p:cNvPicPr>
                        <a:picLocks noChangeAspect="1" noChangeArrowheads="1"/>
                      </p:cNvPicPr>
                      <p:nvPr/>
                    </p:nvPicPr>
                    <p:blipFill>
                      <a:blip r:embed="rId17"/>
                      <a:srcRect/>
                      <a:stretch>
                        <a:fillRect/>
                      </a:stretch>
                    </p:blipFill>
                    <p:spPr bwMode="auto">
                      <a:xfrm>
                        <a:off x="357067" y="4008857"/>
                        <a:ext cx="6486526" cy="1219200"/>
                      </a:xfrm>
                      <a:prstGeom prst="rect">
                        <a:avLst/>
                      </a:prstGeom>
                      <a:noFill/>
                    </p:spPr>
                  </p:pic>
                </p:oleObj>
              </mc:Fallback>
            </mc:AlternateContent>
          </a:graphicData>
        </a:graphic>
      </p:graphicFrame>
    </p:spTree>
    <p:extLst>
      <p:ext uri="{BB962C8B-B14F-4D97-AF65-F5344CB8AC3E}">
        <p14:creationId xmlns:p14="http://schemas.microsoft.com/office/powerpoint/2010/main" val="13117007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1489434" y="115292"/>
            <a:ext cx="8220173" cy="584775"/>
          </a:xfrm>
          <a:prstGeom prst="rect">
            <a:avLst/>
          </a:prstGeom>
          <a:noFill/>
        </p:spPr>
        <p:txBody>
          <a:bodyPr wrap="square" rtlCol="0">
            <a:spAutoFit/>
          </a:bodyPr>
          <a:lstStyle/>
          <a:p>
            <a:r>
              <a:rPr lang="en-US" sz="3200" b="1" u="sng"/>
              <a:t>Time Development: Spin in a Magnetic Field</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878F193A-24CD-4737-B543-76EFDF0C8D23}"/>
              </a:ext>
            </a:extLst>
          </p:cNvPr>
          <p:cNvSpPr txBox="1"/>
          <p:nvPr/>
        </p:nvSpPr>
        <p:spPr>
          <a:xfrm>
            <a:off x="395925" y="1027522"/>
            <a:ext cx="6372520" cy="738664"/>
          </a:xfrm>
          <a:prstGeom prst="rect">
            <a:avLst/>
          </a:prstGeom>
          <a:noFill/>
        </p:spPr>
        <p:txBody>
          <a:bodyPr wrap="square" rtlCol="0">
            <a:spAutoFit/>
          </a:bodyPr>
          <a:lstStyle/>
          <a:p>
            <a:r>
              <a:rPr lang="en-US" sz="1400"/>
              <a:t>Now let’s consider a harmonic perturbation: the classic NMR setup.  Here we have a constant B</a:t>
            </a:r>
            <a:r>
              <a:rPr lang="en-US" sz="1400" baseline="-25000"/>
              <a:t>z</a:t>
            </a:r>
            <a:r>
              <a:rPr lang="en-US" sz="1400"/>
              <a:t> to preferentially align the spins s = 1/2, and then a rotating B field in the horizontal plane, to flip the spins (if the frequency is right).</a:t>
            </a:r>
          </a:p>
        </p:txBody>
      </p:sp>
      <p:sp>
        <p:nvSpPr>
          <p:cNvPr id="14" name="TextBox 13">
            <a:extLst>
              <a:ext uri="{FF2B5EF4-FFF2-40B4-BE49-F238E27FC236}">
                <a16:creationId xmlns:a16="http://schemas.microsoft.com/office/drawing/2014/main" id="{6B47A8A4-579F-4C2C-976C-402305BA56CD}"/>
              </a:ext>
            </a:extLst>
          </p:cNvPr>
          <p:cNvSpPr txBox="1"/>
          <p:nvPr/>
        </p:nvSpPr>
        <p:spPr>
          <a:xfrm>
            <a:off x="395925" y="3492452"/>
            <a:ext cx="6740166" cy="523220"/>
          </a:xfrm>
          <a:prstGeom prst="rect">
            <a:avLst/>
          </a:prstGeom>
          <a:noFill/>
        </p:spPr>
        <p:txBody>
          <a:bodyPr wrap="square" rtlCol="0">
            <a:spAutoFit/>
          </a:bodyPr>
          <a:lstStyle/>
          <a:p>
            <a:r>
              <a:rPr lang="en-US" sz="1400"/>
              <a:t>The equation can be solved by projecting both sides onto the S</a:t>
            </a:r>
            <a:r>
              <a:rPr lang="en-US" sz="1400" baseline="-25000"/>
              <a:t>z</a:t>
            </a:r>
            <a:r>
              <a:rPr lang="en-US" sz="1400"/>
              <a:t> spin basis.  We’ll get two coupled equations which can be solved.   </a:t>
            </a:r>
          </a:p>
        </p:txBody>
      </p:sp>
      <p:graphicFrame>
        <p:nvGraphicFramePr>
          <p:cNvPr id="6" name="Object 5">
            <a:extLst>
              <a:ext uri="{FF2B5EF4-FFF2-40B4-BE49-F238E27FC236}">
                <a16:creationId xmlns:a16="http://schemas.microsoft.com/office/drawing/2014/main" id="{47AB0A72-4348-4217-8D9D-58500F5396DC}"/>
              </a:ext>
            </a:extLst>
          </p:cNvPr>
          <p:cNvGraphicFramePr>
            <a:graphicFrameLocks noChangeAspect="1"/>
          </p:cNvGraphicFramePr>
          <p:nvPr>
            <p:extLst>
              <p:ext uri="{D42A27DB-BD31-4B8C-83A1-F6EECF244321}">
                <p14:modId xmlns:p14="http://schemas.microsoft.com/office/powerpoint/2010/main" val="2147680179"/>
              </p:ext>
            </p:extLst>
          </p:nvPr>
        </p:nvGraphicFramePr>
        <p:xfrm>
          <a:off x="463484" y="2100568"/>
          <a:ext cx="6186488" cy="989013"/>
        </p:xfrm>
        <a:graphic>
          <a:graphicData uri="http://schemas.openxmlformats.org/presentationml/2006/ole">
            <mc:AlternateContent xmlns:mc="http://schemas.openxmlformats.org/markup-compatibility/2006">
              <mc:Choice xmlns:v="urn:schemas-microsoft-com:vml" Requires="v">
                <p:oleObj name="Equation" r:id="rId2" imgW="5105160" imgH="812520" progId="Equation.DSMT4">
                  <p:embed/>
                </p:oleObj>
              </mc:Choice>
              <mc:Fallback>
                <p:oleObj name="Equation" r:id="rId2" imgW="5105160" imgH="812520" progId="Equation.DSMT4">
                  <p:embed/>
                  <p:pic>
                    <p:nvPicPr>
                      <p:cNvPr id="0" name="Object 1"/>
                      <p:cNvPicPr>
                        <a:picLocks noChangeAspect="1" noChangeArrowheads="1"/>
                      </p:cNvPicPr>
                      <p:nvPr/>
                    </p:nvPicPr>
                    <p:blipFill>
                      <a:blip r:embed="rId3"/>
                      <a:srcRect/>
                      <a:stretch>
                        <a:fillRect/>
                      </a:stretch>
                    </p:blipFill>
                    <p:spPr bwMode="auto">
                      <a:xfrm>
                        <a:off x="463484" y="2100568"/>
                        <a:ext cx="6186488" cy="989013"/>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163EFDD8-8DF9-416D-BD24-7DCE0F41D7F4}"/>
              </a:ext>
            </a:extLst>
          </p:cNvPr>
          <p:cNvGraphicFramePr>
            <a:graphicFrameLocks noChangeAspect="1"/>
          </p:cNvGraphicFramePr>
          <p:nvPr>
            <p:extLst>
              <p:ext uri="{D42A27DB-BD31-4B8C-83A1-F6EECF244321}">
                <p14:modId xmlns:p14="http://schemas.microsoft.com/office/powerpoint/2010/main" val="3618079762"/>
              </p:ext>
            </p:extLst>
          </p:nvPr>
        </p:nvGraphicFramePr>
        <p:xfrm>
          <a:off x="7379718" y="937909"/>
          <a:ext cx="4572000" cy="2903538"/>
        </p:xfrm>
        <a:graphic>
          <a:graphicData uri="http://schemas.openxmlformats.org/presentationml/2006/ole">
            <mc:AlternateContent xmlns:mc="http://schemas.openxmlformats.org/markup-compatibility/2006">
              <mc:Choice xmlns:v="urn:schemas-microsoft-com:vml" Requires="v">
                <p:oleObj name="Bitmap Image" r:id="rId4" imgW="5009524" imgH="3247619" progId="Paint.Picture">
                  <p:embed/>
                </p:oleObj>
              </mc:Choice>
              <mc:Fallback>
                <p:oleObj name="Bitmap Image" r:id="rId4" imgW="5009524" imgH="3247619" progId="Paint.Picture">
                  <p:embed/>
                  <p:pic>
                    <p:nvPicPr>
                      <p:cNvPr id="0" name="Object 21"/>
                      <p:cNvPicPr>
                        <a:picLocks noChangeAspect="1" noChangeArrowheads="1"/>
                      </p:cNvPicPr>
                      <p:nvPr/>
                    </p:nvPicPr>
                    <p:blipFill>
                      <a:blip r:embed="rId5">
                        <a:extLst>
                          <a:ext uri="{28A0092B-C50C-407E-A947-70E740481C1C}">
                            <a14:useLocalDpi xmlns:a14="http://schemas.microsoft.com/office/drawing/2010/main" val="0"/>
                          </a:ext>
                        </a:extLst>
                      </a:blip>
                      <a:srcRect l="4182" r="4562" b="10558"/>
                      <a:stretch>
                        <a:fillRect/>
                      </a:stretch>
                    </p:blipFill>
                    <p:spPr bwMode="auto">
                      <a:xfrm>
                        <a:off x="7379718" y="937909"/>
                        <a:ext cx="4572000" cy="290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4" name="Object 23">
            <a:extLst>
              <a:ext uri="{FF2B5EF4-FFF2-40B4-BE49-F238E27FC236}">
                <a16:creationId xmlns:a16="http://schemas.microsoft.com/office/drawing/2014/main" id="{DC6457F6-3E7B-4074-8FF8-4723E8FD1C2D}"/>
              </a:ext>
            </a:extLst>
          </p:cNvPr>
          <p:cNvGraphicFramePr>
            <a:graphicFrameLocks noChangeAspect="1"/>
          </p:cNvGraphicFramePr>
          <p:nvPr>
            <p:extLst>
              <p:ext uri="{D42A27DB-BD31-4B8C-83A1-F6EECF244321}">
                <p14:modId xmlns:p14="http://schemas.microsoft.com/office/powerpoint/2010/main" val="2595108320"/>
              </p:ext>
            </p:extLst>
          </p:nvPr>
        </p:nvGraphicFramePr>
        <p:xfrm>
          <a:off x="482664" y="4422475"/>
          <a:ext cx="5632516" cy="1745928"/>
        </p:xfrm>
        <a:graphic>
          <a:graphicData uri="http://schemas.openxmlformats.org/presentationml/2006/ole">
            <mc:AlternateContent xmlns:mc="http://schemas.openxmlformats.org/markup-compatibility/2006">
              <mc:Choice xmlns:v="urn:schemas-microsoft-com:vml" Requires="v">
                <p:oleObj name="Equation" r:id="rId6" imgW="4838400" imgH="1498320" progId="Equation.DSMT4">
                  <p:embed/>
                </p:oleObj>
              </mc:Choice>
              <mc:Fallback>
                <p:oleObj name="Equation" r:id="rId6" imgW="4838400" imgH="1498320" progId="Equation.DSMT4">
                  <p:embed/>
                  <p:pic>
                    <p:nvPicPr>
                      <p:cNvPr id="0" name="Object 23"/>
                      <p:cNvPicPr>
                        <a:picLocks noChangeAspect="1" noChangeArrowheads="1"/>
                      </p:cNvPicPr>
                      <p:nvPr/>
                    </p:nvPicPr>
                    <p:blipFill>
                      <a:blip r:embed="rId7"/>
                      <a:srcRect/>
                      <a:stretch>
                        <a:fillRect/>
                      </a:stretch>
                    </p:blipFill>
                    <p:spPr bwMode="auto">
                      <a:xfrm>
                        <a:off x="482664" y="4422475"/>
                        <a:ext cx="5632516" cy="1745928"/>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267A7DBF-1813-4F86-98DE-E3F56733C69D}"/>
              </a:ext>
            </a:extLst>
          </p:cNvPr>
          <p:cNvSpPr txBox="1"/>
          <p:nvPr/>
        </p:nvSpPr>
        <p:spPr>
          <a:xfrm>
            <a:off x="7464559" y="4025588"/>
            <a:ext cx="3431357" cy="1600438"/>
          </a:xfrm>
          <a:prstGeom prst="rect">
            <a:avLst/>
          </a:prstGeom>
          <a:noFill/>
        </p:spPr>
        <p:txBody>
          <a:bodyPr wrap="square" rtlCol="0">
            <a:spAutoFit/>
          </a:bodyPr>
          <a:lstStyle/>
          <a:p>
            <a:r>
              <a:rPr lang="en-US" sz="1400"/>
              <a:t>In graph we consider probability spin in initial up-state has flipped onto the down state.  For any </a:t>
            </a:r>
            <a:r>
              <a:rPr lang="el-GR" sz="1400"/>
              <a:t>ω</a:t>
            </a:r>
            <a:r>
              <a:rPr lang="en-US" sz="1400"/>
              <a:t>, probability is periodic, but ‘negligible’, unless close to the resonant frequency (apparently 2Hz in my example), which is the same as the energy difference between the spin up/down states.  </a:t>
            </a:r>
          </a:p>
        </p:txBody>
      </p:sp>
    </p:spTree>
    <p:extLst>
      <p:ext uri="{BB962C8B-B14F-4D97-AF65-F5344CB8AC3E}">
        <p14:creationId xmlns:p14="http://schemas.microsoft.com/office/powerpoint/2010/main" val="16657398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BE793-2A3C-9A50-D78B-308B1C788F1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60F2EB51-7289-DE4F-E9BA-D0F732D9CB20}"/>
              </a:ext>
            </a:extLst>
          </p:cNvPr>
          <p:cNvSpPr txBox="1"/>
          <p:nvPr/>
        </p:nvSpPr>
        <p:spPr>
          <a:xfrm>
            <a:off x="1734532" y="115292"/>
            <a:ext cx="7824247" cy="584775"/>
          </a:xfrm>
          <a:prstGeom prst="rect">
            <a:avLst/>
          </a:prstGeom>
          <a:noFill/>
        </p:spPr>
        <p:txBody>
          <a:bodyPr wrap="square" rtlCol="0">
            <a:spAutoFit/>
          </a:bodyPr>
          <a:lstStyle/>
          <a:p>
            <a:r>
              <a:rPr lang="en-US" sz="3200" b="1" u="sng"/>
              <a:t>Time development: Spin in a Magnetic Field</a:t>
            </a:r>
            <a:endParaRPr lang="en-US" sz="3600" b="1" u="sng"/>
          </a:p>
        </p:txBody>
      </p:sp>
      <p:sp>
        <p:nvSpPr>
          <p:cNvPr id="7" name="Rectangle 2">
            <a:extLst>
              <a:ext uri="{FF2B5EF4-FFF2-40B4-BE49-F238E27FC236}">
                <a16:creationId xmlns:a16="http://schemas.microsoft.com/office/drawing/2014/main" id="{E3180577-40CD-F775-CBFA-D552CDBDCD17}"/>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C9E39065-0FAE-57FE-A16D-D5309B6CC362}"/>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A2D947BB-E247-A14F-6FD6-649764A2BC5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FF7B2159-CED5-4192-4412-5F090771824F}"/>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0E4FB045-0B3A-0182-4124-9035BCF01DDD}"/>
              </a:ext>
            </a:extLst>
          </p:cNvPr>
          <p:cNvSpPr txBox="1"/>
          <p:nvPr/>
        </p:nvSpPr>
        <p:spPr>
          <a:xfrm>
            <a:off x="395925" y="895543"/>
            <a:ext cx="5891753" cy="307777"/>
          </a:xfrm>
          <a:prstGeom prst="rect">
            <a:avLst/>
          </a:prstGeom>
          <a:noFill/>
        </p:spPr>
        <p:txBody>
          <a:bodyPr wrap="square" rtlCol="0">
            <a:spAutoFit/>
          </a:bodyPr>
          <a:lstStyle/>
          <a:p>
            <a:r>
              <a:rPr lang="en-US" sz="1400"/>
              <a:t>Now consider a harmonic ‘perturbation’ for an s = 1 spin.</a:t>
            </a:r>
          </a:p>
        </p:txBody>
      </p:sp>
      <p:sp>
        <p:nvSpPr>
          <p:cNvPr id="22" name="TextBox 21">
            <a:extLst>
              <a:ext uri="{FF2B5EF4-FFF2-40B4-BE49-F238E27FC236}">
                <a16:creationId xmlns:a16="http://schemas.microsoft.com/office/drawing/2014/main" id="{B5C09FF5-5AE3-654C-32B0-7692742E478F}"/>
              </a:ext>
            </a:extLst>
          </p:cNvPr>
          <p:cNvSpPr txBox="1"/>
          <p:nvPr/>
        </p:nvSpPr>
        <p:spPr>
          <a:xfrm>
            <a:off x="352701" y="2475790"/>
            <a:ext cx="8119425" cy="307777"/>
          </a:xfrm>
          <a:prstGeom prst="rect">
            <a:avLst/>
          </a:prstGeom>
          <a:noFill/>
        </p:spPr>
        <p:txBody>
          <a:bodyPr wrap="square" rtlCol="0">
            <a:spAutoFit/>
          </a:bodyPr>
          <a:lstStyle/>
          <a:p>
            <a:r>
              <a:rPr lang="en-US" sz="1400"/>
              <a:t>We find, for instance, at resonance </a:t>
            </a:r>
            <a:r>
              <a:rPr lang="el-GR" sz="1400"/>
              <a:t>ω</a:t>
            </a:r>
            <a:r>
              <a:rPr lang="en-US" sz="1400"/>
              <a:t> = g</a:t>
            </a:r>
            <a:r>
              <a:rPr lang="el-GR" sz="1400"/>
              <a:t>γ</a:t>
            </a:r>
            <a:r>
              <a:rPr lang="en-US" sz="1400"/>
              <a:t>B_z, which is the energy difference between the levels:</a:t>
            </a:r>
            <a:endParaRPr lang="en-US" sz="1600"/>
          </a:p>
        </p:txBody>
      </p:sp>
      <p:sp>
        <p:nvSpPr>
          <p:cNvPr id="23" name="TextBox 22">
            <a:extLst>
              <a:ext uri="{FF2B5EF4-FFF2-40B4-BE49-F238E27FC236}">
                <a16:creationId xmlns:a16="http://schemas.microsoft.com/office/drawing/2014/main" id="{F3547630-7CBA-5A1C-034C-30C0773EC5B2}"/>
              </a:ext>
            </a:extLst>
          </p:cNvPr>
          <p:cNvSpPr txBox="1"/>
          <p:nvPr/>
        </p:nvSpPr>
        <p:spPr>
          <a:xfrm>
            <a:off x="9282750" y="4533097"/>
            <a:ext cx="2775900" cy="1169551"/>
          </a:xfrm>
          <a:prstGeom prst="rect">
            <a:avLst/>
          </a:prstGeom>
          <a:noFill/>
        </p:spPr>
        <p:txBody>
          <a:bodyPr wrap="square" rtlCol="0">
            <a:spAutoFit/>
          </a:bodyPr>
          <a:lstStyle/>
          <a:p>
            <a:r>
              <a:rPr lang="en-US" sz="1400"/>
              <a:t>And here, even in resonance, neither state |-1&gt; or |1&gt; gets completely populated, which kind of makes sense since they are both equidistant from |0&gt;, energy-wise.</a:t>
            </a:r>
            <a:endParaRPr lang="en-US" sz="1600"/>
          </a:p>
        </p:txBody>
      </p:sp>
      <p:graphicFrame>
        <p:nvGraphicFramePr>
          <p:cNvPr id="4" name="Object 3">
            <a:extLst>
              <a:ext uri="{FF2B5EF4-FFF2-40B4-BE49-F238E27FC236}">
                <a16:creationId xmlns:a16="http://schemas.microsoft.com/office/drawing/2014/main" id="{B2BCA1C6-C72A-1533-A1BF-648988F10AED}"/>
              </a:ext>
            </a:extLst>
          </p:cNvPr>
          <p:cNvGraphicFramePr>
            <a:graphicFrameLocks noChangeAspect="1"/>
          </p:cNvGraphicFramePr>
          <p:nvPr>
            <p:extLst>
              <p:ext uri="{D42A27DB-BD31-4B8C-83A1-F6EECF244321}">
                <p14:modId xmlns:p14="http://schemas.microsoft.com/office/powerpoint/2010/main" val="2603792443"/>
              </p:ext>
            </p:extLst>
          </p:nvPr>
        </p:nvGraphicFramePr>
        <p:xfrm>
          <a:off x="395925" y="1424204"/>
          <a:ext cx="5565775" cy="496888"/>
        </p:xfrm>
        <a:graphic>
          <a:graphicData uri="http://schemas.openxmlformats.org/presentationml/2006/ole">
            <mc:AlternateContent xmlns:mc="http://schemas.openxmlformats.org/markup-compatibility/2006">
              <mc:Choice xmlns:v="urn:schemas-microsoft-com:vml" Requires="v">
                <p:oleObj name="Equation" r:id="rId2" imgW="4394160" imgH="393480" progId="Equation.DSMT4">
                  <p:embed/>
                </p:oleObj>
              </mc:Choice>
              <mc:Fallback>
                <p:oleObj name="Equation" r:id="rId2" imgW="4394160" imgH="393480" progId="Equation.DSMT4">
                  <p:embed/>
                  <p:pic>
                    <p:nvPicPr>
                      <p:cNvPr id="4" name="Object 3">
                        <a:extLst>
                          <a:ext uri="{FF2B5EF4-FFF2-40B4-BE49-F238E27FC236}">
                            <a16:creationId xmlns:a16="http://schemas.microsoft.com/office/drawing/2014/main" id="{C80F14ED-90C5-3971-F158-E0DABDDE90E9}"/>
                          </a:ext>
                        </a:extLst>
                      </p:cNvPr>
                      <p:cNvPicPr/>
                      <p:nvPr/>
                    </p:nvPicPr>
                    <p:blipFill>
                      <a:blip r:embed="rId3"/>
                      <a:stretch>
                        <a:fillRect/>
                      </a:stretch>
                    </p:blipFill>
                    <p:spPr>
                      <a:xfrm>
                        <a:off x="395925" y="1424204"/>
                        <a:ext cx="5565775" cy="496888"/>
                      </a:xfrm>
                      <a:prstGeom prst="rect">
                        <a:avLst/>
                      </a:prstGeom>
                    </p:spPr>
                  </p:pic>
                </p:oleObj>
              </mc:Fallback>
            </mc:AlternateContent>
          </a:graphicData>
        </a:graphic>
      </p:graphicFrame>
      <p:sp>
        <p:nvSpPr>
          <p:cNvPr id="11" name="Rectangle 2">
            <a:extLst>
              <a:ext uri="{FF2B5EF4-FFF2-40B4-BE49-F238E27FC236}">
                <a16:creationId xmlns:a16="http://schemas.microsoft.com/office/drawing/2014/main" id="{6023E12F-4BAA-30B6-DAE7-93B49A558158}"/>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356DE89D-9423-0E85-3969-582384B934FA}"/>
              </a:ext>
            </a:extLst>
          </p:cNvPr>
          <p:cNvGraphicFramePr>
            <a:graphicFrameLocks noChangeAspect="1"/>
          </p:cNvGraphicFramePr>
          <p:nvPr>
            <p:extLst>
              <p:ext uri="{D42A27DB-BD31-4B8C-83A1-F6EECF244321}">
                <p14:modId xmlns:p14="http://schemas.microsoft.com/office/powerpoint/2010/main" val="3164135587"/>
              </p:ext>
            </p:extLst>
          </p:nvPr>
        </p:nvGraphicFramePr>
        <p:xfrm>
          <a:off x="6875463" y="1116229"/>
          <a:ext cx="4078287" cy="1198692"/>
        </p:xfrm>
        <a:graphic>
          <a:graphicData uri="http://schemas.openxmlformats.org/presentationml/2006/ole">
            <mc:AlternateContent xmlns:mc="http://schemas.openxmlformats.org/markup-compatibility/2006">
              <mc:Choice xmlns:v="urn:schemas-microsoft-com:vml" Requires="v">
                <p:oleObj name="Equation" r:id="rId4" imgW="4622760" imgH="1358640" progId="Equation.DSMT4">
                  <p:embed/>
                </p:oleObj>
              </mc:Choice>
              <mc:Fallback>
                <p:oleObj name="Equation" r:id="rId4" imgW="4622760" imgH="1358640" progId="Equation.DSMT4">
                  <p:embed/>
                  <p:pic>
                    <p:nvPicPr>
                      <p:cNvPr id="18" name="Object 17">
                        <a:extLst>
                          <a:ext uri="{FF2B5EF4-FFF2-40B4-BE49-F238E27FC236}">
                            <a16:creationId xmlns:a16="http://schemas.microsoft.com/office/drawing/2014/main" id="{0058D9DA-CD77-34C3-C441-0AEB90CD3056}"/>
                          </a:ext>
                        </a:extLst>
                      </p:cNvPr>
                      <p:cNvPicPr/>
                      <p:nvPr/>
                    </p:nvPicPr>
                    <p:blipFill>
                      <a:blip r:embed="rId5"/>
                      <a:stretch>
                        <a:fillRect/>
                      </a:stretch>
                    </p:blipFill>
                    <p:spPr>
                      <a:xfrm>
                        <a:off x="6875463" y="1116229"/>
                        <a:ext cx="4078287" cy="1198692"/>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4376E390-916A-8733-891C-9D38A717E232}"/>
              </a:ext>
            </a:extLst>
          </p:cNvPr>
          <p:cNvGraphicFramePr>
            <a:graphicFrameLocks noChangeAspect="1"/>
          </p:cNvGraphicFramePr>
          <p:nvPr>
            <p:extLst>
              <p:ext uri="{D42A27DB-BD31-4B8C-83A1-F6EECF244321}">
                <p14:modId xmlns:p14="http://schemas.microsoft.com/office/powerpoint/2010/main" val="627554633"/>
              </p:ext>
            </p:extLst>
          </p:nvPr>
        </p:nvGraphicFramePr>
        <p:xfrm>
          <a:off x="395925" y="2930524"/>
          <a:ext cx="3643162" cy="1358017"/>
        </p:xfrm>
        <a:graphic>
          <a:graphicData uri="http://schemas.openxmlformats.org/presentationml/2006/ole">
            <mc:AlternateContent xmlns:mc="http://schemas.openxmlformats.org/markup-compatibility/2006">
              <mc:Choice xmlns:v="urn:schemas-microsoft-com:vml" Requires="v">
                <p:oleObj name="Equation" r:id="rId6" imgW="3275203" imgH="1221068" progId="Equation.DSMT4">
                  <p:embed/>
                </p:oleObj>
              </mc:Choice>
              <mc:Fallback>
                <p:oleObj name="Equation" r:id="rId6" imgW="3275203" imgH="1221068" progId="Equation.DSMT4">
                  <p:embed/>
                  <p:pic>
                    <p:nvPicPr>
                      <p:cNvPr id="0" name=""/>
                      <p:cNvPicPr/>
                      <p:nvPr/>
                    </p:nvPicPr>
                    <p:blipFill>
                      <a:blip r:embed="rId7"/>
                      <a:stretch>
                        <a:fillRect/>
                      </a:stretch>
                    </p:blipFill>
                    <p:spPr>
                      <a:xfrm>
                        <a:off x="395925" y="2930524"/>
                        <a:ext cx="3643162" cy="1358017"/>
                      </a:xfrm>
                      <a:prstGeom prst="rect">
                        <a:avLst/>
                      </a:prstGeom>
                    </p:spPr>
                  </p:pic>
                </p:oleObj>
              </mc:Fallback>
            </mc:AlternateContent>
          </a:graphicData>
        </a:graphic>
      </p:graphicFrame>
      <p:pic>
        <p:nvPicPr>
          <p:cNvPr id="9" name="Picture 8">
            <a:extLst>
              <a:ext uri="{FF2B5EF4-FFF2-40B4-BE49-F238E27FC236}">
                <a16:creationId xmlns:a16="http://schemas.microsoft.com/office/drawing/2014/main" id="{595A361A-0D30-2EA4-8C63-71D1C194BBF8}"/>
              </a:ext>
            </a:extLst>
          </p:cNvPr>
          <p:cNvPicPr>
            <a:picLocks noChangeAspect="1"/>
          </p:cNvPicPr>
          <p:nvPr/>
        </p:nvPicPr>
        <p:blipFill>
          <a:blip r:embed="rId8"/>
          <a:stretch>
            <a:fillRect/>
          </a:stretch>
        </p:blipFill>
        <p:spPr>
          <a:xfrm>
            <a:off x="395925" y="4533097"/>
            <a:ext cx="2642086" cy="1767996"/>
          </a:xfrm>
          <a:prstGeom prst="rect">
            <a:avLst/>
          </a:prstGeom>
        </p:spPr>
      </p:pic>
      <p:graphicFrame>
        <p:nvGraphicFramePr>
          <p:cNvPr id="14" name="Object 13">
            <a:extLst>
              <a:ext uri="{FF2B5EF4-FFF2-40B4-BE49-F238E27FC236}">
                <a16:creationId xmlns:a16="http://schemas.microsoft.com/office/drawing/2014/main" id="{964CFFC5-8AE4-64FE-4DD4-A1B96FDED516}"/>
              </a:ext>
            </a:extLst>
          </p:cNvPr>
          <p:cNvGraphicFramePr>
            <a:graphicFrameLocks noChangeAspect="1"/>
          </p:cNvGraphicFramePr>
          <p:nvPr>
            <p:extLst>
              <p:ext uri="{D42A27DB-BD31-4B8C-83A1-F6EECF244321}">
                <p14:modId xmlns:p14="http://schemas.microsoft.com/office/powerpoint/2010/main" val="3518221518"/>
              </p:ext>
            </p:extLst>
          </p:nvPr>
        </p:nvGraphicFramePr>
        <p:xfrm>
          <a:off x="6503905" y="2925135"/>
          <a:ext cx="2379282" cy="1391186"/>
        </p:xfrm>
        <a:graphic>
          <a:graphicData uri="http://schemas.openxmlformats.org/presentationml/2006/ole">
            <mc:AlternateContent xmlns:mc="http://schemas.openxmlformats.org/markup-compatibility/2006">
              <mc:Choice xmlns:v="urn:schemas-microsoft-com:vml" Requires="v">
                <p:oleObj name="Equation" r:id="rId9" imgW="1827953" imgH="1068209" progId="Equation.DSMT4">
                  <p:embed/>
                </p:oleObj>
              </mc:Choice>
              <mc:Fallback>
                <p:oleObj name="Equation" r:id="rId9" imgW="1827953" imgH="1068209" progId="Equation.DSMT4">
                  <p:embed/>
                  <p:pic>
                    <p:nvPicPr>
                      <p:cNvPr id="0" name=""/>
                      <p:cNvPicPr/>
                      <p:nvPr/>
                    </p:nvPicPr>
                    <p:blipFill>
                      <a:blip r:embed="rId10"/>
                      <a:stretch>
                        <a:fillRect/>
                      </a:stretch>
                    </p:blipFill>
                    <p:spPr>
                      <a:xfrm>
                        <a:off x="6503905" y="2925135"/>
                        <a:ext cx="2379282" cy="1391186"/>
                      </a:xfrm>
                      <a:prstGeom prst="rect">
                        <a:avLst/>
                      </a:prstGeom>
                    </p:spPr>
                  </p:pic>
                </p:oleObj>
              </mc:Fallback>
            </mc:AlternateContent>
          </a:graphicData>
        </a:graphic>
      </p:graphicFrame>
      <p:pic>
        <p:nvPicPr>
          <p:cNvPr id="15" name="Picture 14">
            <a:extLst>
              <a:ext uri="{FF2B5EF4-FFF2-40B4-BE49-F238E27FC236}">
                <a16:creationId xmlns:a16="http://schemas.microsoft.com/office/drawing/2014/main" id="{A2576667-BC88-FB85-C7ED-BE3F8488E6CE}"/>
              </a:ext>
            </a:extLst>
          </p:cNvPr>
          <p:cNvPicPr>
            <a:picLocks noChangeAspect="1"/>
          </p:cNvPicPr>
          <p:nvPr/>
        </p:nvPicPr>
        <p:blipFill>
          <a:blip r:embed="rId11"/>
          <a:stretch>
            <a:fillRect/>
          </a:stretch>
        </p:blipFill>
        <p:spPr>
          <a:xfrm>
            <a:off x="6503905" y="4597503"/>
            <a:ext cx="2594739" cy="1735937"/>
          </a:xfrm>
          <a:prstGeom prst="rect">
            <a:avLst/>
          </a:prstGeom>
        </p:spPr>
      </p:pic>
      <p:sp>
        <p:nvSpPr>
          <p:cNvPr id="17" name="TextBox 16">
            <a:extLst>
              <a:ext uri="{FF2B5EF4-FFF2-40B4-BE49-F238E27FC236}">
                <a16:creationId xmlns:a16="http://schemas.microsoft.com/office/drawing/2014/main" id="{2263E050-F04C-30E0-EB6D-B8F1ADDACD9E}"/>
              </a:ext>
            </a:extLst>
          </p:cNvPr>
          <p:cNvSpPr txBox="1"/>
          <p:nvPr/>
        </p:nvSpPr>
        <p:spPr>
          <a:xfrm>
            <a:off x="3239681" y="4437554"/>
            <a:ext cx="2878020" cy="2031325"/>
          </a:xfrm>
          <a:prstGeom prst="rect">
            <a:avLst/>
          </a:prstGeom>
          <a:noFill/>
        </p:spPr>
        <p:txBody>
          <a:bodyPr wrap="square" rtlCol="0">
            <a:spAutoFit/>
          </a:bodyPr>
          <a:lstStyle/>
          <a:p>
            <a:r>
              <a:rPr lang="en-US" sz="1400"/>
              <a:t>So interestingly, transitions from |1&gt; to |0&gt; are initially more likely than |1&gt; to |-1&gt;.  This makes sense because |1&gt; to |0&gt; is direct, but |1&gt; to |-1&gt; is indirect.  But also note that |1&gt; to |-1&gt; eventually has the largest amplitude.  So the two-step ‘photon’ absorption process is more strongly encouraged here.</a:t>
            </a:r>
            <a:endParaRPr lang="en-US" sz="1600"/>
          </a:p>
        </p:txBody>
      </p:sp>
    </p:spTree>
    <p:extLst>
      <p:ext uri="{BB962C8B-B14F-4D97-AF65-F5344CB8AC3E}">
        <p14:creationId xmlns:p14="http://schemas.microsoft.com/office/powerpoint/2010/main" val="19102276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1611984" y="115292"/>
            <a:ext cx="7956222" cy="584775"/>
          </a:xfrm>
          <a:prstGeom prst="rect">
            <a:avLst/>
          </a:prstGeom>
          <a:noFill/>
        </p:spPr>
        <p:txBody>
          <a:bodyPr wrap="square" rtlCol="0">
            <a:spAutoFit/>
          </a:bodyPr>
          <a:lstStyle/>
          <a:p>
            <a:r>
              <a:rPr lang="en-US" sz="3200" b="1" u="sng"/>
              <a:t>Time Development: Spin in a Magnetic Field</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878F193A-24CD-4737-B543-76EFDF0C8D23}"/>
              </a:ext>
            </a:extLst>
          </p:cNvPr>
          <p:cNvSpPr txBox="1"/>
          <p:nvPr/>
        </p:nvSpPr>
        <p:spPr>
          <a:xfrm>
            <a:off x="405352" y="988176"/>
            <a:ext cx="8766928" cy="738664"/>
          </a:xfrm>
          <a:prstGeom prst="rect">
            <a:avLst/>
          </a:prstGeom>
          <a:noFill/>
        </p:spPr>
        <p:txBody>
          <a:bodyPr wrap="square" rtlCol="0">
            <a:spAutoFit/>
          </a:bodyPr>
          <a:lstStyle/>
          <a:p>
            <a:r>
              <a:rPr lang="en-US" sz="1400"/>
              <a:t>Finally let’s consider an adiabatic perturbation whereby we start with a field in the x-direction, and then sloooowly rotate the field into the y-direction.  Technically, we’ll just appropriate our earlier equation, but with B</a:t>
            </a:r>
            <a:r>
              <a:rPr lang="en-US" sz="1400" baseline="-25000"/>
              <a:t>z</a:t>
            </a:r>
            <a:r>
              <a:rPr lang="en-US" sz="1400"/>
              <a:t> = 0, solve for the spins s = ½ at time t = </a:t>
            </a:r>
            <a:r>
              <a:rPr lang="el-GR" sz="1400"/>
              <a:t>π</a:t>
            </a:r>
            <a:r>
              <a:rPr lang="en-US" sz="1400"/>
              <a:t>/2</a:t>
            </a:r>
            <a:r>
              <a:rPr lang="el-GR" sz="1400"/>
              <a:t>ω</a:t>
            </a:r>
            <a:r>
              <a:rPr lang="en-US" sz="1400"/>
              <a:t>, when field will have rotated onto y-direction, and take the limit that </a:t>
            </a:r>
            <a:r>
              <a:rPr lang="el-GR" sz="1400"/>
              <a:t>ω</a:t>
            </a:r>
            <a:r>
              <a:rPr lang="en-US" sz="1400"/>
              <a:t> </a:t>
            </a:r>
            <a:r>
              <a:rPr lang="en-US" sz="1400">
                <a:sym typeface="Wingdings" panose="05000000000000000000" pitchFamily="2" charset="2"/>
              </a:rPr>
              <a:t> 0.  </a:t>
            </a:r>
            <a:endParaRPr lang="en-US" sz="1400"/>
          </a:p>
        </p:txBody>
      </p:sp>
      <p:sp>
        <p:nvSpPr>
          <p:cNvPr id="14" name="TextBox 13">
            <a:extLst>
              <a:ext uri="{FF2B5EF4-FFF2-40B4-BE49-F238E27FC236}">
                <a16:creationId xmlns:a16="http://schemas.microsoft.com/office/drawing/2014/main" id="{6B47A8A4-579F-4C2C-976C-402305BA56CD}"/>
              </a:ext>
            </a:extLst>
          </p:cNvPr>
          <p:cNvSpPr txBox="1"/>
          <p:nvPr/>
        </p:nvSpPr>
        <p:spPr>
          <a:xfrm>
            <a:off x="405352" y="3123723"/>
            <a:ext cx="1366887" cy="307777"/>
          </a:xfrm>
          <a:prstGeom prst="rect">
            <a:avLst/>
          </a:prstGeom>
          <a:noFill/>
        </p:spPr>
        <p:txBody>
          <a:bodyPr wrap="square" rtlCol="0">
            <a:spAutoFit/>
          </a:bodyPr>
          <a:lstStyle/>
          <a:p>
            <a:r>
              <a:rPr lang="en-US" sz="1400"/>
              <a:t>The result is:</a:t>
            </a:r>
          </a:p>
        </p:txBody>
      </p:sp>
      <p:graphicFrame>
        <p:nvGraphicFramePr>
          <p:cNvPr id="17" name="Object 16">
            <a:extLst>
              <a:ext uri="{FF2B5EF4-FFF2-40B4-BE49-F238E27FC236}">
                <a16:creationId xmlns:a16="http://schemas.microsoft.com/office/drawing/2014/main" id="{EEBEB950-CDB5-407D-A54B-3D8013CEEDA8}"/>
              </a:ext>
            </a:extLst>
          </p:cNvPr>
          <p:cNvGraphicFramePr>
            <a:graphicFrameLocks noChangeAspect="1"/>
          </p:cNvGraphicFramePr>
          <p:nvPr>
            <p:extLst>
              <p:ext uri="{D42A27DB-BD31-4B8C-83A1-F6EECF244321}">
                <p14:modId xmlns:p14="http://schemas.microsoft.com/office/powerpoint/2010/main" val="101791151"/>
              </p:ext>
            </p:extLst>
          </p:nvPr>
        </p:nvGraphicFramePr>
        <p:xfrm>
          <a:off x="514350" y="1958085"/>
          <a:ext cx="5364163" cy="1060450"/>
        </p:xfrm>
        <a:graphic>
          <a:graphicData uri="http://schemas.openxmlformats.org/presentationml/2006/ole">
            <mc:AlternateContent xmlns:mc="http://schemas.openxmlformats.org/markup-compatibility/2006">
              <mc:Choice xmlns:v="urn:schemas-microsoft-com:vml" Requires="v">
                <p:oleObj name="Equation" r:id="rId2" imgW="4127400" imgH="812520" progId="Equation.DSMT4">
                  <p:embed/>
                </p:oleObj>
              </mc:Choice>
              <mc:Fallback>
                <p:oleObj name="Equation" r:id="rId2" imgW="4127400" imgH="812520" progId="Equation.DSMT4">
                  <p:embed/>
                  <p:pic>
                    <p:nvPicPr>
                      <p:cNvPr id="6" name="Object 5">
                        <a:extLst>
                          <a:ext uri="{FF2B5EF4-FFF2-40B4-BE49-F238E27FC236}">
                            <a16:creationId xmlns:a16="http://schemas.microsoft.com/office/drawing/2014/main" id="{47AB0A72-4348-4217-8D9D-58500F5396DC}"/>
                          </a:ext>
                        </a:extLst>
                      </p:cNvPr>
                      <p:cNvPicPr>
                        <a:picLocks noChangeAspect="1" noChangeArrowheads="1"/>
                      </p:cNvPicPr>
                      <p:nvPr/>
                    </p:nvPicPr>
                    <p:blipFill>
                      <a:blip r:embed="rId3"/>
                      <a:srcRect/>
                      <a:stretch>
                        <a:fillRect/>
                      </a:stretch>
                    </p:blipFill>
                    <p:spPr bwMode="auto">
                      <a:xfrm>
                        <a:off x="514350" y="1958085"/>
                        <a:ext cx="5364163" cy="1060450"/>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50B6712F-0EDB-4D51-99A6-01D6122C12BE}"/>
              </a:ext>
            </a:extLst>
          </p:cNvPr>
          <p:cNvGraphicFramePr>
            <a:graphicFrameLocks noChangeAspect="1"/>
          </p:cNvGraphicFramePr>
          <p:nvPr>
            <p:extLst>
              <p:ext uri="{D42A27DB-BD31-4B8C-83A1-F6EECF244321}">
                <p14:modId xmlns:p14="http://schemas.microsoft.com/office/powerpoint/2010/main" val="1961754322"/>
              </p:ext>
            </p:extLst>
          </p:nvPr>
        </p:nvGraphicFramePr>
        <p:xfrm>
          <a:off x="509049" y="3581152"/>
          <a:ext cx="4637088" cy="1125537"/>
        </p:xfrm>
        <a:graphic>
          <a:graphicData uri="http://schemas.openxmlformats.org/presentationml/2006/ole">
            <mc:AlternateContent xmlns:mc="http://schemas.openxmlformats.org/markup-compatibility/2006">
              <mc:Choice xmlns:v="urn:schemas-microsoft-com:vml" Requires="v">
                <p:oleObj name="Equation" r:id="rId4" imgW="3873240" imgH="939600" progId="Equation.DSMT4">
                  <p:embed/>
                </p:oleObj>
              </mc:Choice>
              <mc:Fallback>
                <p:oleObj name="Equation" r:id="rId4" imgW="3873240" imgH="939600" progId="Equation.DSMT4">
                  <p:embed/>
                  <p:pic>
                    <p:nvPicPr>
                      <p:cNvPr id="0" name="Object 16"/>
                      <p:cNvPicPr>
                        <a:picLocks noChangeAspect="1" noChangeArrowheads="1"/>
                      </p:cNvPicPr>
                      <p:nvPr/>
                    </p:nvPicPr>
                    <p:blipFill>
                      <a:blip r:embed="rId5"/>
                      <a:srcRect/>
                      <a:stretch>
                        <a:fillRect/>
                      </a:stretch>
                    </p:blipFill>
                    <p:spPr bwMode="auto">
                      <a:xfrm>
                        <a:off x="509049" y="3581152"/>
                        <a:ext cx="4637088" cy="1125537"/>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4B666322-EB77-4946-AD7C-77E04A3E92AA}"/>
              </a:ext>
            </a:extLst>
          </p:cNvPr>
          <p:cNvSpPr txBox="1"/>
          <p:nvPr/>
        </p:nvSpPr>
        <p:spPr>
          <a:xfrm>
            <a:off x="480768" y="4875985"/>
            <a:ext cx="4977353" cy="307777"/>
          </a:xfrm>
          <a:prstGeom prst="rect">
            <a:avLst/>
          </a:prstGeom>
          <a:noFill/>
        </p:spPr>
        <p:txBody>
          <a:bodyPr wrap="square" rtlCol="0">
            <a:spAutoFit/>
          </a:bodyPr>
          <a:lstStyle/>
          <a:p>
            <a:r>
              <a:rPr lang="en-US" sz="1400"/>
              <a:t>Setting our initial conditions to be the S</a:t>
            </a:r>
            <a:r>
              <a:rPr lang="en-US" sz="1400" baseline="-25000"/>
              <a:t>x</a:t>
            </a:r>
            <a:r>
              <a:rPr lang="en-US" sz="1400"/>
              <a:t> spin up state |</a:t>
            </a:r>
            <a:r>
              <a:rPr lang="el-GR" sz="1400"/>
              <a:t>ψ</a:t>
            </a:r>
            <a:r>
              <a:rPr lang="en-US" sz="1400"/>
              <a:t>&gt; = (1 1).</a:t>
            </a:r>
          </a:p>
        </p:txBody>
      </p:sp>
      <p:graphicFrame>
        <p:nvGraphicFramePr>
          <p:cNvPr id="23" name="Object 22">
            <a:extLst>
              <a:ext uri="{FF2B5EF4-FFF2-40B4-BE49-F238E27FC236}">
                <a16:creationId xmlns:a16="http://schemas.microsoft.com/office/drawing/2014/main" id="{76971DFB-5292-4996-8451-F2A2E98B118D}"/>
              </a:ext>
            </a:extLst>
          </p:cNvPr>
          <p:cNvGraphicFramePr>
            <a:graphicFrameLocks noChangeAspect="1"/>
          </p:cNvGraphicFramePr>
          <p:nvPr>
            <p:extLst>
              <p:ext uri="{D42A27DB-BD31-4B8C-83A1-F6EECF244321}">
                <p14:modId xmlns:p14="http://schemas.microsoft.com/office/powerpoint/2010/main" val="1644176335"/>
              </p:ext>
            </p:extLst>
          </p:nvPr>
        </p:nvGraphicFramePr>
        <p:xfrm>
          <a:off x="490521" y="5347671"/>
          <a:ext cx="7395905" cy="1282497"/>
        </p:xfrm>
        <a:graphic>
          <a:graphicData uri="http://schemas.openxmlformats.org/presentationml/2006/ole">
            <mc:AlternateContent xmlns:mc="http://schemas.openxmlformats.org/markup-compatibility/2006">
              <mc:Choice xmlns:v="urn:schemas-microsoft-com:vml" Requires="v">
                <p:oleObj name="Equation" r:id="rId6" imgW="5574960" imgH="965160" progId="Equation.DSMT4">
                  <p:embed/>
                </p:oleObj>
              </mc:Choice>
              <mc:Fallback>
                <p:oleObj name="Equation" r:id="rId6" imgW="5574960" imgH="965160" progId="Equation.DSMT4">
                  <p:embed/>
                  <p:pic>
                    <p:nvPicPr>
                      <p:cNvPr id="9" name="Object 8">
                        <a:extLst>
                          <a:ext uri="{FF2B5EF4-FFF2-40B4-BE49-F238E27FC236}">
                            <a16:creationId xmlns:a16="http://schemas.microsoft.com/office/drawing/2014/main" id="{50B6712F-0EDB-4D51-99A6-01D6122C12BE}"/>
                          </a:ext>
                        </a:extLst>
                      </p:cNvPr>
                      <p:cNvPicPr>
                        <a:picLocks noChangeAspect="1" noChangeArrowheads="1"/>
                      </p:cNvPicPr>
                      <p:nvPr/>
                    </p:nvPicPr>
                    <p:blipFill>
                      <a:blip r:embed="rId7"/>
                      <a:srcRect/>
                      <a:stretch>
                        <a:fillRect/>
                      </a:stretch>
                    </p:blipFill>
                    <p:spPr bwMode="auto">
                      <a:xfrm>
                        <a:off x="490521" y="5347671"/>
                        <a:ext cx="7395905" cy="1282497"/>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E442CFE1-FAE9-46D9-9D09-E5AB41B062F2}"/>
              </a:ext>
            </a:extLst>
          </p:cNvPr>
          <p:cNvSpPr txBox="1"/>
          <p:nvPr/>
        </p:nvSpPr>
        <p:spPr>
          <a:xfrm>
            <a:off x="8211938" y="5074824"/>
            <a:ext cx="3760103" cy="1600438"/>
          </a:xfrm>
          <a:prstGeom prst="rect">
            <a:avLst/>
          </a:prstGeom>
          <a:noFill/>
        </p:spPr>
        <p:txBody>
          <a:bodyPr wrap="square" rtlCol="0">
            <a:spAutoFit/>
          </a:bodyPr>
          <a:lstStyle/>
          <a:p>
            <a:r>
              <a:rPr lang="en-US" sz="1400"/>
              <a:t>As can see,  the state is in the S</a:t>
            </a:r>
            <a:r>
              <a:rPr lang="en-US" sz="1400" baseline="-25000"/>
              <a:t>y</a:t>
            </a:r>
            <a:r>
              <a:rPr lang="en-US" sz="1400"/>
              <a:t> spin up state.  Overall phase factor don’t matter of course.  So a slow change in field will move the eigenstate along with it.  On the other hand, keeping t fixed and sending </a:t>
            </a:r>
            <a:r>
              <a:rPr lang="el-GR" sz="1400"/>
              <a:t>ω→∞</a:t>
            </a:r>
            <a:r>
              <a:rPr lang="en-US" sz="1400"/>
              <a:t> (diabatic perturbation) leaves ket in same state as before.  So such a perturbation has no effect.</a:t>
            </a:r>
          </a:p>
        </p:txBody>
      </p:sp>
    </p:spTree>
    <p:extLst>
      <p:ext uri="{BB962C8B-B14F-4D97-AF65-F5344CB8AC3E}">
        <p14:creationId xmlns:p14="http://schemas.microsoft.com/office/powerpoint/2010/main" val="455371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646331"/>
          </a:xfrm>
          <a:prstGeom prst="rect">
            <a:avLst/>
          </a:prstGeom>
          <a:noFill/>
        </p:spPr>
        <p:txBody>
          <a:bodyPr wrap="square" rtlCol="0">
            <a:spAutoFit/>
          </a:bodyPr>
          <a:lstStyle/>
          <a:p>
            <a:r>
              <a:rPr lang="en-US" sz="3600" b="1" u="sng"/>
              <a:t>Interaction Picture</a:t>
            </a:r>
          </a:p>
        </p:txBody>
      </p:sp>
      <p:sp>
        <p:nvSpPr>
          <p:cNvPr id="3" name="TextBox 2">
            <a:extLst>
              <a:ext uri="{FF2B5EF4-FFF2-40B4-BE49-F238E27FC236}">
                <a16:creationId xmlns:a16="http://schemas.microsoft.com/office/drawing/2014/main" id="{8B9BA265-55A2-4C48-AF79-1D05AEEA032C}"/>
              </a:ext>
            </a:extLst>
          </p:cNvPr>
          <p:cNvSpPr txBox="1"/>
          <p:nvPr/>
        </p:nvSpPr>
        <p:spPr>
          <a:xfrm>
            <a:off x="385271" y="1148797"/>
            <a:ext cx="11247405" cy="584775"/>
          </a:xfrm>
          <a:prstGeom prst="rect">
            <a:avLst/>
          </a:prstGeom>
          <a:noFill/>
        </p:spPr>
        <p:txBody>
          <a:bodyPr wrap="square" rtlCol="0">
            <a:spAutoFit/>
          </a:bodyPr>
          <a:lstStyle/>
          <a:p>
            <a:r>
              <a:rPr lang="en-US" sz="1600"/>
              <a:t>For problems we cannot solve exactly, we typically utilize the ‘interaction picture’.  Often times we can split the time-development into two parts H</a:t>
            </a:r>
            <a:r>
              <a:rPr lang="en-US" sz="1600" baseline="-25000"/>
              <a:t>0</a:t>
            </a:r>
            <a:r>
              <a:rPr lang="en-US" sz="1600"/>
              <a:t> and V, where V is some sort of complicated interaction part, and H</a:t>
            </a:r>
            <a:r>
              <a:rPr lang="en-US" sz="1600" baseline="-25000"/>
              <a:t>0</a:t>
            </a:r>
            <a:r>
              <a:rPr lang="en-US" sz="1600"/>
              <a:t> usually doesn’t depend on time, but </a:t>
            </a:r>
            <a:r>
              <a:rPr lang="en-US" sz="1600" i="1"/>
              <a:t>could</a:t>
            </a:r>
            <a:r>
              <a:rPr lang="en-US" sz="1600"/>
              <a:t>.</a:t>
            </a:r>
          </a:p>
        </p:txBody>
      </p:sp>
      <p:graphicFrame>
        <p:nvGraphicFramePr>
          <p:cNvPr id="8" name="Object 7">
            <a:extLst>
              <a:ext uri="{FF2B5EF4-FFF2-40B4-BE49-F238E27FC236}">
                <a16:creationId xmlns:a16="http://schemas.microsoft.com/office/drawing/2014/main" id="{060F0DFF-C003-474E-A908-860BEAA24E4D}"/>
              </a:ext>
            </a:extLst>
          </p:cNvPr>
          <p:cNvGraphicFramePr>
            <a:graphicFrameLocks noChangeAspect="1"/>
          </p:cNvGraphicFramePr>
          <p:nvPr>
            <p:extLst>
              <p:ext uri="{D42A27DB-BD31-4B8C-83A1-F6EECF244321}">
                <p14:modId xmlns:p14="http://schemas.microsoft.com/office/powerpoint/2010/main" val="720777701"/>
              </p:ext>
            </p:extLst>
          </p:nvPr>
        </p:nvGraphicFramePr>
        <p:xfrm>
          <a:off x="441141" y="2085059"/>
          <a:ext cx="4471988" cy="528637"/>
        </p:xfrm>
        <a:graphic>
          <a:graphicData uri="http://schemas.openxmlformats.org/presentationml/2006/ole">
            <mc:AlternateContent xmlns:mc="http://schemas.openxmlformats.org/markup-compatibility/2006">
              <mc:Choice xmlns:v="urn:schemas-microsoft-com:vml" Requires="v">
                <p:oleObj name="Equation" r:id="rId2" imgW="3327120" imgH="393480" progId="Equation.DSMT4">
                  <p:embed/>
                </p:oleObj>
              </mc:Choice>
              <mc:Fallback>
                <p:oleObj name="Equation" r:id="rId2" imgW="3327120" imgH="393480" progId="Equation.DSMT4">
                  <p:embed/>
                  <p:pic>
                    <p:nvPicPr>
                      <p:cNvPr id="8" name="Object 7">
                        <a:extLst>
                          <a:ext uri="{FF2B5EF4-FFF2-40B4-BE49-F238E27FC236}">
                            <a16:creationId xmlns:a16="http://schemas.microsoft.com/office/drawing/2014/main" id="{060F0DFF-C003-474E-A908-860BEAA24E4D}"/>
                          </a:ext>
                        </a:extLst>
                      </p:cNvPr>
                      <p:cNvPicPr/>
                      <p:nvPr/>
                    </p:nvPicPr>
                    <p:blipFill>
                      <a:blip r:embed="rId3"/>
                      <a:stretch>
                        <a:fillRect/>
                      </a:stretch>
                    </p:blipFill>
                    <p:spPr>
                      <a:xfrm>
                        <a:off x="441141" y="2085059"/>
                        <a:ext cx="4471988" cy="528637"/>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BED2BCF7-CBA6-49C4-AFAF-7BAA0A9063D2}"/>
              </a:ext>
            </a:extLst>
          </p:cNvPr>
          <p:cNvSpPr txBox="1"/>
          <p:nvPr/>
        </p:nvSpPr>
        <p:spPr>
          <a:xfrm>
            <a:off x="4740612" y="2933185"/>
            <a:ext cx="3140353" cy="954107"/>
          </a:xfrm>
          <a:prstGeom prst="rect">
            <a:avLst/>
          </a:prstGeom>
          <a:noFill/>
        </p:spPr>
        <p:txBody>
          <a:bodyPr wrap="square" rtlCol="0">
            <a:spAutoFit/>
          </a:bodyPr>
          <a:lstStyle/>
          <a:p>
            <a:r>
              <a:rPr lang="en-US" sz="1400"/>
              <a:t>If we affix a perturbation to V(t), and make a series expansion of U(t), we would get the following series, and result:</a:t>
            </a:r>
            <a:endParaRPr lang="en-US" sz="1600"/>
          </a:p>
        </p:txBody>
      </p:sp>
      <p:graphicFrame>
        <p:nvGraphicFramePr>
          <p:cNvPr id="22" name="Object 21">
            <a:extLst>
              <a:ext uri="{FF2B5EF4-FFF2-40B4-BE49-F238E27FC236}">
                <a16:creationId xmlns:a16="http://schemas.microsoft.com/office/drawing/2014/main" id="{192E2C6C-107B-4811-AA28-9D1E0CF12FE2}"/>
              </a:ext>
            </a:extLst>
          </p:cNvPr>
          <p:cNvGraphicFramePr>
            <a:graphicFrameLocks noChangeAspect="1"/>
          </p:cNvGraphicFramePr>
          <p:nvPr>
            <p:extLst>
              <p:ext uri="{D42A27DB-BD31-4B8C-83A1-F6EECF244321}">
                <p14:modId xmlns:p14="http://schemas.microsoft.com/office/powerpoint/2010/main" val="1247209967"/>
              </p:ext>
            </p:extLst>
          </p:nvPr>
        </p:nvGraphicFramePr>
        <p:xfrm>
          <a:off x="2119640" y="2938153"/>
          <a:ext cx="1939925" cy="1798637"/>
        </p:xfrm>
        <a:graphic>
          <a:graphicData uri="http://schemas.openxmlformats.org/presentationml/2006/ole">
            <mc:AlternateContent xmlns:mc="http://schemas.openxmlformats.org/markup-compatibility/2006">
              <mc:Choice xmlns:v="urn:schemas-microsoft-com:vml" Requires="v">
                <p:oleObj name="Equation" r:id="rId4" imgW="1562040" imgH="1447560" progId="Equation.DSMT4">
                  <p:embed/>
                </p:oleObj>
              </mc:Choice>
              <mc:Fallback>
                <p:oleObj name="Equation" r:id="rId4" imgW="1562040" imgH="1447560" progId="Equation.DSMT4">
                  <p:embed/>
                  <p:pic>
                    <p:nvPicPr>
                      <p:cNvPr id="22" name="Object 21">
                        <a:extLst>
                          <a:ext uri="{FF2B5EF4-FFF2-40B4-BE49-F238E27FC236}">
                            <a16:creationId xmlns:a16="http://schemas.microsoft.com/office/drawing/2014/main" id="{192E2C6C-107B-4811-AA28-9D1E0CF12FE2}"/>
                          </a:ext>
                        </a:extLst>
                      </p:cNvPr>
                      <p:cNvPicPr>
                        <a:picLocks noChangeAspect="1" noChangeArrowheads="1"/>
                      </p:cNvPicPr>
                      <p:nvPr/>
                    </p:nvPicPr>
                    <p:blipFill>
                      <a:blip r:embed="rId5"/>
                      <a:srcRect/>
                      <a:stretch>
                        <a:fillRect/>
                      </a:stretch>
                    </p:blipFill>
                    <p:spPr bwMode="auto">
                      <a:xfrm>
                        <a:off x="2119640" y="2938153"/>
                        <a:ext cx="1939925" cy="1798637"/>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679A79D6-BA24-463C-9393-B9210CE1FF46}"/>
              </a:ext>
            </a:extLst>
          </p:cNvPr>
          <p:cNvGraphicFramePr>
            <a:graphicFrameLocks noChangeAspect="1"/>
          </p:cNvGraphicFramePr>
          <p:nvPr>
            <p:extLst>
              <p:ext uri="{D42A27DB-BD31-4B8C-83A1-F6EECF244321}">
                <p14:modId xmlns:p14="http://schemas.microsoft.com/office/powerpoint/2010/main" val="3326102218"/>
              </p:ext>
            </p:extLst>
          </p:nvPr>
        </p:nvGraphicFramePr>
        <p:xfrm>
          <a:off x="385271" y="5275262"/>
          <a:ext cx="6802437" cy="1285875"/>
        </p:xfrm>
        <a:graphic>
          <a:graphicData uri="http://schemas.openxmlformats.org/presentationml/2006/ole">
            <mc:AlternateContent xmlns:mc="http://schemas.openxmlformats.org/markup-compatibility/2006">
              <mc:Choice xmlns:v="urn:schemas-microsoft-com:vml" Requires="v">
                <p:oleObj name="Equation" r:id="rId6" imgW="5524200" imgH="1041120" progId="Equation.DSMT4">
                  <p:embed/>
                </p:oleObj>
              </mc:Choice>
              <mc:Fallback>
                <p:oleObj name="Equation" r:id="rId6" imgW="5524200" imgH="1041120" progId="Equation.DSMT4">
                  <p:embed/>
                  <p:pic>
                    <p:nvPicPr>
                      <p:cNvPr id="24" name="Object 23">
                        <a:extLst>
                          <a:ext uri="{FF2B5EF4-FFF2-40B4-BE49-F238E27FC236}">
                            <a16:creationId xmlns:a16="http://schemas.microsoft.com/office/drawing/2014/main" id="{679A79D6-BA24-463C-9393-B9210CE1FF46}"/>
                          </a:ext>
                        </a:extLst>
                      </p:cNvPr>
                      <p:cNvPicPr>
                        <a:picLocks noChangeAspect="1" noChangeArrowheads="1"/>
                      </p:cNvPicPr>
                      <p:nvPr/>
                    </p:nvPicPr>
                    <p:blipFill>
                      <a:blip r:embed="rId7"/>
                      <a:srcRect/>
                      <a:stretch>
                        <a:fillRect/>
                      </a:stretch>
                    </p:blipFill>
                    <p:spPr bwMode="auto">
                      <a:xfrm>
                        <a:off x="385271" y="5275262"/>
                        <a:ext cx="6802437" cy="1285875"/>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2A4C6948-4477-40F1-8626-F4A9D4D8F87A}"/>
              </a:ext>
            </a:extLst>
          </p:cNvPr>
          <p:cNvGraphicFramePr>
            <a:graphicFrameLocks noChangeAspect="1"/>
          </p:cNvGraphicFramePr>
          <p:nvPr>
            <p:extLst>
              <p:ext uri="{D42A27DB-BD31-4B8C-83A1-F6EECF244321}">
                <p14:modId xmlns:p14="http://schemas.microsoft.com/office/powerpoint/2010/main" val="1773039123"/>
              </p:ext>
            </p:extLst>
          </p:nvPr>
        </p:nvGraphicFramePr>
        <p:xfrm>
          <a:off x="516555" y="2977187"/>
          <a:ext cx="1247775" cy="436563"/>
        </p:xfrm>
        <a:graphic>
          <a:graphicData uri="http://schemas.openxmlformats.org/presentationml/2006/ole">
            <mc:AlternateContent xmlns:mc="http://schemas.openxmlformats.org/markup-compatibility/2006">
              <mc:Choice xmlns:v="urn:schemas-microsoft-com:vml" Requires="v">
                <p:oleObj name="Equation" r:id="rId8" imgW="977760" imgH="342720" progId="Equation.DSMT4">
                  <p:embed/>
                </p:oleObj>
              </mc:Choice>
              <mc:Fallback>
                <p:oleObj name="Equation" r:id="rId8" imgW="977760" imgH="342720" progId="Equation.DSMT4">
                  <p:embed/>
                  <p:pic>
                    <p:nvPicPr>
                      <p:cNvPr id="26" name="Object 25">
                        <a:extLst>
                          <a:ext uri="{FF2B5EF4-FFF2-40B4-BE49-F238E27FC236}">
                            <a16:creationId xmlns:a16="http://schemas.microsoft.com/office/drawing/2014/main" id="{2A4C6948-4477-40F1-8626-F4A9D4D8F87A}"/>
                          </a:ext>
                        </a:extLst>
                      </p:cNvPr>
                      <p:cNvPicPr>
                        <a:picLocks noChangeAspect="1" noChangeArrowheads="1"/>
                      </p:cNvPicPr>
                      <p:nvPr/>
                    </p:nvPicPr>
                    <p:blipFill>
                      <a:blip r:embed="rId9"/>
                      <a:srcRect/>
                      <a:stretch>
                        <a:fillRect/>
                      </a:stretch>
                    </p:blipFill>
                    <p:spPr bwMode="auto">
                      <a:xfrm>
                        <a:off x="516555" y="2977187"/>
                        <a:ext cx="1247775" cy="436563"/>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9FB34408-4EC4-4A16-BD65-F900E6F0BDC3}"/>
              </a:ext>
            </a:extLst>
          </p:cNvPr>
          <p:cNvSpPr txBox="1"/>
          <p:nvPr/>
        </p:nvSpPr>
        <p:spPr>
          <a:xfrm>
            <a:off x="7880965" y="4719725"/>
            <a:ext cx="3195530" cy="523220"/>
          </a:xfrm>
          <a:prstGeom prst="rect">
            <a:avLst/>
          </a:prstGeom>
          <a:noFill/>
        </p:spPr>
        <p:txBody>
          <a:bodyPr wrap="square" rtlCol="0">
            <a:spAutoFit/>
          </a:bodyPr>
          <a:lstStyle/>
          <a:p>
            <a:r>
              <a:rPr lang="en-US" sz="1400"/>
              <a:t>which we can write as, with due care for the time-ordering…</a:t>
            </a:r>
            <a:endParaRPr lang="en-US"/>
          </a:p>
        </p:txBody>
      </p:sp>
      <p:graphicFrame>
        <p:nvGraphicFramePr>
          <p:cNvPr id="28" name="Object 27">
            <a:extLst>
              <a:ext uri="{FF2B5EF4-FFF2-40B4-BE49-F238E27FC236}">
                <a16:creationId xmlns:a16="http://schemas.microsoft.com/office/drawing/2014/main" id="{1CE15BD7-1BED-4C6F-A056-BCEC60544F6E}"/>
              </a:ext>
            </a:extLst>
          </p:cNvPr>
          <p:cNvGraphicFramePr>
            <a:graphicFrameLocks noChangeAspect="1"/>
          </p:cNvGraphicFramePr>
          <p:nvPr>
            <p:extLst>
              <p:ext uri="{D42A27DB-BD31-4B8C-83A1-F6EECF244321}">
                <p14:modId xmlns:p14="http://schemas.microsoft.com/office/powerpoint/2010/main" val="1785720887"/>
              </p:ext>
            </p:extLst>
          </p:nvPr>
        </p:nvGraphicFramePr>
        <p:xfrm>
          <a:off x="7943850" y="5394325"/>
          <a:ext cx="4095750" cy="1046163"/>
        </p:xfrm>
        <a:graphic>
          <a:graphicData uri="http://schemas.openxmlformats.org/presentationml/2006/ole">
            <mc:AlternateContent xmlns:mc="http://schemas.openxmlformats.org/markup-compatibility/2006">
              <mc:Choice xmlns:v="urn:schemas-microsoft-com:vml" Requires="v">
                <p:oleObj name="Equation" r:id="rId10" imgW="3276360" imgH="838080" progId="Equation.DSMT4">
                  <p:embed/>
                </p:oleObj>
              </mc:Choice>
              <mc:Fallback>
                <p:oleObj name="Equation" r:id="rId10" imgW="3276360" imgH="838080" progId="Equation.DSMT4">
                  <p:embed/>
                  <p:pic>
                    <p:nvPicPr>
                      <p:cNvPr id="28" name="Object 27">
                        <a:extLst>
                          <a:ext uri="{FF2B5EF4-FFF2-40B4-BE49-F238E27FC236}">
                            <a16:creationId xmlns:a16="http://schemas.microsoft.com/office/drawing/2014/main" id="{1CE15BD7-1BED-4C6F-A056-BCEC60544F6E}"/>
                          </a:ext>
                        </a:extLst>
                      </p:cNvPr>
                      <p:cNvPicPr>
                        <a:picLocks noChangeAspect="1" noChangeArrowheads="1"/>
                      </p:cNvPicPr>
                      <p:nvPr/>
                    </p:nvPicPr>
                    <p:blipFill>
                      <a:blip r:embed="rId11"/>
                      <a:srcRect/>
                      <a:stretch>
                        <a:fillRect/>
                      </a:stretch>
                    </p:blipFill>
                    <p:spPr bwMode="auto">
                      <a:xfrm>
                        <a:off x="7943850" y="5394325"/>
                        <a:ext cx="4095750" cy="1046163"/>
                      </a:xfrm>
                      <a:prstGeom prst="rect">
                        <a:avLst/>
                      </a:prstGeom>
                      <a:solidFill>
                        <a:srgbClr val="CCFFCC"/>
                      </a:solidFill>
                    </p:spPr>
                  </p:pic>
                </p:oleObj>
              </mc:Fallback>
            </mc:AlternateContent>
          </a:graphicData>
        </a:graphic>
      </p:graphicFrame>
      <mc:AlternateContent xmlns:mc="http://schemas.openxmlformats.org/markup-compatibility/2006" xmlns:p14="http://schemas.microsoft.com/office/powerpoint/2010/main">
        <mc:Choice Requires="p14">
          <p:contentPart p14:bwMode="auto" r:id="rId12">
            <p14:nvContentPartPr>
              <p14:cNvPr id="4" name="Ink 3">
                <a:extLst>
                  <a:ext uri="{FF2B5EF4-FFF2-40B4-BE49-F238E27FC236}">
                    <a16:creationId xmlns:a16="http://schemas.microsoft.com/office/drawing/2014/main" id="{3F32127C-65B2-4162-A3BB-B6BD7EBED2BC}"/>
                  </a:ext>
                </a:extLst>
              </p14:cNvPr>
              <p14:cNvContentPartPr/>
              <p14:nvPr/>
            </p14:nvContentPartPr>
            <p14:xfrm>
              <a:off x="5818411" y="4025762"/>
              <a:ext cx="2125439" cy="2604975"/>
            </p14:xfrm>
          </p:contentPart>
        </mc:Choice>
        <mc:Fallback xmlns="">
          <p:pic>
            <p:nvPicPr>
              <p:cNvPr id="4" name="Ink 3">
                <a:extLst>
                  <a:ext uri="{FF2B5EF4-FFF2-40B4-BE49-F238E27FC236}">
                    <a16:creationId xmlns:a16="http://schemas.microsoft.com/office/drawing/2014/main" id="{3F32127C-65B2-4162-A3BB-B6BD7EBED2BC}"/>
                  </a:ext>
                </a:extLst>
              </p:cNvPr>
              <p:cNvPicPr/>
              <p:nvPr/>
            </p:nvPicPr>
            <p:blipFill>
              <a:blip r:embed="rId14"/>
              <a:stretch>
                <a:fillRect/>
              </a:stretch>
            </p:blipFill>
            <p:spPr>
              <a:xfrm>
                <a:off x="5814092" y="4021443"/>
                <a:ext cx="2134078" cy="2613614"/>
              </a:xfrm>
              <a:prstGeom prst="rect">
                <a:avLst/>
              </a:prstGeom>
            </p:spPr>
          </p:pic>
        </mc:Fallback>
      </mc:AlternateContent>
      <p:sp>
        <p:nvSpPr>
          <p:cNvPr id="5" name="TextBox 4">
            <a:extLst>
              <a:ext uri="{FF2B5EF4-FFF2-40B4-BE49-F238E27FC236}">
                <a16:creationId xmlns:a16="http://schemas.microsoft.com/office/drawing/2014/main" id="{E0956611-EB8C-4AA1-AEEB-E6D4D90F4C3C}"/>
              </a:ext>
            </a:extLst>
          </p:cNvPr>
          <p:cNvSpPr txBox="1"/>
          <p:nvPr/>
        </p:nvSpPr>
        <p:spPr>
          <a:xfrm>
            <a:off x="327722" y="4825425"/>
            <a:ext cx="2678938" cy="338554"/>
          </a:xfrm>
          <a:prstGeom prst="rect">
            <a:avLst/>
          </a:prstGeom>
          <a:noFill/>
        </p:spPr>
        <p:txBody>
          <a:bodyPr wrap="none" rtlCol="0">
            <a:spAutoFit/>
          </a:bodyPr>
          <a:lstStyle/>
          <a:p>
            <a:r>
              <a:rPr lang="en-US" sz="1600"/>
              <a:t>Which has the series solution:</a:t>
            </a:r>
            <a:endParaRPr lang="en-US"/>
          </a:p>
        </p:txBody>
      </p:sp>
    </p:spTree>
    <p:extLst>
      <p:ext uri="{BB962C8B-B14F-4D97-AF65-F5344CB8AC3E}">
        <p14:creationId xmlns:p14="http://schemas.microsoft.com/office/powerpoint/2010/main" val="503831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Interaction Picture</a:t>
            </a:r>
            <a:endParaRPr lang="en-US" sz="3600" b="1" u="sng"/>
          </a:p>
        </p:txBody>
      </p:sp>
      <p:sp>
        <p:nvSpPr>
          <p:cNvPr id="3" name="TextBox 2">
            <a:extLst>
              <a:ext uri="{FF2B5EF4-FFF2-40B4-BE49-F238E27FC236}">
                <a16:creationId xmlns:a16="http://schemas.microsoft.com/office/drawing/2014/main" id="{8B9BA265-55A2-4C48-AF79-1D05AEEA032C}"/>
              </a:ext>
            </a:extLst>
          </p:cNvPr>
          <p:cNvSpPr txBox="1"/>
          <p:nvPr/>
        </p:nvSpPr>
        <p:spPr>
          <a:xfrm>
            <a:off x="375841" y="1094997"/>
            <a:ext cx="11080362" cy="830997"/>
          </a:xfrm>
          <a:prstGeom prst="rect">
            <a:avLst/>
          </a:prstGeom>
          <a:noFill/>
        </p:spPr>
        <p:txBody>
          <a:bodyPr wrap="square" rtlCol="0">
            <a:spAutoFit/>
          </a:bodyPr>
          <a:lstStyle/>
          <a:p>
            <a:r>
              <a:rPr lang="en-US" sz="1600"/>
              <a:t>There is another initial condition often used when the perturbation will have been considered to act in the infinite past, i.e., when we’re interested in ultimately taking the t</a:t>
            </a:r>
            <a:r>
              <a:rPr lang="en-US" sz="1600" baseline="-25000"/>
              <a:t>0</a:t>
            </a:r>
            <a:r>
              <a:rPr lang="en-US" sz="1600"/>
              <a:t> → -∞ limit.  This phase convention just eliminates annoying infinite phase factors that would otherwise show up.  It also has the advantage of making the time-development match the typical form when V = 0.</a:t>
            </a:r>
          </a:p>
        </p:txBody>
      </p:sp>
      <p:graphicFrame>
        <p:nvGraphicFramePr>
          <p:cNvPr id="8" name="Object 7">
            <a:extLst>
              <a:ext uri="{FF2B5EF4-FFF2-40B4-BE49-F238E27FC236}">
                <a16:creationId xmlns:a16="http://schemas.microsoft.com/office/drawing/2014/main" id="{060F0DFF-C003-474E-A908-860BEAA24E4D}"/>
              </a:ext>
            </a:extLst>
          </p:cNvPr>
          <p:cNvGraphicFramePr>
            <a:graphicFrameLocks noChangeAspect="1"/>
          </p:cNvGraphicFramePr>
          <p:nvPr>
            <p:extLst>
              <p:ext uri="{D42A27DB-BD31-4B8C-83A1-F6EECF244321}">
                <p14:modId xmlns:p14="http://schemas.microsoft.com/office/powerpoint/2010/main" val="1345012431"/>
              </p:ext>
            </p:extLst>
          </p:nvPr>
        </p:nvGraphicFramePr>
        <p:xfrm>
          <a:off x="450974" y="2070377"/>
          <a:ext cx="4573587" cy="698500"/>
        </p:xfrm>
        <a:graphic>
          <a:graphicData uri="http://schemas.openxmlformats.org/presentationml/2006/ole">
            <mc:AlternateContent xmlns:mc="http://schemas.openxmlformats.org/markup-compatibility/2006">
              <mc:Choice xmlns:v="urn:schemas-microsoft-com:vml" Requires="v">
                <p:oleObj name="Equation" r:id="rId2" imgW="3403440" imgH="520560" progId="Equation.DSMT4">
                  <p:embed/>
                </p:oleObj>
              </mc:Choice>
              <mc:Fallback>
                <p:oleObj name="Equation" r:id="rId2" imgW="3403440" imgH="520560" progId="Equation.DSMT4">
                  <p:embed/>
                  <p:pic>
                    <p:nvPicPr>
                      <p:cNvPr id="8" name="Object 7">
                        <a:extLst>
                          <a:ext uri="{FF2B5EF4-FFF2-40B4-BE49-F238E27FC236}">
                            <a16:creationId xmlns:a16="http://schemas.microsoft.com/office/drawing/2014/main" id="{060F0DFF-C003-474E-A908-860BEAA24E4D}"/>
                          </a:ext>
                        </a:extLst>
                      </p:cNvPr>
                      <p:cNvPicPr/>
                      <p:nvPr/>
                    </p:nvPicPr>
                    <p:blipFill>
                      <a:blip r:embed="rId3"/>
                      <a:stretch>
                        <a:fillRect/>
                      </a:stretch>
                    </p:blipFill>
                    <p:spPr>
                      <a:xfrm>
                        <a:off x="450974" y="2070377"/>
                        <a:ext cx="4573587" cy="698500"/>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BED2BCF7-CBA6-49C4-AFAF-7BAA0A9063D2}"/>
              </a:ext>
            </a:extLst>
          </p:cNvPr>
          <p:cNvSpPr txBox="1"/>
          <p:nvPr/>
        </p:nvSpPr>
        <p:spPr>
          <a:xfrm>
            <a:off x="375841" y="3055707"/>
            <a:ext cx="5386226" cy="584775"/>
          </a:xfrm>
          <a:prstGeom prst="rect">
            <a:avLst/>
          </a:prstGeom>
          <a:noFill/>
        </p:spPr>
        <p:txBody>
          <a:bodyPr wrap="square" rtlCol="0">
            <a:spAutoFit/>
          </a:bodyPr>
          <a:lstStyle/>
          <a:p>
            <a:r>
              <a:rPr lang="en-US" sz="1600"/>
              <a:t>Proceeding just as before, but with the new initial condition, we find:</a:t>
            </a:r>
            <a:endParaRPr lang="en-US"/>
          </a:p>
        </p:txBody>
      </p:sp>
      <p:sp>
        <p:nvSpPr>
          <p:cNvPr id="25" name="TextBox 24">
            <a:extLst>
              <a:ext uri="{FF2B5EF4-FFF2-40B4-BE49-F238E27FC236}">
                <a16:creationId xmlns:a16="http://schemas.microsoft.com/office/drawing/2014/main" id="{9FB34408-4EC4-4A16-BD65-F900E6F0BDC3}"/>
              </a:ext>
            </a:extLst>
          </p:cNvPr>
          <p:cNvSpPr txBox="1"/>
          <p:nvPr/>
        </p:nvSpPr>
        <p:spPr>
          <a:xfrm>
            <a:off x="7928099" y="4579204"/>
            <a:ext cx="3860754" cy="369332"/>
          </a:xfrm>
          <a:prstGeom prst="rect">
            <a:avLst/>
          </a:prstGeom>
          <a:noFill/>
        </p:spPr>
        <p:txBody>
          <a:bodyPr wrap="square" rtlCol="0">
            <a:spAutoFit/>
          </a:bodyPr>
          <a:lstStyle/>
          <a:p>
            <a:endParaRPr lang="en-US"/>
          </a:p>
        </p:txBody>
      </p:sp>
      <p:graphicFrame>
        <p:nvGraphicFramePr>
          <p:cNvPr id="28" name="Object 27">
            <a:extLst>
              <a:ext uri="{FF2B5EF4-FFF2-40B4-BE49-F238E27FC236}">
                <a16:creationId xmlns:a16="http://schemas.microsoft.com/office/drawing/2014/main" id="{1CE15BD7-1BED-4C6F-A056-BCEC60544F6E}"/>
              </a:ext>
            </a:extLst>
          </p:cNvPr>
          <p:cNvGraphicFramePr>
            <a:graphicFrameLocks noChangeAspect="1"/>
          </p:cNvGraphicFramePr>
          <p:nvPr>
            <p:extLst>
              <p:ext uri="{D42A27DB-BD31-4B8C-83A1-F6EECF244321}">
                <p14:modId xmlns:p14="http://schemas.microsoft.com/office/powerpoint/2010/main" val="4039695883"/>
              </p:ext>
            </p:extLst>
          </p:nvPr>
        </p:nvGraphicFramePr>
        <p:xfrm>
          <a:off x="450974" y="3784865"/>
          <a:ext cx="7477125" cy="1046162"/>
        </p:xfrm>
        <a:graphic>
          <a:graphicData uri="http://schemas.openxmlformats.org/presentationml/2006/ole">
            <mc:AlternateContent xmlns:mc="http://schemas.openxmlformats.org/markup-compatibility/2006">
              <mc:Choice xmlns:v="urn:schemas-microsoft-com:vml" Requires="v">
                <p:oleObj name="Equation" r:id="rId4" imgW="5981400" imgH="838080" progId="Equation.DSMT4">
                  <p:embed/>
                </p:oleObj>
              </mc:Choice>
              <mc:Fallback>
                <p:oleObj name="Equation" r:id="rId4" imgW="5981400" imgH="838080" progId="Equation.DSMT4">
                  <p:embed/>
                  <p:pic>
                    <p:nvPicPr>
                      <p:cNvPr id="28" name="Object 27">
                        <a:extLst>
                          <a:ext uri="{FF2B5EF4-FFF2-40B4-BE49-F238E27FC236}">
                            <a16:creationId xmlns:a16="http://schemas.microsoft.com/office/drawing/2014/main" id="{1CE15BD7-1BED-4C6F-A056-BCEC60544F6E}"/>
                          </a:ext>
                        </a:extLst>
                      </p:cNvPr>
                      <p:cNvPicPr>
                        <a:picLocks noChangeAspect="1" noChangeArrowheads="1"/>
                      </p:cNvPicPr>
                      <p:nvPr/>
                    </p:nvPicPr>
                    <p:blipFill>
                      <a:blip r:embed="rId5"/>
                      <a:srcRect/>
                      <a:stretch>
                        <a:fillRect/>
                      </a:stretch>
                    </p:blipFill>
                    <p:spPr bwMode="auto">
                      <a:xfrm>
                        <a:off x="450974" y="3784865"/>
                        <a:ext cx="7477125" cy="104616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2896083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17022</TotalTime>
  <Words>5707</Words>
  <Application>Microsoft Office PowerPoint</Application>
  <PresentationFormat>Widescreen</PresentationFormat>
  <Paragraphs>231</Paragraphs>
  <Slides>42</Slides>
  <Notes>14</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4</vt:i4>
      </vt:variant>
      <vt:variant>
        <vt:lpstr>Slide Titles</vt:lpstr>
      </vt:variant>
      <vt:variant>
        <vt:i4>42</vt:i4>
      </vt:variant>
    </vt:vector>
  </HeadingPairs>
  <TitlesOfParts>
    <vt:vector size="53" baseType="lpstr">
      <vt:lpstr>Arial</vt:lpstr>
      <vt:lpstr>Calibri</vt:lpstr>
      <vt:lpstr>Calibri Light</vt:lpstr>
      <vt:lpstr>Cambria Math</vt:lpstr>
      <vt:lpstr>Times New Roman</vt:lpstr>
      <vt:lpstr>Wingdings</vt:lpstr>
      <vt:lpstr>Office Theme</vt:lpstr>
      <vt:lpstr>Equation</vt:lpstr>
      <vt:lpstr>Bitmap Image</vt:lpstr>
      <vt:lpstr>MathType 7.0 Equation</vt:lpstr>
      <vt:lpstr>Paintbrush Picture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745</cp:revision>
  <dcterms:created xsi:type="dcterms:W3CDTF">2019-04-29T17:52:20Z</dcterms:created>
  <dcterms:modified xsi:type="dcterms:W3CDTF">2024-12-09T20:36:12Z</dcterms:modified>
</cp:coreProperties>
</file>