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ink/ink1.xml" ContentType="application/inkml+xml"/>
  <Override PartName="/ppt/ink/ink2.xml" ContentType="application/inkml+xml"/>
  <Override PartName="/ppt/notesSlides/notesSlide13.xml" ContentType="application/vnd.openxmlformats-officedocument.presentationml.notesSlide+xml"/>
  <Override PartName="/ppt/ink/ink3.xml" ContentType="application/inkml+xml"/>
  <Override PartName="/ppt/ink/ink4.xml" ContentType="application/inkml+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ink/ink5.xml" ContentType="application/inkml+xml"/>
  <Override PartName="/ppt/ink/ink6.xml" ContentType="application/inkml+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323" r:id="rId2"/>
    <p:sldId id="324" r:id="rId3"/>
    <p:sldId id="326" r:id="rId4"/>
    <p:sldId id="325" r:id="rId5"/>
    <p:sldId id="327" r:id="rId6"/>
    <p:sldId id="328" r:id="rId7"/>
    <p:sldId id="329" r:id="rId8"/>
    <p:sldId id="332" r:id="rId9"/>
    <p:sldId id="333" r:id="rId10"/>
    <p:sldId id="330" r:id="rId11"/>
    <p:sldId id="336" r:id="rId12"/>
    <p:sldId id="348" r:id="rId13"/>
    <p:sldId id="350" r:id="rId14"/>
    <p:sldId id="351" r:id="rId15"/>
    <p:sldId id="297" r:id="rId16"/>
    <p:sldId id="352" r:id="rId17"/>
    <p:sldId id="366" r:id="rId18"/>
    <p:sldId id="367" r:id="rId19"/>
    <p:sldId id="368" r:id="rId20"/>
    <p:sldId id="355" r:id="rId21"/>
    <p:sldId id="384" r:id="rId22"/>
    <p:sldId id="383" r:id="rId23"/>
    <p:sldId id="385" r:id="rId24"/>
    <p:sldId id="382" r:id="rId25"/>
    <p:sldId id="363"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1"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7" autoAdjust="0"/>
  </p:normalViewPr>
  <p:slideViewPr>
    <p:cSldViewPr snapToGrid="0">
      <p:cViewPr varScale="1">
        <p:scale>
          <a:sx n="76" d="100"/>
          <a:sy n="76" d="100"/>
        </p:scale>
        <p:origin x="917"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7:46:30.951"/>
    </inkml:context>
    <inkml:brush xml:id="br0">
      <inkml:brushProperty name="width" value="0.05" units="cm"/>
      <inkml:brushProperty name="height" value="0.05" units="cm"/>
      <inkml:brushProperty name="ignorePressure" value="1"/>
    </inkml:brush>
  </inkml:definitions>
  <inkml:trace contextRef="#ctx0" brushRef="#br0">6106 2320,'-13'0,"-1"2,1-1,0 1,-9 1,-19 3,-131 14,-126 1,231-19,0-2,0-2,0-3,1-1,0-2,-7-4,-19-9,2-1,1-4,2-2,1-4,3-2,-10-7,-125-66,-113-77,278 154,1-3,3-1,2-1,2-2,3-1,2-2,-29-37,-88-144,66 86,58 89,-132-178,106 150,-72-65,79 94,-4 1,-2 2,-2 2,-7-1,-7 0,-3 4,-2 1,-37-11,25 10,-21-11,-4 5,-2 3,-50-10,75 28,0 3,-2 3,0 3,-2 2,0 4,0 2,0 4,-6 2,89 1,0-1,0 1,1 0,-1 1,1 1,0-1,1 1,-1 1,1-1,0 2,0-2,1 3,-6 2,-20 15,1 1,1 1,-1 5,-4 1,5-5,-1-2,-2 0,-2-1,0-3,-3 0,-39 15,81-35,0-1,0 1,-1-1,1 0,0 1,0-1,0 1,0-1,-1 0,1 0,0 0,-1 0,1 0,0 0,0 0,-1 0,1 0,0 0,0 0,-1 0,1 0,0-1,0 1,-2-1,2 1,0-2,-1 1,1 1,0-2,0 2,0-2,0 1,0 0,0 0,0-1,1 2,-1-2,0 1,1-1,-1 0,-1-8,1-1,0 1,1 0,0-6,1 4,2-211,-3 494,0-268,0 0,0 0,0 0,1 0,0 0,0 0,0-1,0 1,0 0,1 1,0-3,-1 0,1 1,-1-1,1 1,0-2,-1 2,1-1,0 0,0 0,0 0,0 0,1-1,-1 1,0 0,0-1,1 1,-1-1,2 1,17 2,1-1,0-1,1 1,-1-2,0-1,4-1,-3 1,0 0,1 1,-1 1,0 0,15 4,21 7,-41-8,0 0,0 0,0-2,16 1,-13-2</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6:45:10.582"/>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0,'7'11,"-1"-1,1 0,1-1,0 0,8 7,5 8,190 203,-177-187,3-2,1-2,1-1,23 13,-45-36,1 0,0-2,1 0,1-1,-1-1,1-1,0-1,1-1,0 0,-1-2,1 0,11-1,-18-2,0 0,0-1,0-1,1 0,-2-1,1-1,0 0,-1-1,0 0,0-1,0 0,-1-1,0-1,0 0,-1 0,10-10,-14 12,1 1,-1 0,1 0,0 1,1 0,-1 0,0 1,1 0,0 0,0 1,0 1,8-2,-12 3,-1 0,1 0,-1 0,1 0,-1 1,1-1,-1 1,0 0,1 1,-1-1,0 1,0 0,0 0,0 0,0 0,0 1,-1 0,1-1,-1 1,1 1,-1-1,0 0,-1 1,1 0,-1-1,3 5,3 7,-1 1,-1 0,0 0,-1 0,0 1,-1-1,1 18,-6-41,-2-79,3 80,0-1,0 0,1 1,0-1,1 1,-1-1,1 1,0 0,1 0,-1 0,1 0,3-4,-3 7,0 0,0 1,0 0,0 0,1-1,-1 2,0-1,1 0,-1 1,1 0,0-1,0 1,-1 1,1-1,0 1,2-1,13 0,-1 1,20 2,-13 0,359 1,-242-3,-130-1,0 0,-1 0,1-2,0 1,-1-1,0-1,0 0,9-5,12-7,-1-1,7-7,-34 21,0 1,-1-1,0 0,1 0,-1 0,-1-1,1 1,0-1,-1 1,1-1,-1 0,0 0,0 0,0-3,1-2,-1-1,0 1,-1 0,0-1,0 1,-1-4,0-9</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1:14.190"/>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2:24.406"/>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0.3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2.48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F742C0-E53A-4200-A29E-B1214232A3AA}" type="datetimeFigureOut">
              <a:rPr lang="en-US" smtClean="0"/>
              <a:t>9/8/2022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CECFBE-3278-4BBA-BFC1-827E9AEA946C}" type="slidenum">
              <a:rPr lang="en-US" smtClean="0"/>
              <a:t>‹#›</a:t>
            </a:fld>
            <a:endParaRPr lang="en-US"/>
          </a:p>
        </p:txBody>
      </p:sp>
    </p:spTree>
    <p:extLst>
      <p:ext uri="{BB962C8B-B14F-4D97-AF65-F5344CB8AC3E}">
        <p14:creationId xmlns:p14="http://schemas.microsoft.com/office/powerpoint/2010/main" val="11916571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a:t>
            </a:fld>
            <a:endParaRPr lang="en-US"/>
          </a:p>
        </p:txBody>
      </p:sp>
    </p:spTree>
    <p:extLst>
      <p:ext uri="{BB962C8B-B14F-4D97-AF65-F5344CB8AC3E}">
        <p14:creationId xmlns:p14="http://schemas.microsoft.com/office/powerpoint/2010/main" val="3610797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17</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18</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19</a:t>
            </a:fld>
            <a:endParaRPr lang="en-US"/>
          </a:p>
        </p:txBody>
      </p:sp>
    </p:spTree>
    <p:extLst>
      <p:ext uri="{BB962C8B-B14F-4D97-AF65-F5344CB8AC3E}">
        <p14:creationId xmlns:p14="http://schemas.microsoft.com/office/powerpoint/2010/main" val="521603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20</a:t>
            </a:fld>
            <a:endParaRPr lang="en-US"/>
          </a:p>
        </p:txBody>
      </p:sp>
    </p:spTree>
    <p:extLst>
      <p:ext uri="{BB962C8B-B14F-4D97-AF65-F5344CB8AC3E}">
        <p14:creationId xmlns:p14="http://schemas.microsoft.com/office/powerpoint/2010/main" val="12423776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21</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22</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23</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24</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25</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7</a:t>
            </a:fld>
            <a:endParaRPr lang="en-US"/>
          </a:p>
        </p:txBody>
      </p:sp>
    </p:spTree>
    <p:extLst>
      <p:ext uri="{BB962C8B-B14F-4D97-AF65-F5344CB8AC3E}">
        <p14:creationId xmlns:p14="http://schemas.microsoft.com/office/powerpoint/2010/main" val="40385584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8</a:t>
            </a:fld>
            <a:endParaRPr lang="en-US"/>
          </a:p>
        </p:txBody>
      </p:sp>
    </p:spTree>
    <p:extLst>
      <p:ext uri="{BB962C8B-B14F-4D97-AF65-F5344CB8AC3E}">
        <p14:creationId xmlns:p14="http://schemas.microsoft.com/office/powerpoint/2010/main" val="709206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9</a:t>
            </a:fld>
            <a:endParaRPr lang="en-US"/>
          </a:p>
        </p:txBody>
      </p:sp>
    </p:spTree>
    <p:extLst>
      <p:ext uri="{BB962C8B-B14F-4D97-AF65-F5344CB8AC3E}">
        <p14:creationId xmlns:p14="http://schemas.microsoft.com/office/powerpoint/2010/main" val="4023838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10</a:t>
            </a:fld>
            <a:endParaRPr lang="en-US"/>
          </a:p>
        </p:txBody>
      </p:sp>
    </p:spTree>
    <p:extLst>
      <p:ext uri="{BB962C8B-B14F-4D97-AF65-F5344CB8AC3E}">
        <p14:creationId xmlns:p14="http://schemas.microsoft.com/office/powerpoint/2010/main" val="319958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12</a:t>
            </a:fld>
            <a:endParaRPr lang="en-US"/>
          </a:p>
        </p:txBody>
      </p:sp>
    </p:spTree>
    <p:extLst>
      <p:ext uri="{BB962C8B-B14F-4D97-AF65-F5344CB8AC3E}">
        <p14:creationId xmlns:p14="http://schemas.microsoft.com/office/powerpoint/2010/main" val="42248668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13</a:t>
            </a:fld>
            <a:endParaRPr lang="en-US"/>
          </a:p>
        </p:txBody>
      </p:sp>
    </p:spTree>
    <p:extLst>
      <p:ext uri="{BB962C8B-B14F-4D97-AF65-F5344CB8AC3E}">
        <p14:creationId xmlns:p14="http://schemas.microsoft.com/office/powerpoint/2010/main" val="275915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15</a:t>
            </a:fld>
            <a:endParaRPr lang="en-US"/>
          </a:p>
        </p:txBody>
      </p:sp>
    </p:spTree>
    <p:extLst>
      <p:ext uri="{BB962C8B-B14F-4D97-AF65-F5344CB8AC3E}">
        <p14:creationId xmlns:p14="http://schemas.microsoft.com/office/powerpoint/2010/main" val="38113099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16</a:t>
            </a:fld>
            <a:endParaRPr lang="en-US"/>
          </a:p>
        </p:txBody>
      </p:sp>
    </p:spTree>
    <p:extLst>
      <p:ext uri="{BB962C8B-B14F-4D97-AF65-F5344CB8AC3E}">
        <p14:creationId xmlns:p14="http://schemas.microsoft.com/office/powerpoint/2010/main" val="3915884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393F7-DC26-406C-ABA1-730242319B7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CAF4D3D-ED1D-44BA-9249-0E199B2DD33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559707-D80A-4624-ADC6-13BF80D0A3E5}"/>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A5E66F0F-3ECD-4A6D-A9D8-9DF6DBF164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580B2D1-EC6C-4EA5-910F-23128CFC8303}"/>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31195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A4DD6-F9B3-4E30-92E8-45F7AFB709A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EBE03E3-D0A4-4DF0-8D65-0AAE702AB0B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0263A4-FB43-4B7E-950B-998725A198F2}"/>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A0113D3F-4000-4C1B-A265-751C3F550F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348CF-831E-490D-9EA0-0E26D1D0EB6F}"/>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9977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C5C21F1-3CBF-470F-AB28-B7CA82C316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553EC48-3931-4ABA-9ADE-523C0E6E78D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3F973F-ADCE-49AF-9F42-7027C208C95E}"/>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EFB7BE3E-1AAC-4DCE-90F6-00DD3F0D0D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00A8AB-96E6-4EB1-9D7D-1C13BB7136E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66527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A78BC-9545-4761-BC14-034CB485C9B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55BD0E-911A-41BD-9D85-C8D73F9C96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DAD5D4-23BC-4CCD-8380-341069BABE25}"/>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25389234-3986-4796-8674-2817653227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2A7CBF-D12C-43FC-97CF-F87076B8084E}"/>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387563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8CFE2-5076-4685-A562-0139CD105B4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3EAD590-C0D8-422B-9A26-35363B6A8F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4FD6215-1564-4A93-AD36-DC3AB2FD4DBE}"/>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EF0709C0-F6C3-467A-A11D-A9878EAFF22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737C82-E99D-4E8F-A1E4-ACF00264502A}"/>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534562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82B41-AAA2-4356-B597-F4A1B32CC6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35B22B-92A9-4F24-B842-DEBE47511B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CE5547-5063-4A34-BF52-3F644F70AE3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C291CAC-F8EF-4F4F-AB0B-F054855A28FA}"/>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6" name="Footer Placeholder 5">
            <a:extLst>
              <a:ext uri="{FF2B5EF4-FFF2-40B4-BE49-F238E27FC236}">
                <a16:creationId xmlns:a16="http://schemas.microsoft.com/office/drawing/2014/main" id="{4F24A201-ED9F-4942-83F8-6F7E7DAFC0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61ECAB-F0C9-44A9-9007-3A3D16679C4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21165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A9286-6F9E-4AB0-A184-450C4A4C23D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B17DD0-34E8-4CE8-A47F-A9F99FB26A0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AF6901-DF40-4121-B3E8-E872678B1F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CC6D9B-D82C-4D0A-ADD4-21CDFE1FC48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A7E9835-AAE3-49E1-8A03-C386643DD51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805B6DB-CD35-4375-9161-74A685F79974}"/>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8" name="Footer Placeholder 7">
            <a:extLst>
              <a:ext uri="{FF2B5EF4-FFF2-40B4-BE49-F238E27FC236}">
                <a16:creationId xmlns:a16="http://schemas.microsoft.com/office/drawing/2014/main" id="{10AB05A0-EB01-470E-ADE8-11AEE88C6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D6F485-EB15-4090-A20D-FDCEDB0D6D98}"/>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869361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7DAA0-36DA-486B-9636-D386E51F0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15F8084-6D9B-4E8D-8271-1B0C39D25582}"/>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4" name="Footer Placeholder 3">
            <a:extLst>
              <a:ext uri="{FF2B5EF4-FFF2-40B4-BE49-F238E27FC236}">
                <a16:creationId xmlns:a16="http://schemas.microsoft.com/office/drawing/2014/main" id="{81458B05-3E78-466E-B780-96DD782E0BE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6DF4CC6-723D-424B-8E2F-12A91420DF60}"/>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7927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DE614E-32A5-4270-9930-29F0E2689F70}"/>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3" name="Footer Placeholder 2">
            <a:extLst>
              <a:ext uri="{FF2B5EF4-FFF2-40B4-BE49-F238E27FC236}">
                <a16:creationId xmlns:a16="http://schemas.microsoft.com/office/drawing/2014/main" id="{DF00F2A8-3073-4C2F-9BD2-8A0E5E5EEBF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55693AE-CB6B-48D2-88C7-B98DE01C499C}"/>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1906696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2FC22-11FF-4D7C-80F4-6EA338756F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89A7954-591E-4556-AD8A-315EC32733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FABBC3-6DE7-4C5B-839C-81FFE049C6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03CE2D-FAA8-4F9B-9917-9DD0C552C40F}"/>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6" name="Footer Placeholder 5">
            <a:extLst>
              <a:ext uri="{FF2B5EF4-FFF2-40B4-BE49-F238E27FC236}">
                <a16:creationId xmlns:a16="http://schemas.microsoft.com/office/drawing/2014/main" id="{18D75758-9EA7-4904-9609-428E9F2BFD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95F9E63-7688-49A8-8E75-43DF49AEAFFB}"/>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335282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007CB-E210-430F-A5C1-0290C12A82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E76D40-61B2-4BDF-A40A-F9168D9735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EF9FF8-CD42-45A7-9057-B4E265D7C91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561C5A-2B62-4037-ACE1-AF21D67FEF48}"/>
              </a:ext>
            </a:extLst>
          </p:cNvPr>
          <p:cNvSpPr>
            <a:spLocks noGrp="1"/>
          </p:cNvSpPr>
          <p:nvPr>
            <p:ph type="dt" sz="half" idx="10"/>
          </p:nvPr>
        </p:nvSpPr>
        <p:spPr/>
        <p:txBody>
          <a:bodyPr/>
          <a:lstStyle/>
          <a:p>
            <a:fld id="{6D5D832A-BC1D-42F5-9937-709F2DCE6FC2}" type="datetimeFigureOut">
              <a:rPr lang="en-US" smtClean="0"/>
              <a:t>9/8/2022</a:t>
            </a:fld>
            <a:endParaRPr lang="en-US"/>
          </a:p>
        </p:txBody>
      </p:sp>
      <p:sp>
        <p:nvSpPr>
          <p:cNvPr id="6" name="Footer Placeholder 5">
            <a:extLst>
              <a:ext uri="{FF2B5EF4-FFF2-40B4-BE49-F238E27FC236}">
                <a16:creationId xmlns:a16="http://schemas.microsoft.com/office/drawing/2014/main" id="{8177CF5E-25D4-4058-8DE2-FC3E6A95FA0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945B8B-9CEF-40B7-B0FA-8118AD5C7685}"/>
              </a:ext>
            </a:extLst>
          </p:cNvPr>
          <p:cNvSpPr>
            <a:spLocks noGrp="1"/>
          </p:cNvSpPr>
          <p:nvPr>
            <p:ph type="sldNum" sz="quarter" idx="12"/>
          </p:nvPr>
        </p:nvSpPr>
        <p:spPr/>
        <p:txBody>
          <a:bodyPr/>
          <a:lstStyle/>
          <a:p>
            <a:fld id="{9D75C568-A19C-48C9-83FB-017213F7CE60}" type="slidenum">
              <a:rPr lang="en-US" smtClean="0"/>
              <a:t>‹#›</a:t>
            </a:fld>
            <a:endParaRPr lang="en-US"/>
          </a:p>
        </p:txBody>
      </p:sp>
    </p:spTree>
    <p:extLst>
      <p:ext uri="{BB962C8B-B14F-4D97-AF65-F5344CB8AC3E}">
        <p14:creationId xmlns:p14="http://schemas.microsoft.com/office/powerpoint/2010/main" val="2921104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8AA4D1-CC2C-4D18-85CA-D209CD5103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67349F1-0C83-4298-BD22-39BD6E7732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5682A3-611B-4B81-88D5-FB818C821FC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5D832A-BC1D-42F5-9937-709F2DCE6FC2}" type="datetimeFigureOut">
              <a:rPr lang="en-US" smtClean="0"/>
              <a:t>9/8/2022</a:t>
            </a:fld>
            <a:endParaRPr lang="en-US"/>
          </a:p>
        </p:txBody>
      </p:sp>
      <p:sp>
        <p:nvSpPr>
          <p:cNvPr id="5" name="Footer Placeholder 4">
            <a:extLst>
              <a:ext uri="{FF2B5EF4-FFF2-40B4-BE49-F238E27FC236}">
                <a16:creationId xmlns:a16="http://schemas.microsoft.com/office/drawing/2014/main" id="{41D6F4F8-0DB3-40ED-8A08-C1ECC14911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D92E31A-FABA-4AFD-BC1F-6ACD5598D6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75C568-A19C-48C9-83FB-017213F7CE60}" type="slidenum">
              <a:rPr lang="en-US" smtClean="0"/>
              <a:t>‹#›</a:t>
            </a:fld>
            <a:endParaRPr lang="en-US"/>
          </a:p>
        </p:txBody>
      </p:sp>
    </p:spTree>
    <p:extLst>
      <p:ext uri="{BB962C8B-B14F-4D97-AF65-F5344CB8AC3E}">
        <p14:creationId xmlns:p14="http://schemas.microsoft.com/office/powerpoint/2010/main" val="2933132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13" Type="http://schemas.openxmlformats.org/officeDocument/2006/relationships/oleObject" Target="../embeddings/oleObject6.bin"/><Relationship Id="rId18" Type="http://schemas.openxmlformats.org/officeDocument/2006/relationships/image" Target="../media/image8.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5.wmf"/><Relationship Id="rId17" Type="http://schemas.openxmlformats.org/officeDocument/2006/relationships/oleObject" Target="../embeddings/oleObject8.bin"/><Relationship Id="rId2" Type="http://schemas.openxmlformats.org/officeDocument/2006/relationships/notesSlide" Target="../notesSlides/notesSlide1.xml"/><Relationship Id="rId16" Type="http://schemas.openxmlformats.org/officeDocument/2006/relationships/image" Target="../media/image7.wmf"/><Relationship Id="rId1" Type="http://schemas.openxmlformats.org/officeDocument/2006/relationships/slideLayout" Target="../slideLayouts/slideLayout7.xml"/><Relationship Id="rId6" Type="http://schemas.openxmlformats.org/officeDocument/2006/relationships/image" Target="../media/image2.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4.wmf"/><Relationship Id="rId4" Type="http://schemas.openxmlformats.org/officeDocument/2006/relationships/image" Target="../media/image1.wmf"/><Relationship Id="rId9" Type="http://schemas.openxmlformats.org/officeDocument/2006/relationships/oleObject" Target="../embeddings/oleObject4.bin"/><Relationship Id="rId14" Type="http://schemas.openxmlformats.org/officeDocument/2006/relationships/image" Target="../media/image6.wmf"/></Relationships>
</file>

<file path=ppt/slides/_rels/slide10.xml.rels><?xml version="1.0" encoding="UTF-8" standalone="yes"?>
<Relationships xmlns="http://schemas.openxmlformats.org/package/2006/relationships"><Relationship Id="rId8" Type="http://schemas.openxmlformats.org/officeDocument/2006/relationships/image" Target="../media/image49.wmf"/><Relationship Id="rId13" Type="http://schemas.openxmlformats.org/officeDocument/2006/relationships/oleObject" Target="../embeddings/oleObject52.bin"/><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51.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48.wmf"/><Relationship Id="rId11" Type="http://schemas.openxmlformats.org/officeDocument/2006/relationships/oleObject" Target="../embeddings/oleObject51.bin"/><Relationship Id="rId5" Type="http://schemas.openxmlformats.org/officeDocument/2006/relationships/oleObject" Target="../embeddings/oleObject48.bin"/><Relationship Id="rId10" Type="http://schemas.openxmlformats.org/officeDocument/2006/relationships/image" Target="../media/image50.wmf"/><Relationship Id="rId4" Type="http://schemas.openxmlformats.org/officeDocument/2006/relationships/image" Target="../media/image47.wmf"/><Relationship Id="rId9" Type="http://schemas.openxmlformats.org/officeDocument/2006/relationships/oleObject" Target="../embeddings/oleObject50.bin"/><Relationship Id="rId14" Type="http://schemas.openxmlformats.org/officeDocument/2006/relationships/image" Target="../media/image52.wmf"/></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56.bin"/><Relationship Id="rId3" Type="http://schemas.openxmlformats.org/officeDocument/2006/relationships/image" Target="../media/image53.wmf"/><Relationship Id="rId7" Type="http://schemas.openxmlformats.org/officeDocument/2006/relationships/image" Target="../media/image55.wmf"/><Relationship Id="rId2" Type="http://schemas.openxmlformats.org/officeDocument/2006/relationships/oleObject" Target="../embeddings/oleObject53.bin"/><Relationship Id="rId1" Type="http://schemas.openxmlformats.org/officeDocument/2006/relationships/slideLayout" Target="../slideLayouts/slideLayout7.xml"/><Relationship Id="rId6" Type="http://schemas.openxmlformats.org/officeDocument/2006/relationships/oleObject" Target="../embeddings/oleObject55.bin"/><Relationship Id="rId5" Type="http://schemas.openxmlformats.org/officeDocument/2006/relationships/image" Target="../media/image54.wmf"/><Relationship Id="rId4" Type="http://schemas.openxmlformats.org/officeDocument/2006/relationships/oleObject" Target="../embeddings/oleObject54.bin"/><Relationship Id="rId9" Type="http://schemas.openxmlformats.org/officeDocument/2006/relationships/image" Target="../media/image56.wmf"/></Relationships>
</file>

<file path=ppt/slides/_rels/slide12.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oleObject" Target="../embeddings/oleObject57.bin"/><Relationship Id="rId7" Type="http://schemas.openxmlformats.org/officeDocument/2006/relationships/oleObject" Target="../embeddings/oleObject59.bin"/><Relationship Id="rId12" Type="http://schemas.openxmlformats.org/officeDocument/2006/relationships/image" Target="../media/image62.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8.wmf"/><Relationship Id="rId11" Type="http://schemas.openxmlformats.org/officeDocument/2006/relationships/image" Target="../media/image61.png"/><Relationship Id="rId5" Type="http://schemas.openxmlformats.org/officeDocument/2006/relationships/oleObject" Target="../embeddings/oleObject58.bin"/><Relationship Id="rId10" Type="http://schemas.openxmlformats.org/officeDocument/2006/relationships/image" Target="../media/image60.wmf"/><Relationship Id="rId4" Type="http://schemas.openxmlformats.org/officeDocument/2006/relationships/image" Target="../media/image57.wmf"/><Relationship Id="rId9" Type="http://schemas.openxmlformats.org/officeDocument/2006/relationships/oleObject" Target="../embeddings/oleObject60.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4.wmf"/><Relationship Id="rId5" Type="http://schemas.openxmlformats.org/officeDocument/2006/relationships/oleObject" Target="../embeddings/oleObject62.bin"/><Relationship Id="rId4" Type="http://schemas.openxmlformats.org/officeDocument/2006/relationships/image" Target="../media/image63.wmf"/></Relationships>
</file>

<file path=ppt/slides/_rels/slide14.xml.rels><?xml version="1.0" encoding="UTF-8" standalone="yes"?>
<Relationships xmlns="http://schemas.openxmlformats.org/package/2006/relationships"><Relationship Id="rId3" Type="http://schemas.openxmlformats.org/officeDocument/2006/relationships/image" Target="../media/image65.wmf"/><Relationship Id="rId7" Type="http://schemas.openxmlformats.org/officeDocument/2006/relationships/image" Target="../media/image67.wmf"/><Relationship Id="rId2" Type="http://schemas.openxmlformats.org/officeDocument/2006/relationships/oleObject" Target="../embeddings/oleObject63.bin"/><Relationship Id="rId1" Type="http://schemas.openxmlformats.org/officeDocument/2006/relationships/slideLayout" Target="../slideLayouts/slideLayout7.xml"/><Relationship Id="rId6" Type="http://schemas.openxmlformats.org/officeDocument/2006/relationships/oleObject" Target="../embeddings/oleObject65.bin"/><Relationship Id="rId5" Type="http://schemas.openxmlformats.org/officeDocument/2006/relationships/image" Target="../media/image66.wmf"/><Relationship Id="rId4" Type="http://schemas.openxmlformats.org/officeDocument/2006/relationships/oleObject" Target="../embeddings/oleObject64.bin"/></Relationships>
</file>

<file path=ppt/slides/_rels/slide15.xml.rels><?xml version="1.0" encoding="UTF-8" standalone="yes"?>
<Relationships xmlns="http://schemas.openxmlformats.org/package/2006/relationships"><Relationship Id="rId8" Type="http://schemas.openxmlformats.org/officeDocument/2006/relationships/image" Target="../media/image70.wmf"/><Relationship Id="rId3" Type="http://schemas.openxmlformats.org/officeDocument/2006/relationships/oleObject" Target="../embeddings/oleObject66.bin"/><Relationship Id="rId7" Type="http://schemas.openxmlformats.org/officeDocument/2006/relationships/oleObject" Target="../embeddings/oleObject68.bin"/><Relationship Id="rId12" Type="http://schemas.openxmlformats.org/officeDocument/2006/relationships/image" Target="../media/image72.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69.wmf"/><Relationship Id="rId11" Type="http://schemas.openxmlformats.org/officeDocument/2006/relationships/oleObject" Target="../embeddings/oleObject70.bin"/><Relationship Id="rId5" Type="http://schemas.openxmlformats.org/officeDocument/2006/relationships/oleObject" Target="../embeddings/oleObject67.bin"/><Relationship Id="rId10" Type="http://schemas.openxmlformats.org/officeDocument/2006/relationships/image" Target="../media/image71.wmf"/><Relationship Id="rId4" Type="http://schemas.openxmlformats.org/officeDocument/2006/relationships/image" Target="../media/image68.wmf"/><Relationship Id="rId9" Type="http://schemas.openxmlformats.org/officeDocument/2006/relationships/oleObject" Target="../embeddings/oleObject69.bin"/></Relationships>
</file>

<file path=ppt/slides/_rels/slide16.xml.rels><?xml version="1.0" encoding="UTF-8" standalone="yes"?>
<Relationships xmlns="http://schemas.openxmlformats.org/package/2006/relationships"><Relationship Id="rId8" Type="http://schemas.openxmlformats.org/officeDocument/2006/relationships/image" Target="../media/image75.wmf"/><Relationship Id="rId13" Type="http://schemas.openxmlformats.org/officeDocument/2006/relationships/oleObject" Target="../embeddings/oleObject76.bin"/><Relationship Id="rId3" Type="http://schemas.openxmlformats.org/officeDocument/2006/relationships/oleObject" Target="../embeddings/oleObject71.bin"/><Relationship Id="rId7" Type="http://schemas.openxmlformats.org/officeDocument/2006/relationships/oleObject" Target="../embeddings/oleObject73.bin"/><Relationship Id="rId12" Type="http://schemas.openxmlformats.org/officeDocument/2006/relationships/image" Target="../media/image77.wmf"/><Relationship Id="rId2" Type="http://schemas.openxmlformats.org/officeDocument/2006/relationships/notesSlide" Target="../notesSlides/notesSlide9.xml"/><Relationship Id="rId16" Type="http://schemas.openxmlformats.org/officeDocument/2006/relationships/image" Target="../media/image79.wmf"/><Relationship Id="rId1" Type="http://schemas.openxmlformats.org/officeDocument/2006/relationships/slideLayout" Target="../slideLayouts/slideLayout7.xml"/><Relationship Id="rId6" Type="http://schemas.openxmlformats.org/officeDocument/2006/relationships/image" Target="../media/image74.wmf"/><Relationship Id="rId11" Type="http://schemas.openxmlformats.org/officeDocument/2006/relationships/oleObject" Target="../embeddings/oleObject75.bin"/><Relationship Id="rId5" Type="http://schemas.openxmlformats.org/officeDocument/2006/relationships/oleObject" Target="../embeddings/oleObject72.bin"/><Relationship Id="rId15" Type="http://schemas.openxmlformats.org/officeDocument/2006/relationships/oleObject" Target="../embeddings/oleObject77.bin"/><Relationship Id="rId10" Type="http://schemas.openxmlformats.org/officeDocument/2006/relationships/image" Target="../media/image76.wmf"/><Relationship Id="rId4" Type="http://schemas.openxmlformats.org/officeDocument/2006/relationships/image" Target="../media/image73.wmf"/><Relationship Id="rId9" Type="http://schemas.openxmlformats.org/officeDocument/2006/relationships/oleObject" Target="../embeddings/oleObject74.bin"/><Relationship Id="rId14" Type="http://schemas.openxmlformats.org/officeDocument/2006/relationships/image" Target="../media/image78.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80.wmf"/></Relationships>
</file>

<file path=ppt/slides/_rels/slide18.xml.rels><?xml version="1.0" encoding="UTF-8" standalone="yes"?>
<Relationships xmlns="http://schemas.openxmlformats.org/package/2006/relationships"><Relationship Id="rId8" Type="http://schemas.openxmlformats.org/officeDocument/2006/relationships/image" Target="../media/image83.wmf"/><Relationship Id="rId13" Type="http://schemas.openxmlformats.org/officeDocument/2006/relationships/oleObject" Target="../embeddings/oleObject84.bin"/><Relationship Id="rId18" Type="http://schemas.openxmlformats.org/officeDocument/2006/relationships/image" Target="../media/image88.wmf"/><Relationship Id="rId3" Type="http://schemas.openxmlformats.org/officeDocument/2006/relationships/oleObject" Target="../embeddings/oleObject79.bin"/><Relationship Id="rId7" Type="http://schemas.openxmlformats.org/officeDocument/2006/relationships/oleObject" Target="../embeddings/oleObject81.bin"/><Relationship Id="rId12" Type="http://schemas.openxmlformats.org/officeDocument/2006/relationships/image" Target="../media/image85.wmf"/><Relationship Id="rId17" Type="http://schemas.openxmlformats.org/officeDocument/2006/relationships/oleObject" Target="../embeddings/oleObject86.bin"/><Relationship Id="rId2" Type="http://schemas.openxmlformats.org/officeDocument/2006/relationships/notesSlide" Target="../notesSlides/notesSlide11.xml"/><Relationship Id="rId16" Type="http://schemas.openxmlformats.org/officeDocument/2006/relationships/image" Target="../media/image87.wmf"/><Relationship Id="rId1" Type="http://schemas.openxmlformats.org/officeDocument/2006/relationships/slideLayout" Target="../slideLayouts/slideLayout7.xml"/><Relationship Id="rId6" Type="http://schemas.openxmlformats.org/officeDocument/2006/relationships/image" Target="../media/image82.wmf"/><Relationship Id="rId11" Type="http://schemas.openxmlformats.org/officeDocument/2006/relationships/oleObject" Target="../embeddings/oleObject83.bin"/><Relationship Id="rId5" Type="http://schemas.openxmlformats.org/officeDocument/2006/relationships/oleObject" Target="../embeddings/oleObject80.bin"/><Relationship Id="rId15" Type="http://schemas.openxmlformats.org/officeDocument/2006/relationships/oleObject" Target="../embeddings/oleObject85.bin"/><Relationship Id="rId10" Type="http://schemas.openxmlformats.org/officeDocument/2006/relationships/image" Target="../media/image84.wmf"/><Relationship Id="rId4" Type="http://schemas.openxmlformats.org/officeDocument/2006/relationships/image" Target="../media/image81.wmf"/><Relationship Id="rId9" Type="http://schemas.openxmlformats.org/officeDocument/2006/relationships/oleObject" Target="../embeddings/oleObject82.bin"/><Relationship Id="rId14" Type="http://schemas.openxmlformats.org/officeDocument/2006/relationships/image" Target="../media/image86.wmf"/></Relationships>
</file>

<file path=ppt/slides/_rels/slide19.xml.rels><?xml version="1.0" encoding="UTF-8" standalone="yes"?>
<Relationships xmlns="http://schemas.openxmlformats.org/package/2006/relationships"><Relationship Id="rId8" Type="http://schemas.openxmlformats.org/officeDocument/2006/relationships/image" Target="../media/image91.wmf"/><Relationship Id="rId13" Type="http://schemas.openxmlformats.org/officeDocument/2006/relationships/oleObject" Target="../embeddings/oleObject92.bin"/><Relationship Id="rId3" Type="http://schemas.openxmlformats.org/officeDocument/2006/relationships/oleObject" Target="../embeddings/oleObject87.bin"/><Relationship Id="rId21" Type="http://schemas.openxmlformats.org/officeDocument/2006/relationships/image" Target="../media/image96.png"/><Relationship Id="rId7" Type="http://schemas.openxmlformats.org/officeDocument/2006/relationships/oleObject" Target="../embeddings/oleObject89.bin"/><Relationship Id="rId12" Type="http://schemas.openxmlformats.org/officeDocument/2006/relationships/image" Target="../media/image93.wmf"/><Relationship Id="rId17" Type="http://schemas.openxmlformats.org/officeDocument/2006/relationships/customXml" Target="../ink/ink1.xml"/><Relationship Id="rId25" Type="http://schemas.openxmlformats.org/officeDocument/2006/relationships/image" Target="../media/image97.wmf"/><Relationship Id="rId2" Type="http://schemas.openxmlformats.org/officeDocument/2006/relationships/notesSlide" Target="../notesSlides/notesSlide12.xml"/><Relationship Id="rId16" Type="http://schemas.openxmlformats.org/officeDocument/2006/relationships/image" Target="../media/image95.wmf"/><Relationship Id="rId20" Type="http://schemas.openxmlformats.org/officeDocument/2006/relationships/customXml" Target="../ink/ink2.xml"/><Relationship Id="rId1" Type="http://schemas.openxmlformats.org/officeDocument/2006/relationships/slideLayout" Target="../slideLayouts/slideLayout7.xml"/><Relationship Id="rId6" Type="http://schemas.openxmlformats.org/officeDocument/2006/relationships/image" Target="../media/image90.wmf"/><Relationship Id="rId11" Type="http://schemas.openxmlformats.org/officeDocument/2006/relationships/oleObject" Target="../embeddings/oleObject91.bin"/><Relationship Id="rId24" Type="http://schemas.openxmlformats.org/officeDocument/2006/relationships/oleObject" Target="../embeddings/oleObject95.bin"/><Relationship Id="rId5" Type="http://schemas.openxmlformats.org/officeDocument/2006/relationships/oleObject" Target="../embeddings/oleObject88.bin"/><Relationship Id="rId15" Type="http://schemas.openxmlformats.org/officeDocument/2006/relationships/oleObject" Target="../embeddings/oleObject93.bin"/><Relationship Id="rId23" Type="http://schemas.openxmlformats.org/officeDocument/2006/relationships/image" Target="../media/image96.wmf"/><Relationship Id="rId10" Type="http://schemas.openxmlformats.org/officeDocument/2006/relationships/image" Target="../media/image92.wmf"/><Relationship Id="rId19" Type="http://schemas.openxmlformats.org/officeDocument/2006/relationships/image" Target="../media/image97.png"/><Relationship Id="rId4" Type="http://schemas.openxmlformats.org/officeDocument/2006/relationships/image" Target="../media/image89.wmf"/><Relationship Id="rId9" Type="http://schemas.openxmlformats.org/officeDocument/2006/relationships/oleObject" Target="../embeddings/oleObject90.bin"/><Relationship Id="rId14" Type="http://schemas.openxmlformats.org/officeDocument/2006/relationships/image" Target="../media/image94.wmf"/><Relationship Id="rId22" Type="http://schemas.openxmlformats.org/officeDocument/2006/relationships/oleObject" Target="../embeddings/oleObject94.bin"/></Relationships>
</file>

<file path=ppt/slides/_rels/slide2.x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1.wmf"/><Relationship Id="rId2" Type="http://schemas.openxmlformats.org/officeDocument/2006/relationships/oleObject" Target="../embeddings/oleObject9.bin"/><Relationship Id="rId1" Type="http://schemas.openxmlformats.org/officeDocument/2006/relationships/slideLayout" Target="../slideLayouts/slideLayout7.xml"/><Relationship Id="rId6" Type="http://schemas.openxmlformats.org/officeDocument/2006/relationships/oleObject" Target="../embeddings/oleObject11.bin"/><Relationship Id="rId5" Type="http://schemas.openxmlformats.org/officeDocument/2006/relationships/image" Target="../media/image10.wmf"/><Relationship Id="rId4" Type="http://schemas.openxmlformats.org/officeDocument/2006/relationships/oleObject" Target="../embeddings/oleObject10.bin"/></Relationships>
</file>

<file path=ppt/slides/_rels/slide20.xml.rels><?xml version="1.0" encoding="UTF-8" standalone="yes"?>
<Relationships xmlns="http://schemas.openxmlformats.org/package/2006/relationships"><Relationship Id="rId8" Type="http://schemas.openxmlformats.org/officeDocument/2006/relationships/image" Target="../media/image100.wmf"/><Relationship Id="rId13" Type="http://schemas.openxmlformats.org/officeDocument/2006/relationships/oleObject" Target="../embeddings/oleObject101.bin"/><Relationship Id="rId18" Type="http://schemas.openxmlformats.org/officeDocument/2006/relationships/image" Target="../media/image105.png"/><Relationship Id="rId26" Type="http://schemas.openxmlformats.org/officeDocument/2006/relationships/oleObject" Target="../embeddings/oleObject105.bin"/><Relationship Id="rId3" Type="http://schemas.openxmlformats.org/officeDocument/2006/relationships/oleObject" Target="../embeddings/oleObject96.bin"/><Relationship Id="rId21" Type="http://schemas.openxmlformats.org/officeDocument/2006/relationships/customXml" Target="../ink/ink3.xml"/><Relationship Id="rId7" Type="http://schemas.openxmlformats.org/officeDocument/2006/relationships/oleObject" Target="../embeddings/oleObject98.bin"/><Relationship Id="rId12" Type="http://schemas.openxmlformats.org/officeDocument/2006/relationships/image" Target="../media/image102.wmf"/><Relationship Id="rId17" Type="http://schemas.openxmlformats.org/officeDocument/2006/relationships/oleObject" Target="../embeddings/oleObject103.bin"/><Relationship Id="rId25" Type="http://schemas.openxmlformats.org/officeDocument/2006/relationships/image" Target="../media/image133.png"/><Relationship Id="rId2" Type="http://schemas.openxmlformats.org/officeDocument/2006/relationships/notesSlide" Target="../notesSlides/notesSlide13.xml"/><Relationship Id="rId16" Type="http://schemas.openxmlformats.org/officeDocument/2006/relationships/image" Target="../media/image104.wmf"/><Relationship Id="rId20" Type="http://schemas.openxmlformats.org/officeDocument/2006/relationships/image" Target="../media/image106.wmf"/><Relationship Id="rId1" Type="http://schemas.openxmlformats.org/officeDocument/2006/relationships/slideLayout" Target="../slideLayouts/slideLayout7.xml"/><Relationship Id="rId6" Type="http://schemas.openxmlformats.org/officeDocument/2006/relationships/image" Target="../media/image99.png"/><Relationship Id="rId11" Type="http://schemas.openxmlformats.org/officeDocument/2006/relationships/oleObject" Target="../embeddings/oleObject100.bin"/><Relationship Id="rId24" Type="http://schemas.openxmlformats.org/officeDocument/2006/relationships/customXml" Target="../ink/ink4.xml"/><Relationship Id="rId5" Type="http://schemas.openxmlformats.org/officeDocument/2006/relationships/oleObject" Target="../embeddings/oleObject97.bin"/><Relationship Id="rId15" Type="http://schemas.openxmlformats.org/officeDocument/2006/relationships/oleObject" Target="../embeddings/oleObject102.bin"/><Relationship Id="rId23" Type="http://schemas.openxmlformats.org/officeDocument/2006/relationships/image" Target="../media/image132.png"/><Relationship Id="rId10" Type="http://schemas.openxmlformats.org/officeDocument/2006/relationships/image" Target="../media/image101.png"/><Relationship Id="rId19" Type="http://schemas.openxmlformats.org/officeDocument/2006/relationships/oleObject" Target="../embeddings/oleObject104.bin"/><Relationship Id="rId4" Type="http://schemas.openxmlformats.org/officeDocument/2006/relationships/image" Target="../media/image98.wmf"/><Relationship Id="rId9" Type="http://schemas.openxmlformats.org/officeDocument/2006/relationships/oleObject" Target="../embeddings/oleObject99.bin"/><Relationship Id="rId14" Type="http://schemas.openxmlformats.org/officeDocument/2006/relationships/image" Target="../media/image103.png"/><Relationship Id="rId27" Type="http://schemas.openxmlformats.org/officeDocument/2006/relationships/image" Target="../media/image107.wmf"/></Relationships>
</file>

<file path=ppt/slides/_rels/slide21.xml.rels><?xml version="1.0" encoding="UTF-8" standalone="yes"?>
<Relationships xmlns="http://schemas.openxmlformats.org/package/2006/relationships"><Relationship Id="rId8" Type="http://schemas.openxmlformats.org/officeDocument/2006/relationships/image" Target="../media/image110.wmf"/><Relationship Id="rId13" Type="http://schemas.openxmlformats.org/officeDocument/2006/relationships/oleObject" Target="../embeddings/oleObject111.bin"/><Relationship Id="rId3" Type="http://schemas.openxmlformats.org/officeDocument/2006/relationships/oleObject" Target="../embeddings/oleObject106.bin"/><Relationship Id="rId7" Type="http://schemas.openxmlformats.org/officeDocument/2006/relationships/oleObject" Target="../embeddings/oleObject108.bin"/><Relationship Id="rId12" Type="http://schemas.openxmlformats.org/officeDocument/2006/relationships/image" Target="../media/image112.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09.wmf"/><Relationship Id="rId11" Type="http://schemas.openxmlformats.org/officeDocument/2006/relationships/oleObject" Target="../embeddings/oleObject110.bin"/><Relationship Id="rId5" Type="http://schemas.openxmlformats.org/officeDocument/2006/relationships/oleObject" Target="../embeddings/oleObject107.bin"/><Relationship Id="rId10" Type="http://schemas.openxmlformats.org/officeDocument/2006/relationships/image" Target="../media/image111.wmf"/><Relationship Id="rId4" Type="http://schemas.openxmlformats.org/officeDocument/2006/relationships/image" Target="../media/image108.wmf"/><Relationship Id="rId9" Type="http://schemas.openxmlformats.org/officeDocument/2006/relationships/oleObject" Target="../embeddings/oleObject109.bin"/><Relationship Id="rId14" Type="http://schemas.openxmlformats.org/officeDocument/2006/relationships/image" Target="../media/image113.wmf"/></Relationships>
</file>

<file path=ppt/slides/_rels/slide22.xml.rels><?xml version="1.0" encoding="UTF-8" standalone="yes"?>
<Relationships xmlns="http://schemas.openxmlformats.org/package/2006/relationships"><Relationship Id="rId13" Type="http://schemas.openxmlformats.org/officeDocument/2006/relationships/image" Target="../media/image1150.png"/><Relationship Id="rId18" Type="http://schemas.openxmlformats.org/officeDocument/2006/relationships/image" Target="../media/image117.wmf"/><Relationship Id="rId3" Type="http://schemas.openxmlformats.org/officeDocument/2006/relationships/oleObject" Target="../embeddings/oleObject112.bin"/><Relationship Id="rId21" Type="http://schemas.openxmlformats.org/officeDocument/2006/relationships/oleObject" Target="../embeddings/oleObject117.bin"/><Relationship Id="rId7" Type="http://schemas.openxmlformats.org/officeDocument/2006/relationships/customXml" Target="../ink/ink5.xml"/><Relationship Id="rId17" Type="http://schemas.openxmlformats.org/officeDocument/2006/relationships/oleObject" Target="../embeddings/oleObject115.bin"/><Relationship Id="rId2" Type="http://schemas.openxmlformats.org/officeDocument/2006/relationships/notesSlide" Target="../notesSlides/notesSlide15.xml"/><Relationship Id="rId16" Type="http://schemas.openxmlformats.org/officeDocument/2006/relationships/image" Target="../media/image116.wmf"/><Relationship Id="rId20" Type="http://schemas.openxmlformats.org/officeDocument/2006/relationships/image" Target="../media/image118.png"/><Relationship Id="rId1" Type="http://schemas.openxmlformats.org/officeDocument/2006/relationships/slideLayout" Target="../slideLayouts/slideLayout7.xml"/><Relationship Id="rId6" Type="http://schemas.openxmlformats.org/officeDocument/2006/relationships/image" Target="../media/image115.wmf"/><Relationship Id="rId5" Type="http://schemas.openxmlformats.org/officeDocument/2006/relationships/oleObject" Target="../embeddings/oleObject113.bin"/><Relationship Id="rId15" Type="http://schemas.openxmlformats.org/officeDocument/2006/relationships/oleObject" Target="../embeddings/oleObject114.bin"/><Relationship Id="rId19" Type="http://schemas.openxmlformats.org/officeDocument/2006/relationships/oleObject" Target="../embeddings/oleObject116.bin"/><Relationship Id="rId4" Type="http://schemas.openxmlformats.org/officeDocument/2006/relationships/image" Target="../media/image114.wmf"/><Relationship Id="rId14" Type="http://schemas.openxmlformats.org/officeDocument/2006/relationships/customXml" Target="../ink/ink6.xml"/><Relationship Id="rId22" Type="http://schemas.openxmlformats.org/officeDocument/2006/relationships/image" Target="../media/image113.wmf"/></Relationships>
</file>

<file path=ppt/slides/_rels/slide23.xml.rels><?xml version="1.0" encoding="UTF-8" standalone="yes"?>
<Relationships xmlns="http://schemas.openxmlformats.org/package/2006/relationships"><Relationship Id="rId8" Type="http://schemas.openxmlformats.org/officeDocument/2006/relationships/image" Target="../media/image121.wmf"/><Relationship Id="rId13" Type="http://schemas.openxmlformats.org/officeDocument/2006/relationships/oleObject" Target="../embeddings/oleObject123.bin"/><Relationship Id="rId18" Type="http://schemas.openxmlformats.org/officeDocument/2006/relationships/image" Target="../media/image126.wmf"/><Relationship Id="rId3" Type="http://schemas.openxmlformats.org/officeDocument/2006/relationships/oleObject" Target="../embeddings/oleObject118.bin"/><Relationship Id="rId7" Type="http://schemas.openxmlformats.org/officeDocument/2006/relationships/oleObject" Target="../embeddings/oleObject120.bin"/><Relationship Id="rId12" Type="http://schemas.openxmlformats.org/officeDocument/2006/relationships/image" Target="../media/image123.wmf"/><Relationship Id="rId17" Type="http://schemas.openxmlformats.org/officeDocument/2006/relationships/oleObject" Target="../embeddings/oleObject125.bin"/><Relationship Id="rId2" Type="http://schemas.openxmlformats.org/officeDocument/2006/relationships/notesSlide" Target="../notesSlides/notesSlide16.xml"/><Relationship Id="rId16" Type="http://schemas.openxmlformats.org/officeDocument/2006/relationships/image" Target="../media/image125.wmf"/><Relationship Id="rId1" Type="http://schemas.openxmlformats.org/officeDocument/2006/relationships/slideLayout" Target="../slideLayouts/slideLayout7.xml"/><Relationship Id="rId6" Type="http://schemas.openxmlformats.org/officeDocument/2006/relationships/image" Target="../media/image120.wmf"/><Relationship Id="rId11" Type="http://schemas.openxmlformats.org/officeDocument/2006/relationships/oleObject" Target="../embeddings/oleObject122.bin"/><Relationship Id="rId5" Type="http://schemas.openxmlformats.org/officeDocument/2006/relationships/oleObject" Target="../embeddings/oleObject119.bin"/><Relationship Id="rId15" Type="http://schemas.openxmlformats.org/officeDocument/2006/relationships/oleObject" Target="../embeddings/oleObject124.bin"/><Relationship Id="rId10" Type="http://schemas.openxmlformats.org/officeDocument/2006/relationships/image" Target="../media/image122.wmf"/><Relationship Id="rId4" Type="http://schemas.openxmlformats.org/officeDocument/2006/relationships/image" Target="../media/image119.wmf"/><Relationship Id="rId9" Type="http://schemas.openxmlformats.org/officeDocument/2006/relationships/oleObject" Target="../embeddings/oleObject121.bin"/><Relationship Id="rId14" Type="http://schemas.openxmlformats.org/officeDocument/2006/relationships/image" Target="../media/image124.wmf"/></Relationships>
</file>

<file path=ppt/slides/_rels/slide24.xml.rels><?xml version="1.0" encoding="UTF-8" standalone="yes"?>
<Relationships xmlns="http://schemas.openxmlformats.org/package/2006/relationships"><Relationship Id="rId8" Type="http://schemas.openxmlformats.org/officeDocument/2006/relationships/image" Target="../media/image129.wmf"/><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31.wmf"/><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128.wmf"/><Relationship Id="rId11" Type="http://schemas.openxmlformats.org/officeDocument/2006/relationships/oleObject" Target="../embeddings/oleObject130.bin"/><Relationship Id="rId5" Type="http://schemas.openxmlformats.org/officeDocument/2006/relationships/oleObject" Target="../embeddings/oleObject127.bin"/><Relationship Id="rId10" Type="http://schemas.openxmlformats.org/officeDocument/2006/relationships/image" Target="../media/image130.wmf"/><Relationship Id="rId4" Type="http://schemas.openxmlformats.org/officeDocument/2006/relationships/image" Target="../media/image127.wmf"/><Relationship Id="rId9" Type="http://schemas.openxmlformats.org/officeDocument/2006/relationships/oleObject" Target="../embeddings/oleObject129.bin"/></Relationships>
</file>

<file path=ppt/slides/_rels/slide25.xml.rels><?xml version="1.0" encoding="UTF-8" standalone="yes"?>
<Relationships xmlns="http://schemas.openxmlformats.org/package/2006/relationships"><Relationship Id="rId8" Type="http://schemas.openxmlformats.org/officeDocument/2006/relationships/image" Target="../media/image134.wmf"/><Relationship Id="rId13" Type="http://schemas.openxmlformats.org/officeDocument/2006/relationships/image" Target="../media/image138.png"/><Relationship Id="rId3" Type="http://schemas.openxmlformats.org/officeDocument/2006/relationships/oleObject" Target="../embeddings/oleObject131.bin"/><Relationship Id="rId7" Type="http://schemas.openxmlformats.org/officeDocument/2006/relationships/oleObject" Target="../embeddings/oleObject133.bin"/><Relationship Id="rId17" Type="http://schemas.openxmlformats.org/officeDocument/2006/relationships/image" Target="../media/image137.wmf"/><Relationship Id="rId2" Type="http://schemas.openxmlformats.org/officeDocument/2006/relationships/notesSlide" Target="../notesSlides/notesSlide18.xml"/><Relationship Id="rId16" Type="http://schemas.openxmlformats.org/officeDocument/2006/relationships/oleObject" Target="../embeddings/oleObject136.bin"/><Relationship Id="rId1" Type="http://schemas.openxmlformats.org/officeDocument/2006/relationships/slideLayout" Target="../slideLayouts/slideLayout7.xml"/><Relationship Id="rId6" Type="http://schemas.openxmlformats.org/officeDocument/2006/relationships/image" Target="../media/image133.wmf"/><Relationship Id="rId11" Type="http://schemas.openxmlformats.org/officeDocument/2006/relationships/customXml" Target="../ink/ink7.xml"/><Relationship Id="rId5" Type="http://schemas.openxmlformats.org/officeDocument/2006/relationships/oleObject" Target="../embeddings/oleObject132.bin"/><Relationship Id="rId15" Type="http://schemas.openxmlformats.org/officeDocument/2006/relationships/image" Target="../media/image136.wmf"/><Relationship Id="rId10" Type="http://schemas.openxmlformats.org/officeDocument/2006/relationships/image" Target="../media/image135.wmf"/><Relationship Id="rId4" Type="http://schemas.openxmlformats.org/officeDocument/2006/relationships/image" Target="../media/image132.wmf"/><Relationship Id="rId9" Type="http://schemas.openxmlformats.org/officeDocument/2006/relationships/oleObject" Target="../embeddings/oleObject134.bin"/><Relationship Id="rId14" Type="http://schemas.openxmlformats.org/officeDocument/2006/relationships/oleObject" Target="../embeddings/oleObject135.bin"/></Relationships>
</file>

<file path=ppt/slides/_rels/slide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oleObject" Target="../embeddings/oleObject12.bin"/><Relationship Id="rId1" Type="http://schemas.openxmlformats.org/officeDocument/2006/relationships/slideLayout" Target="../slideLayouts/slideLayout7.xml"/><Relationship Id="rId5" Type="http://schemas.openxmlformats.org/officeDocument/2006/relationships/image" Target="../media/image13.wmf"/><Relationship Id="rId4" Type="http://schemas.openxmlformats.org/officeDocument/2006/relationships/oleObject" Target="../embeddings/oleObject13.bin"/></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7.bin"/><Relationship Id="rId13" Type="http://schemas.openxmlformats.org/officeDocument/2006/relationships/image" Target="../media/image19.wmf"/><Relationship Id="rId3" Type="http://schemas.openxmlformats.org/officeDocument/2006/relationships/image" Target="../media/image14.wmf"/><Relationship Id="rId7" Type="http://schemas.openxmlformats.org/officeDocument/2006/relationships/image" Target="../media/image16.wmf"/><Relationship Id="rId12" Type="http://schemas.openxmlformats.org/officeDocument/2006/relationships/oleObject" Target="../embeddings/oleObject19.bin"/><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11" Type="http://schemas.openxmlformats.org/officeDocument/2006/relationships/image" Target="../media/image18.wmf"/><Relationship Id="rId5" Type="http://schemas.openxmlformats.org/officeDocument/2006/relationships/image" Target="../media/image15.wmf"/><Relationship Id="rId15" Type="http://schemas.openxmlformats.org/officeDocument/2006/relationships/image" Target="../media/image20.wmf"/><Relationship Id="rId10" Type="http://schemas.openxmlformats.org/officeDocument/2006/relationships/oleObject" Target="../embeddings/oleObject18.bin"/><Relationship Id="rId4" Type="http://schemas.openxmlformats.org/officeDocument/2006/relationships/oleObject" Target="../embeddings/oleObject15.bin"/><Relationship Id="rId9" Type="http://schemas.openxmlformats.org/officeDocument/2006/relationships/image" Target="../media/image17.wmf"/><Relationship Id="rId14" Type="http://schemas.openxmlformats.org/officeDocument/2006/relationships/oleObject" Target="../embeddings/oleObject20.bin"/></Relationships>
</file>

<file path=ppt/slides/_rels/slide5.xml.rels><?xml version="1.0" encoding="UTF-8" standalone="yes"?>
<Relationships xmlns="http://schemas.openxmlformats.org/package/2006/relationships"><Relationship Id="rId3" Type="http://schemas.openxmlformats.org/officeDocument/2006/relationships/image" Target="../media/image21.wmf"/><Relationship Id="rId7" Type="http://schemas.openxmlformats.org/officeDocument/2006/relationships/image" Target="../media/image23.wmf"/><Relationship Id="rId2" Type="http://schemas.openxmlformats.org/officeDocument/2006/relationships/oleObject" Target="../embeddings/oleObject21.bin"/><Relationship Id="rId1" Type="http://schemas.openxmlformats.org/officeDocument/2006/relationships/slideLayout" Target="../slideLayouts/slideLayout7.xml"/><Relationship Id="rId6" Type="http://schemas.openxmlformats.org/officeDocument/2006/relationships/oleObject" Target="../embeddings/oleObject23.bin"/><Relationship Id="rId5" Type="http://schemas.openxmlformats.org/officeDocument/2006/relationships/image" Target="../media/image22.wmf"/><Relationship Id="rId4" Type="http://schemas.openxmlformats.org/officeDocument/2006/relationships/oleObject" Target="../embeddings/oleObject22.bin"/></Relationships>
</file>

<file path=ppt/slides/_rels/slide6.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6.wmf"/><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26.bin"/><Relationship Id="rId5" Type="http://schemas.openxmlformats.org/officeDocument/2006/relationships/image" Target="../media/image25.wmf"/><Relationship Id="rId4" Type="http://schemas.openxmlformats.org/officeDocument/2006/relationships/oleObject" Target="../embeddings/oleObject25.bin"/></Relationships>
</file>

<file path=ppt/slides/_rels/slide7.xml.rels><?xml version="1.0" encoding="UTF-8" standalone="yes"?>
<Relationships xmlns="http://schemas.openxmlformats.org/package/2006/relationships"><Relationship Id="rId8" Type="http://schemas.openxmlformats.org/officeDocument/2006/relationships/image" Target="../media/image29.wmf"/><Relationship Id="rId13" Type="http://schemas.openxmlformats.org/officeDocument/2006/relationships/oleObject" Target="../embeddings/oleObject32.bin"/><Relationship Id="rId18" Type="http://schemas.openxmlformats.org/officeDocument/2006/relationships/image" Target="../media/image34.wmf"/><Relationship Id="rId3" Type="http://schemas.openxmlformats.org/officeDocument/2006/relationships/oleObject" Target="../embeddings/oleObject27.bin"/><Relationship Id="rId7" Type="http://schemas.openxmlformats.org/officeDocument/2006/relationships/oleObject" Target="../embeddings/oleObject29.bin"/><Relationship Id="rId12" Type="http://schemas.openxmlformats.org/officeDocument/2006/relationships/image" Target="../media/image31.wmf"/><Relationship Id="rId17" Type="http://schemas.openxmlformats.org/officeDocument/2006/relationships/oleObject" Target="../embeddings/oleObject34.bin"/><Relationship Id="rId2" Type="http://schemas.openxmlformats.org/officeDocument/2006/relationships/notesSlide" Target="../notesSlides/notesSlide2.xml"/><Relationship Id="rId16" Type="http://schemas.openxmlformats.org/officeDocument/2006/relationships/image" Target="../media/image33.wmf"/><Relationship Id="rId1" Type="http://schemas.openxmlformats.org/officeDocument/2006/relationships/slideLayout" Target="../slideLayouts/slideLayout7.xml"/><Relationship Id="rId6" Type="http://schemas.openxmlformats.org/officeDocument/2006/relationships/image" Target="../media/image28.wmf"/><Relationship Id="rId11" Type="http://schemas.openxmlformats.org/officeDocument/2006/relationships/oleObject" Target="../embeddings/oleObject31.bin"/><Relationship Id="rId5" Type="http://schemas.openxmlformats.org/officeDocument/2006/relationships/oleObject" Target="../embeddings/oleObject28.bin"/><Relationship Id="rId15" Type="http://schemas.openxmlformats.org/officeDocument/2006/relationships/oleObject" Target="../embeddings/oleObject33.bin"/><Relationship Id="rId10" Type="http://schemas.openxmlformats.org/officeDocument/2006/relationships/image" Target="../media/image30.wmf"/><Relationship Id="rId4" Type="http://schemas.openxmlformats.org/officeDocument/2006/relationships/image" Target="../media/image27.wmf"/><Relationship Id="rId9" Type="http://schemas.openxmlformats.org/officeDocument/2006/relationships/oleObject" Target="../embeddings/oleObject30.bin"/><Relationship Id="rId14" Type="http://schemas.openxmlformats.org/officeDocument/2006/relationships/image" Target="../media/image32.wmf"/></Relationships>
</file>

<file path=ppt/slides/_rels/slide8.xml.rels><?xml version="1.0" encoding="UTF-8" standalone="yes"?>
<Relationships xmlns="http://schemas.openxmlformats.org/package/2006/relationships"><Relationship Id="rId8" Type="http://schemas.openxmlformats.org/officeDocument/2006/relationships/image" Target="../media/image37.wmf"/><Relationship Id="rId13" Type="http://schemas.openxmlformats.org/officeDocument/2006/relationships/oleObject" Target="../embeddings/oleObject40.bin"/><Relationship Id="rId3" Type="http://schemas.openxmlformats.org/officeDocument/2006/relationships/oleObject" Target="../embeddings/oleObject35.bin"/><Relationship Id="rId7" Type="http://schemas.openxmlformats.org/officeDocument/2006/relationships/oleObject" Target="../embeddings/oleObject37.bin"/><Relationship Id="rId12" Type="http://schemas.openxmlformats.org/officeDocument/2006/relationships/image" Target="../media/image39.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6.wmf"/><Relationship Id="rId11" Type="http://schemas.openxmlformats.org/officeDocument/2006/relationships/oleObject" Target="../embeddings/oleObject39.bin"/><Relationship Id="rId5" Type="http://schemas.openxmlformats.org/officeDocument/2006/relationships/oleObject" Target="../embeddings/oleObject36.bin"/><Relationship Id="rId10" Type="http://schemas.openxmlformats.org/officeDocument/2006/relationships/image" Target="../media/image38.wmf"/><Relationship Id="rId4" Type="http://schemas.openxmlformats.org/officeDocument/2006/relationships/image" Target="../media/image35.wmf"/><Relationship Id="rId9" Type="http://schemas.openxmlformats.org/officeDocument/2006/relationships/oleObject" Target="../embeddings/oleObject38.bin"/><Relationship Id="rId14" Type="http://schemas.openxmlformats.org/officeDocument/2006/relationships/image" Target="../media/image40.wmf"/></Relationships>
</file>

<file path=ppt/slides/_rels/slide9.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oleObject" Target="../embeddings/oleObject46.bin"/><Relationship Id="rId3" Type="http://schemas.openxmlformats.org/officeDocument/2006/relationships/oleObject" Target="../embeddings/oleObject41.bin"/><Relationship Id="rId7" Type="http://schemas.openxmlformats.org/officeDocument/2006/relationships/oleObject" Target="../embeddings/oleObject43.bin"/><Relationship Id="rId12" Type="http://schemas.openxmlformats.org/officeDocument/2006/relationships/image" Target="../media/image45.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2.wmf"/><Relationship Id="rId11" Type="http://schemas.openxmlformats.org/officeDocument/2006/relationships/oleObject" Target="../embeddings/oleObject45.bin"/><Relationship Id="rId5" Type="http://schemas.openxmlformats.org/officeDocument/2006/relationships/oleObject" Target="../embeddings/oleObject42.bin"/><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44.bin"/><Relationship Id="rId14" Type="http://schemas.openxmlformats.org/officeDocument/2006/relationships/image" Target="../media/image4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3883845" y="122546"/>
            <a:ext cx="3657600" cy="584775"/>
          </a:xfrm>
          <a:prstGeom prst="rect">
            <a:avLst/>
          </a:prstGeom>
          <a:noFill/>
        </p:spPr>
        <p:txBody>
          <a:bodyPr wrap="square" rtlCol="0">
            <a:spAutoFit/>
          </a:bodyPr>
          <a:lstStyle/>
          <a:p>
            <a:r>
              <a:rPr lang="en-US" sz="3200" b="1" u="sng"/>
              <a:t>QM Postulates</a:t>
            </a:r>
          </a:p>
        </p:txBody>
      </p:sp>
      <p:sp>
        <p:nvSpPr>
          <p:cNvPr id="4" name="TextBox 3">
            <a:extLst>
              <a:ext uri="{FF2B5EF4-FFF2-40B4-BE49-F238E27FC236}">
                <a16:creationId xmlns:a16="http://schemas.microsoft.com/office/drawing/2014/main" id="{703C0758-6E86-4A84-8A25-2D366D87F42E}"/>
              </a:ext>
            </a:extLst>
          </p:cNvPr>
          <p:cNvSpPr txBox="1"/>
          <p:nvPr/>
        </p:nvSpPr>
        <p:spPr>
          <a:xfrm>
            <a:off x="499619" y="1820746"/>
            <a:ext cx="1696825" cy="400110"/>
          </a:xfrm>
          <a:prstGeom prst="rect">
            <a:avLst/>
          </a:prstGeom>
          <a:noFill/>
        </p:spPr>
        <p:txBody>
          <a:bodyPr wrap="square" rtlCol="0">
            <a:spAutoFit/>
          </a:bodyPr>
          <a:lstStyle/>
          <a:p>
            <a:r>
              <a:rPr lang="en-US" sz="2000" b="1"/>
              <a:t>Postulate 2</a:t>
            </a:r>
            <a:endParaRPr lang="en-US"/>
          </a:p>
        </p:txBody>
      </p:sp>
      <p:sp>
        <p:nvSpPr>
          <p:cNvPr id="8" name="TextBox 7">
            <a:extLst>
              <a:ext uri="{FF2B5EF4-FFF2-40B4-BE49-F238E27FC236}">
                <a16:creationId xmlns:a16="http://schemas.microsoft.com/office/drawing/2014/main" id="{22BA2F30-9508-425E-B586-824F6D8212C1}"/>
              </a:ext>
            </a:extLst>
          </p:cNvPr>
          <p:cNvSpPr txBox="1"/>
          <p:nvPr/>
        </p:nvSpPr>
        <p:spPr>
          <a:xfrm>
            <a:off x="499621" y="2143911"/>
            <a:ext cx="10303498" cy="584775"/>
          </a:xfrm>
          <a:prstGeom prst="rect">
            <a:avLst/>
          </a:prstGeom>
          <a:noFill/>
        </p:spPr>
        <p:txBody>
          <a:bodyPr wrap="square" rtlCol="0">
            <a:spAutoFit/>
          </a:bodyPr>
          <a:lstStyle/>
          <a:p>
            <a:r>
              <a:rPr lang="en-US" sz="1600"/>
              <a:t>Only the to add here is that the operators of relevance to many-body states are usually sums of single particle operators.  Here are a few:</a:t>
            </a:r>
          </a:p>
        </p:txBody>
      </p:sp>
      <p:sp>
        <p:nvSpPr>
          <p:cNvPr id="5" name="TextBox 4">
            <a:extLst>
              <a:ext uri="{FF2B5EF4-FFF2-40B4-BE49-F238E27FC236}">
                <a16:creationId xmlns:a16="http://schemas.microsoft.com/office/drawing/2014/main" id="{51CDF243-881D-49EE-92ED-BAF9B3FDB5D1}"/>
              </a:ext>
            </a:extLst>
          </p:cNvPr>
          <p:cNvSpPr txBox="1"/>
          <p:nvPr/>
        </p:nvSpPr>
        <p:spPr>
          <a:xfrm>
            <a:off x="499619" y="810160"/>
            <a:ext cx="9235751" cy="892552"/>
          </a:xfrm>
          <a:prstGeom prst="rect">
            <a:avLst/>
          </a:prstGeom>
          <a:noFill/>
        </p:spPr>
        <p:txBody>
          <a:bodyPr wrap="square" rtlCol="0">
            <a:spAutoFit/>
          </a:bodyPr>
          <a:lstStyle/>
          <a:p>
            <a:r>
              <a:rPr lang="en-US" sz="2000" b="1"/>
              <a:t>Postulate 1</a:t>
            </a:r>
            <a:endParaRPr lang="en-US" sz="1600" b="1"/>
          </a:p>
          <a:p>
            <a:r>
              <a:rPr lang="en-US" sz="1600"/>
              <a:t>Ostensibly we could say that the many-body state vector will exist in the direct product space H</a:t>
            </a:r>
            <a:r>
              <a:rPr lang="en-US" sz="1600" baseline="-25000"/>
              <a:t>1</a:t>
            </a:r>
            <a:r>
              <a:rPr lang="en-US" sz="1600"/>
              <a:t>×H</a:t>
            </a:r>
            <a:r>
              <a:rPr lang="en-US" sz="1600" baseline="-25000"/>
              <a:t>2</a:t>
            </a:r>
            <a:r>
              <a:rPr lang="en-US" sz="1600"/>
              <a:t>×…×H</a:t>
            </a:r>
            <a:r>
              <a:rPr lang="en-US" sz="1600" baseline="-25000"/>
              <a:t>N</a:t>
            </a:r>
            <a:r>
              <a:rPr lang="en-US" sz="1600"/>
              <a:t>.  Where H</a:t>
            </a:r>
            <a:r>
              <a:rPr lang="en-US" sz="1600" baseline="-25000"/>
              <a:t>j</a:t>
            </a:r>
            <a:r>
              <a:rPr lang="en-US" sz="1600"/>
              <a:t> includes both the space and spin parts.</a:t>
            </a:r>
          </a:p>
        </p:txBody>
      </p:sp>
      <p:graphicFrame>
        <p:nvGraphicFramePr>
          <p:cNvPr id="9" name="Object 8">
            <a:extLst>
              <a:ext uri="{FF2B5EF4-FFF2-40B4-BE49-F238E27FC236}">
                <a16:creationId xmlns:a16="http://schemas.microsoft.com/office/drawing/2014/main" id="{953DE4D4-A9B7-4DB6-A3D2-5F714239EAD9}"/>
              </a:ext>
            </a:extLst>
          </p:cNvPr>
          <p:cNvGraphicFramePr>
            <a:graphicFrameLocks noChangeAspect="1"/>
          </p:cNvGraphicFramePr>
          <p:nvPr>
            <p:extLst>
              <p:ext uri="{D42A27DB-BD31-4B8C-83A1-F6EECF244321}">
                <p14:modId xmlns:p14="http://schemas.microsoft.com/office/powerpoint/2010/main" val="4046785267"/>
              </p:ext>
            </p:extLst>
          </p:nvPr>
        </p:nvGraphicFramePr>
        <p:xfrm>
          <a:off x="631595" y="2961697"/>
          <a:ext cx="2647402" cy="669993"/>
        </p:xfrm>
        <a:graphic>
          <a:graphicData uri="http://schemas.openxmlformats.org/presentationml/2006/ole">
            <mc:AlternateContent xmlns:mc="http://schemas.openxmlformats.org/markup-compatibility/2006">
              <mc:Choice xmlns:v="urn:schemas-microsoft-com:vml" Requires="v">
                <p:oleObj name="Equation" r:id="rId3" imgW="1803400" imgH="457200" progId="Equation.DSMT4">
                  <p:embed/>
                </p:oleObj>
              </mc:Choice>
              <mc:Fallback>
                <p:oleObj name="Equation" r:id="rId3" imgW="1803400" imgH="4572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595" y="2961697"/>
                        <a:ext cx="2647402" cy="669993"/>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20299F6-F26E-4E83-90CD-DDBA1D06AA8D}"/>
              </a:ext>
            </a:extLst>
          </p:cNvPr>
          <p:cNvGraphicFramePr>
            <a:graphicFrameLocks noChangeAspect="1"/>
          </p:cNvGraphicFramePr>
          <p:nvPr>
            <p:extLst>
              <p:ext uri="{D42A27DB-BD31-4B8C-83A1-F6EECF244321}">
                <p14:modId xmlns:p14="http://schemas.microsoft.com/office/powerpoint/2010/main" val="3207115471"/>
              </p:ext>
            </p:extLst>
          </p:nvPr>
        </p:nvGraphicFramePr>
        <p:xfrm>
          <a:off x="631595" y="3858595"/>
          <a:ext cx="2906261" cy="669993"/>
        </p:xfrm>
        <a:graphic>
          <a:graphicData uri="http://schemas.openxmlformats.org/presentationml/2006/ole">
            <mc:AlternateContent xmlns:mc="http://schemas.openxmlformats.org/markup-compatibility/2006">
              <mc:Choice xmlns:v="urn:schemas-microsoft-com:vml" Requires="v">
                <p:oleObj name="Equation" r:id="rId5" imgW="2082800" imgH="482600" progId="Equation.DSMT4">
                  <p:embed/>
                </p:oleObj>
              </mc:Choice>
              <mc:Fallback>
                <p:oleObj name="Equation" r:id="rId5" imgW="2082800" imgH="4826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1595" y="3858595"/>
                        <a:ext cx="2906261" cy="669993"/>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8D7D4AC1-F34C-4AA2-ABA5-FD94447FC875}"/>
              </a:ext>
            </a:extLst>
          </p:cNvPr>
          <p:cNvGraphicFramePr>
            <a:graphicFrameLocks noChangeAspect="1"/>
          </p:cNvGraphicFramePr>
          <p:nvPr>
            <p:extLst>
              <p:ext uri="{D42A27DB-BD31-4B8C-83A1-F6EECF244321}">
                <p14:modId xmlns:p14="http://schemas.microsoft.com/office/powerpoint/2010/main" val="1586179825"/>
              </p:ext>
            </p:extLst>
          </p:nvPr>
        </p:nvGraphicFramePr>
        <p:xfrm>
          <a:off x="650449" y="4749808"/>
          <a:ext cx="2011630" cy="378378"/>
        </p:xfrm>
        <a:graphic>
          <a:graphicData uri="http://schemas.openxmlformats.org/presentationml/2006/ole">
            <mc:AlternateContent xmlns:mc="http://schemas.openxmlformats.org/markup-compatibility/2006">
              <mc:Choice xmlns:v="urn:schemas-microsoft-com:vml" Requires="v">
                <p:oleObj name="Equation" r:id="rId7" imgW="1333500" imgH="254000" progId="Equation.DSMT4">
                  <p:embed/>
                </p:oleObj>
              </mc:Choice>
              <mc:Fallback>
                <p:oleObj name="Equation" r:id="rId7" imgW="1333500" imgH="254000" progId="Equation.DSMT4">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0449" y="4749808"/>
                        <a:ext cx="2011630" cy="37837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F09A141D-6067-4BCD-8FAF-D666A0A4F2A2}"/>
              </a:ext>
            </a:extLst>
          </p:cNvPr>
          <p:cNvGraphicFramePr>
            <a:graphicFrameLocks noChangeAspect="1"/>
          </p:cNvGraphicFramePr>
          <p:nvPr>
            <p:extLst>
              <p:ext uri="{D42A27DB-BD31-4B8C-83A1-F6EECF244321}">
                <p14:modId xmlns:p14="http://schemas.microsoft.com/office/powerpoint/2010/main" val="1220980493"/>
              </p:ext>
            </p:extLst>
          </p:nvPr>
        </p:nvGraphicFramePr>
        <p:xfrm>
          <a:off x="631595" y="5396541"/>
          <a:ext cx="2011630" cy="378378"/>
        </p:xfrm>
        <a:graphic>
          <a:graphicData uri="http://schemas.openxmlformats.org/presentationml/2006/ole">
            <mc:AlternateContent xmlns:mc="http://schemas.openxmlformats.org/markup-compatibility/2006">
              <mc:Choice xmlns:v="urn:schemas-microsoft-com:vml" Requires="v">
                <p:oleObj name="Equation" r:id="rId9" imgW="1333500" imgH="254000" progId="Equation.DSMT4">
                  <p:embed/>
                </p:oleObj>
              </mc:Choice>
              <mc:Fallback>
                <p:oleObj name="Equation" r:id="rId9" imgW="1333500" imgH="254000" progId="Equation.DSMT4">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1595" y="5396541"/>
                        <a:ext cx="2011630" cy="37837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D09858F6-B771-4BAD-8AEA-2088968FFF22}"/>
              </a:ext>
            </a:extLst>
          </p:cNvPr>
          <p:cNvGraphicFramePr>
            <a:graphicFrameLocks noChangeAspect="1"/>
          </p:cNvGraphicFramePr>
          <p:nvPr>
            <p:extLst>
              <p:ext uri="{D42A27DB-BD31-4B8C-83A1-F6EECF244321}">
                <p14:modId xmlns:p14="http://schemas.microsoft.com/office/powerpoint/2010/main" val="3984886373"/>
              </p:ext>
            </p:extLst>
          </p:nvPr>
        </p:nvGraphicFramePr>
        <p:xfrm>
          <a:off x="631595" y="5990060"/>
          <a:ext cx="3012750" cy="669993"/>
        </p:xfrm>
        <a:graphic>
          <a:graphicData uri="http://schemas.openxmlformats.org/presentationml/2006/ole">
            <mc:AlternateContent xmlns:mc="http://schemas.openxmlformats.org/markup-compatibility/2006">
              <mc:Choice xmlns:v="urn:schemas-microsoft-com:vml" Requires="v">
                <p:oleObj name="Equation" r:id="rId11" imgW="2159000" imgH="482600" progId="Equation.DSMT4">
                  <p:embed/>
                </p:oleObj>
              </mc:Choice>
              <mc:Fallback>
                <p:oleObj name="Equation" r:id="rId11" imgW="2159000" imgH="482600" progId="Equation.DSMT4">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31595" y="5990060"/>
                        <a:ext cx="3012750" cy="669993"/>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7A4E3E0D-4E53-4464-8C10-E98364C074A3}"/>
              </a:ext>
            </a:extLst>
          </p:cNvPr>
          <p:cNvGraphicFramePr>
            <a:graphicFrameLocks noChangeAspect="1"/>
          </p:cNvGraphicFramePr>
          <p:nvPr>
            <p:extLst>
              <p:ext uri="{D42A27DB-BD31-4B8C-83A1-F6EECF244321}">
                <p14:modId xmlns:p14="http://schemas.microsoft.com/office/powerpoint/2010/main" val="3145245847"/>
              </p:ext>
            </p:extLst>
          </p:nvPr>
        </p:nvGraphicFramePr>
        <p:xfrm>
          <a:off x="4668070" y="2882302"/>
          <a:ext cx="3246437" cy="584200"/>
        </p:xfrm>
        <a:graphic>
          <a:graphicData uri="http://schemas.openxmlformats.org/presentationml/2006/ole">
            <mc:AlternateContent xmlns:mc="http://schemas.openxmlformats.org/markup-compatibility/2006">
              <mc:Choice xmlns:v="urn:schemas-microsoft-com:vml" Requires="v">
                <p:oleObj name="Equation" r:id="rId13" imgW="2412720" imgH="431640" progId="Equation.DSMT4">
                  <p:embed/>
                </p:oleObj>
              </mc:Choice>
              <mc:Fallback>
                <p:oleObj name="Equation" r:id="rId13" imgW="2412720" imgH="431640" progId="Equation.DSMT4">
                  <p:embed/>
                  <p:pic>
                    <p:nvPicPr>
                      <p:cNvPr id="0" name="Object 11"/>
                      <p:cNvPicPr>
                        <a:picLocks noChangeAspect="1" noChangeArrowheads="1"/>
                      </p:cNvPicPr>
                      <p:nvPr/>
                    </p:nvPicPr>
                    <p:blipFill>
                      <a:blip r:embed="rId14"/>
                      <a:srcRect/>
                      <a:stretch>
                        <a:fillRect/>
                      </a:stretch>
                    </p:blipFill>
                    <p:spPr bwMode="auto">
                      <a:xfrm>
                        <a:off x="4668070" y="2882302"/>
                        <a:ext cx="3246437" cy="584200"/>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2E7290DB-266C-4322-8EE7-A9FC45F3BDCA}"/>
              </a:ext>
            </a:extLst>
          </p:cNvPr>
          <p:cNvGraphicFramePr>
            <a:graphicFrameLocks noChangeAspect="1"/>
          </p:cNvGraphicFramePr>
          <p:nvPr>
            <p:extLst>
              <p:ext uri="{D42A27DB-BD31-4B8C-83A1-F6EECF244321}">
                <p14:modId xmlns:p14="http://schemas.microsoft.com/office/powerpoint/2010/main" val="3258771020"/>
              </p:ext>
            </p:extLst>
          </p:nvPr>
        </p:nvGraphicFramePr>
        <p:xfrm>
          <a:off x="4668070" y="3607803"/>
          <a:ext cx="5067300" cy="585788"/>
        </p:xfrm>
        <a:graphic>
          <a:graphicData uri="http://schemas.openxmlformats.org/presentationml/2006/ole">
            <mc:AlternateContent xmlns:mc="http://schemas.openxmlformats.org/markup-compatibility/2006">
              <mc:Choice xmlns:v="urn:schemas-microsoft-com:vml" Requires="v">
                <p:oleObj name="Equation" r:id="rId15" imgW="3822480" imgH="444240" progId="Equation.DSMT4">
                  <p:embed/>
                </p:oleObj>
              </mc:Choice>
              <mc:Fallback>
                <p:oleObj name="Equation" r:id="rId15" imgW="3822480" imgH="444240" progId="Equation.DSMT4">
                  <p:embed/>
                  <p:pic>
                    <p:nvPicPr>
                      <p:cNvPr id="0" name="Object 13"/>
                      <p:cNvPicPr>
                        <a:picLocks noChangeAspect="1" noChangeArrowheads="1"/>
                      </p:cNvPicPr>
                      <p:nvPr/>
                    </p:nvPicPr>
                    <p:blipFill>
                      <a:blip r:embed="rId16"/>
                      <a:srcRect/>
                      <a:stretch>
                        <a:fillRect/>
                      </a:stretch>
                    </p:blipFill>
                    <p:spPr bwMode="auto">
                      <a:xfrm>
                        <a:off x="4668070" y="3607803"/>
                        <a:ext cx="5067300" cy="585788"/>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24B7D078-EDD9-437B-94E7-A3469A1FA257}"/>
              </a:ext>
            </a:extLst>
          </p:cNvPr>
          <p:cNvGraphicFramePr>
            <a:graphicFrameLocks noChangeAspect="1"/>
          </p:cNvGraphicFramePr>
          <p:nvPr>
            <p:extLst>
              <p:ext uri="{D42A27DB-BD31-4B8C-83A1-F6EECF244321}">
                <p14:modId xmlns:p14="http://schemas.microsoft.com/office/powerpoint/2010/main" val="50264208"/>
              </p:ext>
            </p:extLst>
          </p:nvPr>
        </p:nvGraphicFramePr>
        <p:xfrm>
          <a:off x="4668070" y="4382027"/>
          <a:ext cx="4651375" cy="525462"/>
        </p:xfrm>
        <a:graphic>
          <a:graphicData uri="http://schemas.openxmlformats.org/presentationml/2006/ole">
            <mc:AlternateContent xmlns:mc="http://schemas.openxmlformats.org/markup-compatibility/2006">
              <mc:Choice xmlns:v="urn:schemas-microsoft-com:vml" Requires="v">
                <p:oleObj name="Equation" r:id="rId17" imgW="3708360" imgH="419040" progId="Equation.DSMT4">
                  <p:embed/>
                </p:oleObj>
              </mc:Choice>
              <mc:Fallback>
                <p:oleObj name="Equation" r:id="rId17" imgW="3708360" imgH="419040" progId="Equation.DSMT4">
                  <p:embed/>
                  <p:pic>
                    <p:nvPicPr>
                      <p:cNvPr id="0" name="Object 15"/>
                      <p:cNvPicPr>
                        <a:picLocks noChangeAspect="1" noChangeArrowheads="1"/>
                      </p:cNvPicPr>
                      <p:nvPr/>
                    </p:nvPicPr>
                    <p:blipFill>
                      <a:blip r:embed="rId18"/>
                      <a:srcRect/>
                      <a:stretch>
                        <a:fillRect/>
                      </a:stretch>
                    </p:blipFill>
                    <p:spPr bwMode="auto">
                      <a:xfrm>
                        <a:off x="4668070" y="4382027"/>
                        <a:ext cx="4651375" cy="525462"/>
                      </a:xfrm>
                      <a:prstGeom prst="rect">
                        <a:avLst/>
                      </a:prstGeom>
                      <a:noFill/>
                    </p:spPr>
                  </p:pic>
                </p:oleObj>
              </mc:Fallback>
            </mc:AlternateContent>
          </a:graphicData>
        </a:graphic>
      </p:graphicFrame>
    </p:spTree>
    <p:extLst>
      <p:ext uri="{BB962C8B-B14F-4D97-AF65-F5344CB8AC3E}">
        <p14:creationId xmlns:p14="http://schemas.microsoft.com/office/powerpoint/2010/main" val="28398588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3401859"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383875" cy="615553"/>
          </a:xfrm>
          <a:prstGeom prst="rect">
            <a:avLst/>
          </a:prstGeom>
          <a:noFill/>
        </p:spPr>
        <p:txBody>
          <a:bodyPr wrap="none" rtlCol="0">
            <a:spAutoFit/>
          </a:bodyPr>
          <a:lstStyle/>
          <a:p>
            <a:r>
              <a:rPr lang="en-US" b="1"/>
              <a:t>Coupled Representation (2)</a:t>
            </a:r>
          </a:p>
          <a:p>
            <a:r>
              <a:rPr lang="en-US" sz="1600"/>
              <a:t>So we have for the jj coupling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14656" y="2061510"/>
            <a:ext cx="8297748" cy="584775"/>
          </a:xfrm>
          <a:prstGeom prst="rect">
            <a:avLst/>
          </a:prstGeom>
        </p:spPr>
        <p:txBody>
          <a:bodyPr wrap="square">
            <a:spAutoFit/>
          </a:bodyPr>
          <a:lstStyle/>
          <a:p>
            <a:r>
              <a:rPr lang="en-US" sz="1600"/>
              <a:t>Again, we often would like to write these in terms of the uncoupled(1) representation.   And again, some of these states might not exist.  Anyway, allowed quantum numbers are:</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24797021"/>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631256D6-4C26-4898-A57E-9E1350794207}"/>
              </a:ext>
            </a:extLst>
          </p:cNvPr>
          <p:cNvGraphicFramePr>
            <a:graphicFrameLocks noChangeAspect="1"/>
          </p:cNvGraphicFramePr>
          <p:nvPr>
            <p:extLst>
              <p:ext uri="{D42A27DB-BD31-4B8C-83A1-F6EECF244321}">
                <p14:modId xmlns:p14="http://schemas.microsoft.com/office/powerpoint/2010/main" val="2936152402"/>
              </p:ext>
            </p:extLst>
          </p:nvPr>
        </p:nvGraphicFramePr>
        <p:xfrm>
          <a:off x="297291" y="2914830"/>
          <a:ext cx="2825106" cy="1375891"/>
        </p:xfrm>
        <a:graphic>
          <a:graphicData uri="http://schemas.openxmlformats.org/presentationml/2006/ole">
            <mc:AlternateContent xmlns:mc="http://schemas.openxmlformats.org/markup-compatibility/2006">
              <mc:Choice xmlns:v="urn:schemas-microsoft-com:vml" Requires="v">
                <p:oleObj name="Equation" r:id="rId5" imgW="2082800" imgH="1016000" progId="Equation.DSMT4">
                  <p:embed/>
                </p:oleObj>
              </mc:Choice>
              <mc:Fallback>
                <p:oleObj name="Equation" r:id="rId5" imgW="2082800" imgH="1016000" progId="Equation.DSMT4">
                  <p:embed/>
                  <p:pic>
                    <p:nvPicPr>
                      <p:cNvPr id="0" name="Object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7291" y="2914830"/>
                        <a:ext cx="2825106" cy="1375891"/>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E25208C4-6843-4D71-8AE9-0418313CCC4C}"/>
              </a:ext>
            </a:extLst>
          </p:cNvPr>
          <p:cNvSpPr txBox="1"/>
          <p:nvPr/>
        </p:nvSpPr>
        <p:spPr>
          <a:xfrm>
            <a:off x="3975648" y="2844225"/>
            <a:ext cx="5505210" cy="584775"/>
          </a:xfrm>
          <a:prstGeom prst="rect">
            <a:avLst/>
          </a:prstGeom>
          <a:noFill/>
        </p:spPr>
        <p:txBody>
          <a:bodyPr wrap="square" rtlCol="0">
            <a:spAutoFit/>
          </a:bodyPr>
          <a:lstStyle/>
          <a:p>
            <a:r>
              <a:rPr lang="en-US" sz="1600"/>
              <a:t>For instance suppose we have two electrons in the ℓ = 1 state.  What are possible values of these four quantum #’s? </a:t>
            </a:r>
          </a:p>
        </p:txBody>
      </p:sp>
      <p:graphicFrame>
        <p:nvGraphicFramePr>
          <p:cNvPr id="36" name="Object 35">
            <a:extLst>
              <a:ext uri="{FF2B5EF4-FFF2-40B4-BE49-F238E27FC236}">
                <a16:creationId xmlns:a16="http://schemas.microsoft.com/office/drawing/2014/main" id="{C47A1C9C-9634-4A77-9378-34030481669E}"/>
              </a:ext>
            </a:extLst>
          </p:cNvPr>
          <p:cNvGraphicFramePr>
            <a:graphicFrameLocks noChangeAspect="1"/>
          </p:cNvGraphicFramePr>
          <p:nvPr>
            <p:extLst>
              <p:ext uri="{D42A27DB-BD31-4B8C-83A1-F6EECF244321}">
                <p14:modId xmlns:p14="http://schemas.microsoft.com/office/powerpoint/2010/main" val="2002827291"/>
              </p:ext>
            </p:extLst>
          </p:nvPr>
        </p:nvGraphicFramePr>
        <p:xfrm>
          <a:off x="4135327" y="3746679"/>
          <a:ext cx="1449156" cy="1149196"/>
        </p:xfrm>
        <a:graphic>
          <a:graphicData uri="http://schemas.openxmlformats.org/presentationml/2006/ole">
            <mc:AlternateContent xmlns:mc="http://schemas.openxmlformats.org/markup-compatibility/2006">
              <mc:Choice xmlns:v="urn:schemas-microsoft-com:vml" Requires="v">
                <p:oleObj name="Equation" r:id="rId7" imgW="1180588" imgH="939392" progId="Equation.DSMT4">
                  <p:embed/>
                </p:oleObj>
              </mc:Choice>
              <mc:Fallback>
                <p:oleObj name="Equation" r:id="rId7" imgW="1180588" imgH="939392" progId="Equation.DSMT4">
                  <p:embed/>
                  <p:pic>
                    <p:nvPicPr>
                      <p:cNvPr id="24" name="Object 23">
                        <a:extLst>
                          <a:ext uri="{FF2B5EF4-FFF2-40B4-BE49-F238E27FC236}">
                            <a16:creationId xmlns:a16="http://schemas.microsoft.com/office/drawing/2014/main" id="{532BF4D6-8DB9-48C2-B736-E9ECE47E64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35327" y="3746679"/>
                        <a:ext cx="1449156" cy="1149196"/>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2D048DD6-07D0-46CE-9130-08DC317149B4}"/>
              </a:ext>
            </a:extLst>
          </p:cNvPr>
          <p:cNvGraphicFramePr>
            <a:graphicFrameLocks noChangeAspect="1"/>
          </p:cNvGraphicFramePr>
          <p:nvPr>
            <p:extLst>
              <p:ext uri="{D42A27DB-BD31-4B8C-83A1-F6EECF244321}">
                <p14:modId xmlns:p14="http://schemas.microsoft.com/office/powerpoint/2010/main" val="1180133717"/>
              </p:ext>
            </p:extLst>
          </p:nvPr>
        </p:nvGraphicFramePr>
        <p:xfrm>
          <a:off x="6597413" y="3709599"/>
          <a:ext cx="2191368" cy="1132143"/>
        </p:xfrm>
        <a:graphic>
          <a:graphicData uri="http://schemas.openxmlformats.org/presentationml/2006/ole">
            <mc:AlternateContent xmlns:mc="http://schemas.openxmlformats.org/markup-compatibility/2006">
              <mc:Choice xmlns:v="urn:schemas-microsoft-com:vml" Requires="v">
                <p:oleObj name="Equation" r:id="rId9" imgW="1816100" imgH="939800" progId="Equation.DSMT4">
                  <p:embed/>
                </p:oleObj>
              </mc:Choice>
              <mc:Fallback>
                <p:oleObj name="Equation" r:id="rId9" imgW="1816100" imgH="939800" progId="Equation.DSMT4">
                  <p:embed/>
                  <p:pic>
                    <p:nvPicPr>
                      <p:cNvPr id="11" name="Object 10">
                        <a:extLst>
                          <a:ext uri="{FF2B5EF4-FFF2-40B4-BE49-F238E27FC236}">
                            <a16:creationId xmlns:a16="http://schemas.microsoft.com/office/drawing/2014/main" id="{CE81B592-1118-47EF-8434-A5BA9CCA065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97413" y="3709599"/>
                        <a:ext cx="2191368" cy="1132143"/>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51392787-92BE-4F14-A2C6-C8E801D5D73C}"/>
              </a:ext>
            </a:extLst>
          </p:cNvPr>
          <p:cNvGraphicFramePr>
            <a:graphicFrameLocks noChangeAspect="1"/>
          </p:cNvGraphicFramePr>
          <p:nvPr>
            <p:extLst>
              <p:ext uri="{D42A27DB-BD31-4B8C-83A1-F6EECF244321}">
                <p14:modId xmlns:p14="http://schemas.microsoft.com/office/powerpoint/2010/main" val="3773409977"/>
              </p:ext>
            </p:extLst>
          </p:nvPr>
        </p:nvGraphicFramePr>
        <p:xfrm>
          <a:off x="6600043" y="5168693"/>
          <a:ext cx="3987445" cy="1132143"/>
        </p:xfrm>
        <a:graphic>
          <a:graphicData uri="http://schemas.openxmlformats.org/presentationml/2006/ole">
            <mc:AlternateContent xmlns:mc="http://schemas.openxmlformats.org/markup-compatibility/2006">
              <mc:Choice xmlns:v="urn:schemas-microsoft-com:vml" Requires="v">
                <p:oleObj name="Equation" r:id="rId11" imgW="3302000" imgH="939800" progId="Equation.DSMT4">
                  <p:embed/>
                </p:oleObj>
              </mc:Choice>
              <mc:Fallback>
                <p:oleObj name="Equation" r:id="rId11" imgW="3302000" imgH="939800" progId="Equation.DSMT4">
                  <p:embed/>
                  <p:pic>
                    <p:nvPicPr>
                      <p:cNvPr id="17" name="Object 16">
                        <a:extLst>
                          <a:ext uri="{FF2B5EF4-FFF2-40B4-BE49-F238E27FC236}">
                            <a16:creationId xmlns:a16="http://schemas.microsoft.com/office/drawing/2014/main" id="{DB634565-4C49-401B-A6E9-E2D131D371D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00043" y="5168693"/>
                        <a:ext cx="3987445" cy="1132143"/>
                      </a:xfrm>
                      <a:prstGeom prst="rect">
                        <a:avLst/>
                      </a:prstGeom>
                      <a:noFill/>
                    </p:spPr>
                  </p:pic>
                </p:oleObj>
              </mc:Fallback>
            </mc:AlternateContent>
          </a:graphicData>
        </a:graphic>
      </p:graphicFrame>
      <p:graphicFrame>
        <p:nvGraphicFramePr>
          <p:cNvPr id="39" name="Object 38">
            <a:extLst>
              <a:ext uri="{FF2B5EF4-FFF2-40B4-BE49-F238E27FC236}">
                <a16:creationId xmlns:a16="http://schemas.microsoft.com/office/drawing/2014/main" id="{DBED311C-2C29-4998-88B0-A31E43300E14}"/>
              </a:ext>
            </a:extLst>
          </p:cNvPr>
          <p:cNvGraphicFramePr>
            <a:graphicFrameLocks noChangeAspect="1"/>
          </p:cNvGraphicFramePr>
          <p:nvPr>
            <p:extLst>
              <p:ext uri="{D42A27DB-BD31-4B8C-83A1-F6EECF244321}">
                <p14:modId xmlns:p14="http://schemas.microsoft.com/office/powerpoint/2010/main" val="3431329033"/>
              </p:ext>
            </p:extLst>
          </p:nvPr>
        </p:nvGraphicFramePr>
        <p:xfrm>
          <a:off x="4135327" y="5128233"/>
          <a:ext cx="2269682" cy="1172603"/>
        </p:xfrm>
        <a:graphic>
          <a:graphicData uri="http://schemas.openxmlformats.org/presentationml/2006/ole">
            <mc:AlternateContent xmlns:mc="http://schemas.openxmlformats.org/markup-compatibility/2006">
              <mc:Choice xmlns:v="urn:schemas-microsoft-com:vml" Requires="v">
                <p:oleObj name="Equation" r:id="rId13" imgW="1816100" imgH="939800" progId="Equation.DSMT4">
                  <p:embed/>
                </p:oleObj>
              </mc:Choice>
              <mc:Fallback>
                <p:oleObj name="Equation" r:id="rId13" imgW="1816100" imgH="939800" progId="Equation.DSMT4">
                  <p:embed/>
                  <p:pic>
                    <p:nvPicPr>
                      <p:cNvPr id="34" name="Object 33">
                        <a:extLst>
                          <a:ext uri="{FF2B5EF4-FFF2-40B4-BE49-F238E27FC236}">
                            <a16:creationId xmlns:a16="http://schemas.microsoft.com/office/drawing/2014/main" id="{E755BE5C-F81D-40D9-869C-E67F0952FE5E}"/>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135327" y="5128233"/>
                        <a:ext cx="2269682" cy="1172603"/>
                      </a:xfrm>
                      <a:prstGeom prst="rect">
                        <a:avLst/>
                      </a:prstGeom>
                      <a:noFill/>
                    </p:spPr>
                  </p:pic>
                </p:oleObj>
              </mc:Fallback>
            </mc:AlternateContent>
          </a:graphicData>
        </a:graphic>
      </p:graphicFrame>
    </p:spTree>
    <p:extLst>
      <p:ext uri="{BB962C8B-B14F-4D97-AF65-F5344CB8AC3E}">
        <p14:creationId xmlns:p14="http://schemas.microsoft.com/office/powerpoint/2010/main" val="1536406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ct 2">
            <a:extLst>
              <a:ext uri="{FF2B5EF4-FFF2-40B4-BE49-F238E27FC236}">
                <a16:creationId xmlns:a16="http://schemas.microsoft.com/office/drawing/2014/main" id="{60549A08-2075-4304-9F5E-D4C32DB5F8E6}"/>
              </a:ext>
            </a:extLst>
          </p:cNvPr>
          <p:cNvGraphicFramePr>
            <a:graphicFrameLocks noChangeAspect="1"/>
          </p:cNvGraphicFramePr>
          <p:nvPr>
            <p:extLst>
              <p:ext uri="{D42A27DB-BD31-4B8C-83A1-F6EECF244321}">
                <p14:modId xmlns:p14="http://schemas.microsoft.com/office/powerpoint/2010/main" val="2818654784"/>
              </p:ext>
            </p:extLst>
          </p:nvPr>
        </p:nvGraphicFramePr>
        <p:xfrm>
          <a:off x="467507" y="1509185"/>
          <a:ext cx="3375079" cy="1102936"/>
        </p:xfrm>
        <a:graphic>
          <a:graphicData uri="http://schemas.openxmlformats.org/presentationml/2006/ole">
            <mc:AlternateContent xmlns:mc="http://schemas.openxmlformats.org/markup-compatibility/2006">
              <mc:Choice xmlns:v="urn:schemas-microsoft-com:vml" Requires="v">
                <p:oleObj name="Equation" r:id="rId2" imgW="2260600" imgH="736600" progId="Equation.DSMT4">
                  <p:embed/>
                </p:oleObj>
              </mc:Choice>
              <mc:Fallback>
                <p:oleObj name="Equation" r:id="rId2" imgW="2260600" imgH="7366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07" y="1509185"/>
                        <a:ext cx="3375079" cy="1102936"/>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883844" y="122546"/>
            <a:ext cx="5090474" cy="584775"/>
          </a:xfrm>
          <a:prstGeom prst="rect">
            <a:avLst/>
          </a:prstGeom>
          <a:noFill/>
        </p:spPr>
        <p:txBody>
          <a:bodyPr wrap="square" rtlCol="0">
            <a:spAutoFit/>
          </a:bodyPr>
          <a:lstStyle/>
          <a:p>
            <a:r>
              <a:rPr lang="en-US" sz="3200" b="1" u="sng"/>
              <a:t>Eigenstates of H</a:t>
            </a:r>
          </a:p>
        </p:txBody>
      </p:sp>
      <p:sp>
        <p:nvSpPr>
          <p:cNvPr id="5" name="TextBox 4">
            <a:extLst>
              <a:ext uri="{FF2B5EF4-FFF2-40B4-BE49-F238E27FC236}">
                <a16:creationId xmlns:a16="http://schemas.microsoft.com/office/drawing/2014/main" id="{AE0D3EA1-AC87-4F8D-8D7F-8A00CD8213C7}"/>
              </a:ext>
            </a:extLst>
          </p:cNvPr>
          <p:cNvSpPr txBox="1"/>
          <p:nvPr/>
        </p:nvSpPr>
        <p:spPr>
          <a:xfrm flipH="1">
            <a:off x="368964" y="791892"/>
            <a:ext cx="4215197" cy="615553"/>
          </a:xfrm>
          <a:prstGeom prst="rect">
            <a:avLst/>
          </a:prstGeom>
          <a:noFill/>
        </p:spPr>
        <p:txBody>
          <a:bodyPr wrap="square" rtlCol="0">
            <a:spAutoFit/>
          </a:bodyPr>
          <a:lstStyle/>
          <a:p>
            <a:r>
              <a:rPr lang="en-US" b="1"/>
              <a:t>Two-body Interaction</a:t>
            </a:r>
            <a:endParaRPr lang="en-US" sz="1600" b="1"/>
          </a:p>
          <a:p>
            <a:r>
              <a:rPr lang="en-US" sz="1600"/>
              <a:t>Now let’s briefly consider some interacting H’s.  </a:t>
            </a:r>
          </a:p>
        </p:txBody>
      </p:sp>
      <p:sp>
        <p:nvSpPr>
          <p:cNvPr id="6" name="TextBox 5">
            <a:extLst>
              <a:ext uri="{FF2B5EF4-FFF2-40B4-BE49-F238E27FC236}">
                <a16:creationId xmlns:a16="http://schemas.microsoft.com/office/drawing/2014/main" id="{E28DCBF1-3DD9-4C85-A20B-F3E90B54BF35}"/>
              </a:ext>
            </a:extLst>
          </p:cNvPr>
          <p:cNvSpPr txBox="1"/>
          <p:nvPr/>
        </p:nvSpPr>
        <p:spPr>
          <a:xfrm flipH="1">
            <a:off x="371824" y="2779130"/>
            <a:ext cx="3375080" cy="338554"/>
          </a:xfrm>
          <a:prstGeom prst="rect">
            <a:avLst/>
          </a:prstGeom>
          <a:noFill/>
        </p:spPr>
        <p:txBody>
          <a:bodyPr wrap="square" rtlCol="0">
            <a:spAutoFit/>
          </a:bodyPr>
          <a:lstStyle/>
          <a:p>
            <a:r>
              <a:rPr lang="en-US" sz="1600"/>
              <a:t>Doing the usual change of variables:</a:t>
            </a:r>
          </a:p>
        </p:txBody>
      </p:sp>
      <p:graphicFrame>
        <p:nvGraphicFramePr>
          <p:cNvPr id="8" name="Object 7">
            <a:extLst>
              <a:ext uri="{FF2B5EF4-FFF2-40B4-BE49-F238E27FC236}">
                <a16:creationId xmlns:a16="http://schemas.microsoft.com/office/drawing/2014/main" id="{6880FE01-0A63-4F14-B643-34352574CACC}"/>
              </a:ext>
            </a:extLst>
          </p:cNvPr>
          <p:cNvGraphicFramePr>
            <a:graphicFrameLocks noChangeAspect="1"/>
          </p:cNvGraphicFramePr>
          <p:nvPr>
            <p:extLst>
              <p:ext uri="{D42A27DB-BD31-4B8C-83A1-F6EECF244321}">
                <p14:modId xmlns:p14="http://schemas.microsoft.com/office/powerpoint/2010/main" val="1669800781"/>
              </p:ext>
            </p:extLst>
          </p:nvPr>
        </p:nvGraphicFramePr>
        <p:xfrm>
          <a:off x="459399" y="3251695"/>
          <a:ext cx="3366973" cy="1243190"/>
        </p:xfrm>
        <a:graphic>
          <a:graphicData uri="http://schemas.openxmlformats.org/presentationml/2006/ole">
            <mc:AlternateContent xmlns:mc="http://schemas.openxmlformats.org/markup-compatibility/2006">
              <mc:Choice xmlns:v="urn:schemas-microsoft-com:vml" Requires="v">
                <p:oleObj name="Equation" r:id="rId4" imgW="2476500" imgH="914400" progId="Equation.DSMT4">
                  <p:embed/>
                </p:oleObj>
              </mc:Choice>
              <mc:Fallback>
                <p:oleObj name="Equation" r:id="rId4" imgW="2476500" imgH="914400" progId="Equation.DSMT4">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9399" y="3251695"/>
                        <a:ext cx="3366973" cy="124319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8AA2CCC8-B9E7-4FF8-BC24-73F1902323B8}"/>
              </a:ext>
            </a:extLst>
          </p:cNvPr>
          <p:cNvSpPr txBox="1"/>
          <p:nvPr/>
        </p:nvSpPr>
        <p:spPr>
          <a:xfrm flipH="1">
            <a:off x="4414195" y="2779130"/>
            <a:ext cx="3470762" cy="338554"/>
          </a:xfrm>
          <a:prstGeom prst="rect">
            <a:avLst/>
          </a:prstGeom>
          <a:noFill/>
        </p:spPr>
        <p:txBody>
          <a:bodyPr wrap="square" rtlCol="0">
            <a:spAutoFit/>
          </a:bodyPr>
          <a:lstStyle/>
          <a:p>
            <a:r>
              <a:rPr lang="en-US" sz="1600"/>
              <a:t>Separates it into the form:</a:t>
            </a:r>
          </a:p>
        </p:txBody>
      </p:sp>
      <p:graphicFrame>
        <p:nvGraphicFramePr>
          <p:cNvPr id="11" name="Object 10">
            <a:extLst>
              <a:ext uri="{FF2B5EF4-FFF2-40B4-BE49-F238E27FC236}">
                <a16:creationId xmlns:a16="http://schemas.microsoft.com/office/drawing/2014/main" id="{6FF05FE5-F9A0-4583-BC0D-11BAC044E198}"/>
              </a:ext>
            </a:extLst>
          </p:cNvPr>
          <p:cNvGraphicFramePr>
            <a:graphicFrameLocks noChangeAspect="1"/>
          </p:cNvGraphicFramePr>
          <p:nvPr>
            <p:extLst>
              <p:ext uri="{D42A27DB-BD31-4B8C-83A1-F6EECF244321}">
                <p14:modId xmlns:p14="http://schemas.microsoft.com/office/powerpoint/2010/main" val="3553285776"/>
              </p:ext>
            </p:extLst>
          </p:nvPr>
        </p:nvGraphicFramePr>
        <p:xfrm>
          <a:off x="4510100" y="3357148"/>
          <a:ext cx="6446842" cy="639816"/>
        </p:xfrm>
        <a:graphic>
          <a:graphicData uri="http://schemas.openxmlformats.org/presentationml/2006/ole">
            <mc:AlternateContent xmlns:mc="http://schemas.openxmlformats.org/markup-compatibility/2006">
              <mc:Choice xmlns:v="urn:schemas-microsoft-com:vml" Requires="v">
                <p:oleObj name="Equation" r:id="rId6" imgW="4762440" imgH="469800" progId="Equation.DSMT4">
                  <p:embed/>
                </p:oleObj>
              </mc:Choice>
              <mc:Fallback>
                <p:oleObj name="Equation" r:id="rId6" imgW="4762440" imgH="469800" progId="Equation.DSMT4">
                  <p:embed/>
                  <p:pic>
                    <p:nvPicPr>
                      <p:cNvPr id="0" name="Object 6"/>
                      <p:cNvPicPr>
                        <a:picLocks noChangeAspect="1" noChangeArrowheads="1"/>
                      </p:cNvPicPr>
                      <p:nvPr/>
                    </p:nvPicPr>
                    <p:blipFill>
                      <a:blip r:embed="rId7"/>
                      <a:srcRect/>
                      <a:stretch>
                        <a:fillRect/>
                      </a:stretch>
                    </p:blipFill>
                    <p:spPr bwMode="auto">
                      <a:xfrm>
                        <a:off x="4510100" y="3357148"/>
                        <a:ext cx="6446842" cy="63981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006FB102-9CE2-4911-BB96-9FD188AEF3C6}"/>
              </a:ext>
            </a:extLst>
          </p:cNvPr>
          <p:cNvGraphicFramePr>
            <a:graphicFrameLocks noChangeAspect="1"/>
          </p:cNvGraphicFramePr>
          <p:nvPr>
            <p:extLst>
              <p:ext uri="{D42A27DB-BD31-4B8C-83A1-F6EECF244321}">
                <p14:modId xmlns:p14="http://schemas.microsoft.com/office/powerpoint/2010/main" val="2054409653"/>
              </p:ext>
            </p:extLst>
          </p:nvPr>
        </p:nvGraphicFramePr>
        <p:xfrm>
          <a:off x="459399" y="5179704"/>
          <a:ext cx="3850020" cy="1243189"/>
        </p:xfrm>
        <a:graphic>
          <a:graphicData uri="http://schemas.openxmlformats.org/presentationml/2006/ole">
            <mc:AlternateContent xmlns:mc="http://schemas.openxmlformats.org/markup-compatibility/2006">
              <mc:Choice xmlns:v="urn:schemas-microsoft-com:vml" Requires="v">
                <p:oleObj name="Equation" r:id="rId8" imgW="2692400" imgH="863600" progId="Equation.DSMT4">
                  <p:embed/>
                </p:oleObj>
              </mc:Choice>
              <mc:Fallback>
                <p:oleObj name="Equation" r:id="rId8" imgW="2692400" imgH="863600" progId="Equation.DSMT4">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9399" y="5179704"/>
                        <a:ext cx="3850020" cy="1243189"/>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891F2E70-8758-4D49-B054-ACC943ACD7B2}"/>
              </a:ext>
            </a:extLst>
          </p:cNvPr>
          <p:cNvSpPr txBox="1"/>
          <p:nvPr/>
        </p:nvSpPr>
        <p:spPr>
          <a:xfrm flipH="1">
            <a:off x="371824" y="4698364"/>
            <a:ext cx="3375080" cy="338554"/>
          </a:xfrm>
          <a:prstGeom prst="rect">
            <a:avLst/>
          </a:prstGeom>
          <a:noFill/>
        </p:spPr>
        <p:txBody>
          <a:bodyPr wrap="square" rtlCol="0">
            <a:spAutoFit/>
          </a:bodyPr>
          <a:lstStyle/>
          <a:p>
            <a:r>
              <a:rPr lang="en-US" sz="1600"/>
              <a:t>And so our solutions are:</a:t>
            </a:r>
          </a:p>
        </p:txBody>
      </p:sp>
    </p:spTree>
    <p:extLst>
      <p:ext uri="{BB962C8B-B14F-4D97-AF65-F5344CB8AC3E}">
        <p14:creationId xmlns:p14="http://schemas.microsoft.com/office/powerpoint/2010/main" val="1490669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4362381" y="132534"/>
            <a:ext cx="3467238" cy="584775"/>
          </a:xfrm>
          <a:prstGeom prst="rect">
            <a:avLst/>
          </a:prstGeom>
          <a:noFill/>
        </p:spPr>
        <p:txBody>
          <a:bodyPr wrap="square" rtlCol="0">
            <a:spAutoFit/>
          </a:bodyPr>
          <a:lstStyle/>
          <a:p>
            <a:r>
              <a:rPr lang="en-US" sz="3200" b="1" u="sng"/>
              <a:t>Eigenstates of H</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11235560" cy="646331"/>
          </a:xfrm>
          <a:prstGeom prst="rect">
            <a:avLst/>
          </a:prstGeom>
        </p:spPr>
        <p:txBody>
          <a:bodyPr wrap="square">
            <a:spAutoFit/>
          </a:bodyPr>
          <a:lstStyle/>
          <a:p>
            <a:r>
              <a:rPr lang="en-US" sz="2000" b="1"/>
              <a:t>Phonon Hamiltonian</a:t>
            </a:r>
          </a:p>
          <a:p>
            <a:r>
              <a:rPr lang="en-US" sz="1600"/>
              <a:t>Let’s consider the representation of a bunch of harmonic oscillators in a lattice, where x’s represent displacements from equilibrium.  </a:t>
            </a:r>
          </a:p>
        </p:txBody>
      </p:sp>
      <p:sp>
        <p:nvSpPr>
          <p:cNvPr id="8" name="TextBox 7">
            <a:extLst>
              <a:ext uri="{FF2B5EF4-FFF2-40B4-BE49-F238E27FC236}">
                <a16:creationId xmlns:a16="http://schemas.microsoft.com/office/drawing/2014/main" id="{D1E938A4-7F4D-4FE0-92A3-C64015912B63}"/>
              </a:ext>
            </a:extLst>
          </p:cNvPr>
          <p:cNvSpPr txBox="1"/>
          <p:nvPr/>
        </p:nvSpPr>
        <p:spPr>
          <a:xfrm>
            <a:off x="262533" y="4363177"/>
            <a:ext cx="1537084" cy="338554"/>
          </a:xfrm>
          <a:prstGeom prst="rect">
            <a:avLst/>
          </a:prstGeom>
          <a:noFill/>
        </p:spPr>
        <p:txBody>
          <a:bodyPr wrap="square" rtlCol="0">
            <a:spAutoFit/>
          </a:bodyPr>
          <a:lstStyle/>
          <a:p>
            <a:r>
              <a:rPr lang="en-US" sz="1600"/>
              <a:t>where:</a:t>
            </a:r>
          </a:p>
        </p:txBody>
      </p:sp>
      <p:graphicFrame>
        <p:nvGraphicFramePr>
          <p:cNvPr id="5" name="Object 4">
            <a:extLst>
              <a:ext uri="{FF2B5EF4-FFF2-40B4-BE49-F238E27FC236}">
                <a16:creationId xmlns:a16="http://schemas.microsoft.com/office/drawing/2014/main" id="{E63D86A7-A196-4C3D-A460-FD5B093F74AD}"/>
              </a:ext>
            </a:extLst>
          </p:cNvPr>
          <p:cNvGraphicFramePr>
            <a:graphicFrameLocks noChangeAspect="1"/>
          </p:cNvGraphicFramePr>
          <p:nvPr>
            <p:extLst>
              <p:ext uri="{D42A27DB-BD31-4B8C-83A1-F6EECF244321}">
                <p14:modId xmlns:p14="http://schemas.microsoft.com/office/powerpoint/2010/main" val="3032917875"/>
              </p:ext>
            </p:extLst>
          </p:nvPr>
        </p:nvGraphicFramePr>
        <p:xfrm>
          <a:off x="338505" y="1744218"/>
          <a:ext cx="5283201" cy="647700"/>
        </p:xfrm>
        <a:graphic>
          <a:graphicData uri="http://schemas.openxmlformats.org/presentationml/2006/ole">
            <mc:AlternateContent xmlns:mc="http://schemas.openxmlformats.org/markup-compatibility/2006">
              <mc:Choice xmlns:v="urn:schemas-microsoft-com:vml" Requires="v">
                <p:oleObj name="Equation" r:id="rId3" imgW="3606480" imgH="444240" progId="Equation.DSMT4">
                  <p:embed/>
                </p:oleObj>
              </mc:Choice>
              <mc:Fallback>
                <p:oleObj name="Equation" r:id="rId3" imgW="3606480" imgH="444240" progId="Equation.DSMT4">
                  <p:embed/>
                  <p:pic>
                    <p:nvPicPr>
                      <p:cNvPr id="5" name="Object 4">
                        <a:extLst>
                          <a:ext uri="{FF2B5EF4-FFF2-40B4-BE49-F238E27FC236}">
                            <a16:creationId xmlns:a16="http://schemas.microsoft.com/office/drawing/2014/main" id="{E63D86A7-A196-4C3D-A460-FD5B093F74AD}"/>
                          </a:ext>
                        </a:extLst>
                      </p:cNvPr>
                      <p:cNvPicPr>
                        <a:picLocks noChangeAspect="1" noChangeArrowheads="1"/>
                      </p:cNvPicPr>
                      <p:nvPr/>
                    </p:nvPicPr>
                    <p:blipFill>
                      <a:blip r:embed="rId4"/>
                      <a:srcRect/>
                      <a:stretch>
                        <a:fillRect/>
                      </a:stretch>
                    </p:blipFill>
                    <p:spPr bwMode="auto">
                      <a:xfrm>
                        <a:off x="338505" y="1744218"/>
                        <a:ext cx="5283201" cy="64770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97EA3946-8858-464D-8341-1B45946EFBF9}"/>
              </a:ext>
            </a:extLst>
          </p:cNvPr>
          <p:cNvSpPr txBox="1"/>
          <p:nvPr/>
        </p:nvSpPr>
        <p:spPr>
          <a:xfrm>
            <a:off x="291717" y="2466195"/>
            <a:ext cx="4929876" cy="338554"/>
          </a:xfrm>
          <a:prstGeom prst="rect">
            <a:avLst/>
          </a:prstGeom>
          <a:noFill/>
        </p:spPr>
        <p:txBody>
          <a:bodyPr wrap="none" rtlCol="0">
            <a:spAutoFit/>
          </a:bodyPr>
          <a:lstStyle/>
          <a:p>
            <a:r>
              <a:rPr lang="en-US" sz="1600"/>
              <a:t>We can diagonalize the H with the following substitution:</a:t>
            </a:r>
            <a:endParaRPr lang="en-US"/>
          </a:p>
        </p:txBody>
      </p:sp>
      <p:graphicFrame>
        <p:nvGraphicFramePr>
          <p:cNvPr id="18" name="Object 17">
            <a:extLst>
              <a:ext uri="{FF2B5EF4-FFF2-40B4-BE49-F238E27FC236}">
                <a16:creationId xmlns:a16="http://schemas.microsoft.com/office/drawing/2014/main" id="{F91325EF-CEED-42D9-B203-18AB8DB61B75}"/>
              </a:ext>
            </a:extLst>
          </p:cNvPr>
          <p:cNvGraphicFramePr>
            <a:graphicFrameLocks noChangeAspect="1"/>
          </p:cNvGraphicFramePr>
          <p:nvPr>
            <p:extLst>
              <p:ext uri="{D42A27DB-BD31-4B8C-83A1-F6EECF244321}">
                <p14:modId xmlns:p14="http://schemas.microsoft.com/office/powerpoint/2010/main" val="913431172"/>
              </p:ext>
            </p:extLst>
          </p:nvPr>
        </p:nvGraphicFramePr>
        <p:xfrm>
          <a:off x="392250" y="4822103"/>
          <a:ext cx="1775797" cy="362112"/>
        </p:xfrm>
        <a:graphic>
          <a:graphicData uri="http://schemas.openxmlformats.org/presentationml/2006/ole">
            <mc:AlternateContent xmlns:mc="http://schemas.openxmlformats.org/markup-compatibility/2006">
              <mc:Choice xmlns:v="urn:schemas-microsoft-com:vml" Requires="v">
                <p:oleObj name="Equation" r:id="rId5" imgW="1244520" imgH="253800" progId="Equation.DSMT4">
                  <p:embed/>
                </p:oleObj>
              </mc:Choice>
              <mc:Fallback>
                <p:oleObj name="Equation" r:id="rId5" imgW="1244520" imgH="253800" progId="Equation.DSMT4">
                  <p:embed/>
                  <p:pic>
                    <p:nvPicPr>
                      <p:cNvPr id="18" name="Object 17">
                        <a:extLst>
                          <a:ext uri="{FF2B5EF4-FFF2-40B4-BE49-F238E27FC236}">
                            <a16:creationId xmlns:a16="http://schemas.microsoft.com/office/drawing/2014/main" id="{F91325EF-CEED-42D9-B203-18AB8DB61B75}"/>
                          </a:ext>
                        </a:extLst>
                      </p:cNvPr>
                      <p:cNvPicPr>
                        <a:picLocks noChangeAspect="1" noChangeArrowheads="1"/>
                      </p:cNvPicPr>
                      <p:nvPr/>
                    </p:nvPicPr>
                    <p:blipFill>
                      <a:blip r:embed="rId6"/>
                      <a:srcRect/>
                      <a:stretch>
                        <a:fillRect/>
                      </a:stretch>
                    </p:blipFill>
                    <p:spPr bwMode="auto">
                      <a:xfrm>
                        <a:off x="392250" y="4822103"/>
                        <a:ext cx="1775797" cy="362112"/>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C1747F8-2F77-4A85-99E8-A786EDF446C8}"/>
              </a:ext>
            </a:extLst>
          </p:cNvPr>
          <p:cNvGraphicFramePr>
            <a:graphicFrameLocks noChangeAspect="1"/>
          </p:cNvGraphicFramePr>
          <p:nvPr>
            <p:extLst>
              <p:ext uri="{D42A27DB-BD31-4B8C-83A1-F6EECF244321}">
                <p14:modId xmlns:p14="http://schemas.microsoft.com/office/powerpoint/2010/main" val="2545072077"/>
              </p:ext>
            </p:extLst>
          </p:nvPr>
        </p:nvGraphicFramePr>
        <p:xfrm>
          <a:off x="392250" y="5979772"/>
          <a:ext cx="2160475" cy="482776"/>
        </p:xfrm>
        <a:graphic>
          <a:graphicData uri="http://schemas.openxmlformats.org/presentationml/2006/ole">
            <mc:AlternateContent xmlns:mc="http://schemas.openxmlformats.org/markup-compatibility/2006">
              <mc:Choice xmlns:v="urn:schemas-microsoft-com:vml" Requires="v">
                <p:oleObj name="Equation" r:id="rId7" imgW="1574117" imgH="355446" progId="Equation.DSMT4">
                  <p:embed/>
                </p:oleObj>
              </mc:Choice>
              <mc:Fallback>
                <p:oleObj name="Equation" r:id="rId7" imgW="1574117" imgH="355446" progId="Equation.DSMT4">
                  <p:embed/>
                  <p:pic>
                    <p:nvPicPr>
                      <p:cNvPr id="27" name="Object 26">
                        <a:extLst>
                          <a:ext uri="{FF2B5EF4-FFF2-40B4-BE49-F238E27FC236}">
                            <a16:creationId xmlns:a16="http://schemas.microsoft.com/office/drawing/2014/main" id="{0C1747F8-2F77-4A85-99E8-A786EDF446C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2250" y="5979772"/>
                        <a:ext cx="2160475" cy="482776"/>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12FBB02-F557-4EC6-BE62-9A51081FD46E}"/>
              </a:ext>
            </a:extLst>
          </p:cNvPr>
          <p:cNvSpPr txBox="1"/>
          <p:nvPr/>
        </p:nvSpPr>
        <p:spPr>
          <a:xfrm>
            <a:off x="338505" y="5389624"/>
            <a:ext cx="1946275" cy="338554"/>
          </a:xfrm>
          <a:prstGeom prst="rect">
            <a:avLst/>
          </a:prstGeom>
          <a:noFill/>
        </p:spPr>
        <p:txBody>
          <a:bodyPr wrap="square" rtlCol="0">
            <a:spAutoFit/>
          </a:bodyPr>
          <a:lstStyle/>
          <a:p>
            <a:r>
              <a:rPr lang="en-US" sz="1600"/>
              <a:t>And then we get:</a:t>
            </a:r>
            <a:endParaRPr lang="en-US"/>
          </a:p>
        </p:txBody>
      </p:sp>
      <p:graphicFrame>
        <p:nvGraphicFramePr>
          <p:cNvPr id="20" name="Object 19">
            <a:extLst>
              <a:ext uri="{FF2B5EF4-FFF2-40B4-BE49-F238E27FC236}">
                <a16:creationId xmlns:a16="http://schemas.microsoft.com/office/drawing/2014/main" id="{F1B3C90B-C213-468B-B3DC-FC16DE2215A7}"/>
              </a:ext>
            </a:extLst>
          </p:cNvPr>
          <p:cNvGraphicFramePr>
            <a:graphicFrameLocks noChangeAspect="1"/>
          </p:cNvGraphicFramePr>
          <p:nvPr>
            <p:extLst>
              <p:ext uri="{D42A27DB-BD31-4B8C-83A1-F6EECF244321}">
                <p14:modId xmlns:p14="http://schemas.microsoft.com/office/powerpoint/2010/main" val="1195484402"/>
              </p:ext>
            </p:extLst>
          </p:nvPr>
        </p:nvGraphicFramePr>
        <p:xfrm>
          <a:off x="373063" y="2871228"/>
          <a:ext cx="3756025" cy="1300162"/>
        </p:xfrm>
        <a:graphic>
          <a:graphicData uri="http://schemas.openxmlformats.org/presentationml/2006/ole">
            <mc:AlternateContent xmlns:mc="http://schemas.openxmlformats.org/markup-compatibility/2006">
              <mc:Choice xmlns:v="urn:schemas-microsoft-com:vml" Requires="v">
                <p:oleObj name="Equation" r:id="rId9" imgW="2781000" imgH="965160" progId="Equation.DSMT4">
                  <p:embed/>
                </p:oleObj>
              </mc:Choice>
              <mc:Fallback>
                <p:oleObj name="Equation" r:id="rId9" imgW="2781000" imgH="965160" progId="Equation.DSMT4">
                  <p:embed/>
                  <p:pic>
                    <p:nvPicPr>
                      <p:cNvPr id="14" name="Object 13">
                        <a:extLst>
                          <a:ext uri="{FF2B5EF4-FFF2-40B4-BE49-F238E27FC236}">
                            <a16:creationId xmlns:a16="http://schemas.microsoft.com/office/drawing/2014/main" id="{D4617517-8BF4-48D2-9370-B698D521FAA1}"/>
                          </a:ext>
                        </a:extLst>
                      </p:cNvPr>
                      <p:cNvPicPr>
                        <a:picLocks noChangeAspect="1" noChangeArrowheads="1"/>
                      </p:cNvPicPr>
                      <p:nvPr/>
                    </p:nvPicPr>
                    <p:blipFill>
                      <a:blip r:embed="rId10"/>
                      <a:srcRect/>
                      <a:stretch>
                        <a:fillRect/>
                      </a:stretch>
                    </p:blipFill>
                    <p:spPr bwMode="auto">
                      <a:xfrm>
                        <a:off x="373063" y="2871228"/>
                        <a:ext cx="3756025" cy="1300162"/>
                      </a:xfrm>
                      <a:prstGeom prst="rect">
                        <a:avLst/>
                      </a:prstGeom>
                      <a:noFill/>
                    </p:spPr>
                  </p:pic>
                </p:oleObj>
              </mc:Fallback>
            </mc:AlternateContent>
          </a:graphicData>
        </a:graphic>
      </p:graphicFrame>
      <p:sp>
        <p:nvSpPr>
          <p:cNvPr id="2" name="TextBox 1">
            <a:extLst>
              <a:ext uri="{FF2B5EF4-FFF2-40B4-BE49-F238E27FC236}">
                <a16:creationId xmlns:a16="http://schemas.microsoft.com/office/drawing/2014/main" id="{C6313AFC-89F3-9C56-F79E-9DF0D507755B}"/>
              </a:ext>
            </a:extLst>
          </p:cNvPr>
          <p:cNvSpPr txBox="1"/>
          <p:nvPr/>
        </p:nvSpPr>
        <p:spPr>
          <a:xfrm>
            <a:off x="6400417" y="1977909"/>
            <a:ext cx="5182129" cy="2554545"/>
          </a:xfrm>
          <a:prstGeom prst="rect">
            <a:avLst/>
          </a:prstGeom>
          <a:noFill/>
        </p:spPr>
        <p:txBody>
          <a:bodyPr wrap="square" rtlCol="0">
            <a:spAutoFit/>
          </a:bodyPr>
          <a:lstStyle/>
          <a:p>
            <a:r>
              <a:rPr lang="en-US" sz="1600"/>
              <a:t>A material will have 3N ‘acoustic’ modes and 3N(p-1) ‘optical’ modes, where p is the number of atoms per unit cell.  The acoustic modes are associated oscillations of the lattice where the basis moves in unison.  Optical modes are where the basis doesn’t move in unison.  Acoustic modes will be roughly, shallowly concave up, with a minimum equal to the plasma oscillation frequency </a:t>
            </a:r>
            <a:r>
              <a:rPr lang="el-GR" sz="1600">
                <a:latin typeface="Calibri" panose="020F0502020204030204" pitchFamily="34" charset="0"/>
                <a:cs typeface="Calibri" panose="020F0502020204030204" pitchFamily="34" charset="0"/>
              </a:rPr>
              <a:t>Ω</a:t>
            </a:r>
            <a:r>
              <a:rPr lang="en-US" sz="1600" baseline="-25000">
                <a:latin typeface="Calibri" panose="020F0502020204030204" pitchFamily="34" charset="0"/>
                <a:cs typeface="Calibri" panose="020F0502020204030204" pitchFamily="34" charset="0"/>
              </a:rPr>
              <a:t>E </a:t>
            </a:r>
            <a:r>
              <a:rPr lang="en-US" sz="1600">
                <a:latin typeface="Calibri" panose="020F0502020204030204" pitchFamily="34" charset="0"/>
                <a:cs typeface="Calibri" panose="020F0502020204030204" pitchFamily="34" charset="0"/>
              </a:rPr>
              <a:t>– see left graph But if we’re in a metal, whereby ionic interactions are short-ranged b/c of screening, and then minimum goes to 0 – see right graph.  Optical modes will be roughly concave down.  </a:t>
            </a:r>
            <a:endParaRPr lang="en-US" sz="1600"/>
          </a:p>
        </p:txBody>
      </p:sp>
      <p:pic>
        <p:nvPicPr>
          <p:cNvPr id="3" name="Picture 2">
            <a:extLst>
              <a:ext uri="{FF2B5EF4-FFF2-40B4-BE49-F238E27FC236}">
                <a16:creationId xmlns:a16="http://schemas.microsoft.com/office/drawing/2014/main" id="{65E3317B-7C8E-2096-C3FF-D1C622170680}"/>
              </a:ext>
            </a:extLst>
          </p:cNvPr>
          <p:cNvPicPr>
            <a:picLocks noChangeAspect="1"/>
          </p:cNvPicPr>
          <p:nvPr/>
        </p:nvPicPr>
        <p:blipFill>
          <a:blip r:embed="rId11"/>
          <a:stretch>
            <a:fillRect/>
          </a:stretch>
        </p:blipFill>
        <p:spPr>
          <a:xfrm>
            <a:off x="6099594" y="4823413"/>
            <a:ext cx="2460742" cy="1943083"/>
          </a:xfrm>
          <a:prstGeom prst="rect">
            <a:avLst/>
          </a:prstGeom>
        </p:spPr>
      </p:pic>
      <p:pic>
        <p:nvPicPr>
          <p:cNvPr id="6" name="Picture 5" descr="Chart, surface chart&#10;&#10;Description automatically generated">
            <a:extLst>
              <a:ext uri="{FF2B5EF4-FFF2-40B4-BE49-F238E27FC236}">
                <a16:creationId xmlns:a16="http://schemas.microsoft.com/office/drawing/2014/main" id="{C8C8CD0B-6C2A-596E-1207-BD836EFCD709}"/>
              </a:ext>
            </a:extLst>
          </p:cNvPr>
          <p:cNvPicPr>
            <a:picLocks noChangeAspect="1"/>
          </p:cNvPicPr>
          <p:nvPr/>
        </p:nvPicPr>
        <p:blipFill>
          <a:blip r:embed="rId12">
            <a:extLst>
              <a:ext uri="{28A0092B-C50C-407E-A947-70E740481C1C}">
                <a14:useLocalDpi xmlns:a14="http://schemas.microsoft.com/office/drawing/2010/main" val="0"/>
              </a:ext>
            </a:extLst>
          </a:blip>
          <a:srcRect l="3644" t="1013" r="1208" b="3270"/>
          <a:stretch>
            <a:fillRect/>
          </a:stretch>
        </p:blipFill>
        <p:spPr bwMode="auto">
          <a:xfrm>
            <a:off x="9222287" y="4769766"/>
            <a:ext cx="2460742" cy="1996730"/>
          </a:xfrm>
          <a:prstGeom prst="rect">
            <a:avLst/>
          </a:prstGeom>
          <a:noFill/>
          <a:ln>
            <a:noFill/>
          </a:ln>
        </p:spPr>
      </p:pic>
    </p:spTree>
    <p:extLst>
      <p:ext uri="{BB962C8B-B14F-4D97-AF65-F5344CB8AC3E}">
        <p14:creationId xmlns:p14="http://schemas.microsoft.com/office/powerpoint/2010/main" val="7019798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346517" y="104481"/>
            <a:ext cx="5222448" cy="584775"/>
          </a:xfrm>
          <a:prstGeom prst="rect">
            <a:avLst/>
          </a:prstGeom>
          <a:noFill/>
        </p:spPr>
        <p:txBody>
          <a:bodyPr wrap="square" rtlCol="0">
            <a:spAutoFit/>
          </a:bodyPr>
          <a:lstStyle/>
          <a:p>
            <a:r>
              <a:rPr lang="en-US" sz="3200" b="1" u="sng"/>
              <a:t>Perturbation Theory</a:t>
            </a:r>
          </a:p>
        </p:txBody>
      </p:sp>
      <p:sp>
        <p:nvSpPr>
          <p:cNvPr id="2" name="TextBox 1">
            <a:extLst>
              <a:ext uri="{FF2B5EF4-FFF2-40B4-BE49-F238E27FC236}">
                <a16:creationId xmlns:a16="http://schemas.microsoft.com/office/drawing/2014/main" id="{8581DB97-44C3-4EB4-A98E-26393039C7AE}"/>
              </a:ext>
            </a:extLst>
          </p:cNvPr>
          <p:cNvSpPr txBox="1"/>
          <p:nvPr/>
        </p:nvSpPr>
        <p:spPr>
          <a:xfrm>
            <a:off x="221772" y="1032780"/>
            <a:ext cx="6752554" cy="338554"/>
          </a:xfrm>
          <a:prstGeom prst="rect">
            <a:avLst/>
          </a:prstGeom>
          <a:noFill/>
        </p:spPr>
        <p:txBody>
          <a:bodyPr wrap="none" rtlCol="0">
            <a:spAutoFit/>
          </a:bodyPr>
          <a:lstStyle/>
          <a:p>
            <a:r>
              <a:rPr lang="en-US" sz="1600"/>
              <a:t>We can perturbative calculate H eigenstates and energies in the usual fashion…</a:t>
            </a:r>
            <a:endParaRPr lang="en-US"/>
          </a:p>
        </p:txBody>
      </p:sp>
      <p:graphicFrame>
        <p:nvGraphicFramePr>
          <p:cNvPr id="6" name="Object 5">
            <a:extLst>
              <a:ext uri="{FF2B5EF4-FFF2-40B4-BE49-F238E27FC236}">
                <a16:creationId xmlns:a16="http://schemas.microsoft.com/office/drawing/2014/main" id="{35D76DF6-5353-463B-AB37-F8C97756AFB6}"/>
              </a:ext>
            </a:extLst>
          </p:cNvPr>
          <p:cNvGraphicFramePr>
            <a:graphicFrameLocks noChangeAspect="1"/>
          </p:cNvGraphicFramePr>
          <p:nvPr>
            <p:extLst>
              <p:ext uri="{D42A27DB-BD31-4B8C-83A1-F6EECF244321}">
                <p14:modId xmlns:p14="http://schemas.microsoft.com/office/powerpoint/2010/main" val="2401461693"/>
              </p:ext>
            </p:extLst>
          </p:nvPr>
        </p:nvGraphicFramePr>
        <p:xfrm>
          <a:off x="325080" y="1881191"/>
          <a:ext cx="3021437" cy="990635"/>
        </p:xfrm>
        <a:graphic>
          <a:graphicData uri="http://schemas.openxmlformats.org/presentationml/2006/ole">
            <mc:AlternateContent xmlns:mc="http://schemas.openxmlformats.org/markup-compatibility/2006">
              <mc:Choice xmlns:v="urn:schemas-microsoft-com:vml" Requires="v">
                <p:oleObj name="Equation" r:id="rId3" imgW="2311400" imgH="762000" progId="Equation.DSMT4">
                  <p:embed/>
                </p:oleObj>
              </mc:Choice>
              <mc:Fallback>
                <p:oleObj name="Equation" r:id="rId3" imgW="2311400" imgH="762000"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080" y="1881191"/>
                        <a:ext cx="3021437" cy="990635"/>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C769D75C-0889-4FAC-B781-996BD946C155}"/>
              </a:ext>
            </a:extLst>
          </p:cNvPr>
          <p:cNvGraphicFramePr>
            <a:graphicFrameLocks noChangeAspect="1"/>
          </p:cNvGraphicFramePr>
          <p:nvPr>
            <p:extLst>
              <p:ext uri="{D42A27DB-BD31-4B8C-83A1-F6EECF244321}">
                <p14:modId xmlns:p14="http://schemas.microsoft.com/office/powerpoint/2010/main" val="2829949778"/>
              </p:ext>
            </p:extLst>
          </p:nvPr>
        </p:nvGraphicFramePr>
        <p:xfrm>
          <a:off x="325080" y="3553904"/>
          <a:ext cx="3898128" cy="1166401"/>
        </p:xfrm>
        <a:graphic>
          <a:graphicData uri="http://schemas.openxmlformats.org/presentationml/2006/ole">
            <mc:AlternateContent xmlns:mc="http://schemas.openxmlformats.org/markup-compatibility/2006">
              <mc:Choice xmlns:v="urn:schemas-microsoft-com:vml" Requires="v">
                <p:oleObj name="Equation" r:id="rId5" imgW="3060700" imgH="914400" progId="Equation.DSMT4">
                  <p:embed/>
                </p:oleObj>
              </mc:Choice>
              <mc:Fallback>
                <p:oleObj name="Equation" r:id="rId5" imgW="3060700" imgH="9144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5080" y="3553904"/>
                        <a:ext cx="3898128" cy="1166401"/>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60CFCB2D-FDDF-4B6C-A076-DC1244634317}"/>
              </a:ext>
            </a:extLst>
          </p:cNvPr>
          <p:cNvSpPr txBox="1"/>
          <p:nvPr/>
        </p:nvSpPr>
        <p:spPr>
          <a:xfrm>
            <a:off x="5005633" y="2093287"/>
            <a:ext cx="2982740" cy="369332"/>
          </a:xfrm>
          <a:prstGeom prst="rect">
            <a:avLst/>
          </a:prstGeom>
          <a:noFill/>
        </p:spPr>
        <p:txBody>
          <a:bodyPr wrap="none" rtlCol="0">
            <a:spAutoFit/>
          </a:bodyPr>
          <a:lstStyle/>
          <a:p>
            <a:r>
              <a:rPr lang="en-US"/>
              <a:t>Raleigh-Schrodinger Formulas</a:t>
            </a:r>
          </a:p>
        </p:txBody>
      </p:sp>
      <p:sp>
        <p:nvSpPr>
          <p:cNvPr id="17" name="TextBox 16">
            <a:extLst>
              <a:ext uri="{FF2B5EF4-FFF2-40B4-BE49-F238E27FC236}">
                <a16:creationId xmlns:a16="http://schemas.microsoft.com/office/drawing/2014/main" id="{FF17588B-6EAE-4066-AF10-F351A302A2DF}"/>
              </a:ext>
            </a:extLst>
          </p:cNvPr>
          <p:cNvSpPr txBox="1"/>
          <p:nvPr/>
        </p:nvSpPr>
        <p:spPr>
          <a:xfrm>
            <a:off x="5007201" y="3857667"/>
            <a:ext cx="2638928" cy="369332"/>
          </a:xfrm>
          <a:prstGeom prst="rect">
            <a:avLst/>
          </a:prstGeom>
          <a:noFill/>
        </p:spPr>
        <p:txBody>
          <a:bodyPr wrap="none" rtlCol="0">
            <a:spAutoFit/>
          </a:bodyPr>
          <a:lstStyle/>
          <a:p>
            <a:r>
              <a:rPr lang="en-US"/>
              <a:t>Brillioun-Wigner Formulas</a:t>
            </a:r>
          </a:p>
        </p:txBody>
      </p:sp>
    </p:spTree>
    <p:extLst>
      <p:ext uri="{BB962C8B-B14F-4D97-AF65-F5344CB8AC3E}">
        <p14:creationId xmlns:p14="http://schemas.microsoft.com/office/powerpoint/2010/main" val="13791708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3883845" y="122546"/>
            <a:ext cx="3657600" cy="584775"/>
          </a:xfrm>
          <a:prstGeom prst="rect">
            <a:avLst/>
          </a:prstGeom>
          <a:noFill/>
        </p:spPr>
        <p:txBody>
          <a:bodyPr wrap="square" rtlCol="0">
            <a:spAutoFit/>
          </a:bodyPr>
          <a:lstStyle/>
          <a:p>
            <a:r>
              <a:rPr lang="en-US" sz="3200" b="1" u="sng"/>
              <a:t>Perturbation Theory</a:t>
            </a:r>
          </a:p>
        </p:txBody>
      </p:sp>
      <p:sp>
        <p:nvSpPr>
          <p:cNvPr id="5" name="TextBox 4">
            <a:extLst>
              <a:ext uri="{FF2B5EF4-FFF2-40B4-BE49-F238E27FC236}">
                <a16:creationId xmlns:a16="http://schemas.microsoft.com/office/drawing/2014/main" id="{51CDF243-881D-49EE-92ED-BAF9B3FDB5D1}"/>
              </a:ext>
            </a:extLst>
          </p:cNvPr>
          <p:cNvSpPr txBox="1"/>
          <p:nvPr/>
        </p:nvSpPr>
        <p:spPr>
          <a:xfrm>
            <a:off x="499619" y="810160"/>
            <a:ext cx="7173800" cy="584775"/>
          </a:xfrm>
          <a:prstGeom prst="rect">
            <a:avLst/>
          </a:prstGeom>
          <a:noFill/>
        </p:spPr>
        <p:txBody>
          <a:bodyPr wrap="square" rtlCol="0">
            <a:spAutoFit/>
          </a:bodyPr>
          <a:lstStyle/>
          <a:p>
            <a:r>
              <a:rPr lang="en-US" sz="1600"/>
              <a:t>And if we wish to work out the time-development of a state, we can profitably use the interaction picture as usual:</a:t>
            </a:r>
            <a:endParaRPr lang="en-US"/>
          </a:p>
        </p:txBody>
      </p:sp>
      <p:graphicFrame>
        <p:nvGraphicFramePr>
          <p:cNvPr id="16" name="Object 15">
            <a:extLst>
              <a:ext uri="{FF2B5EF4-FFF2-40B4-BE49-F238E27FC236}">
                <a16:creationId xmlns:a16="http://schemas.microsoft.com/office/drawing/2014/main" id="{A65BE9C7-ED4E-4F4C-BC10-208E46797657}"/>
              </a:ext>
            </a:extLst>
          </p:cNvPr>
          <p:cNvGraphicFramePr>
            <a:graphicFrameLocks noChangeAspect="1"/>
          </p:cNvGraphicFramePr>
          <p:nvPr>
            <p:extLst>
              <p:ext uri="{D42A27DB-BD31-4B8C-83A1-F6EECF244321}">
                <p14:modId xmlns:p14="http://schemas.microsoft.com/office/powerpoint/2010/main" val="3649920754"/>
              </p:ext>
            </p:extLst>
          </p:nvPr>
        </p:nvGraphicFramePr>
        <p:xfrm>
          <a:off x="600166" y="1595519"/>
          <a:ext cx="4178300" cy="1052513"/>
        </p:xfrm>
        <a:graphic>
          <a:graphicData uri="http://schemas.openxmlformats.org/presentationml/2006/ole">
            <mc:AlternateContent xmlns:mc="http://schemas.openxmlformats.org/markup-compatibility/2006">
              <mc:Choice xmlns:v="urn:schemas-microsoft-com:vml" Requires="v">
                <p:oleObj name="Equation" r:id="rId2" imgW="3111480" imgH="787320" progId="Equation.DSMT4">
                  <p:embed/>
                </p:oleObj>
              </mc:Choice>
              <mc:Fallback>
                <p:oleObj name="Equation" r:id="rId2" imgW="3111480" imgH="787320" progId="Equation.DSMT4">
                  <p:embed/>
                  <p:pic>
                    <p:nvPicPr>
                      <p:cNvPr id="16" name="Object 15">
                        <a:extLst>
                          <a:ext uri="{FF2B5EF4-FFF2-40B4-BE49-F238E27FC236}">
                            <a16:creationId xmlns:a16="http://schemas.microsoft.com/office/drawing/2014/main" id="{A65BE9C7-ED4E-4F4C-BC10-208E46797657}"/>
                          </a:ext>
                        </a:extLst>
                      </p:cNvPr>
                      <p:cNvPicPr/>
                      <p:nvPr/>
                    </p:nvPicPr>
                    <p:blipFill>
                      <a:blip r:embed="rId3"/>
                      <a:stretch>
                        <a:fillRect/>
                      </a:stretch>
                    </p:blipFill>
                    <p:spPr>
                      <a:xfrm>
                        <a:off x="600166" y="1595519"/>
                        <a:ext cx="4178300" cy="1052513"/>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43694E10-54F8-444F-AB3D-8B1E3B85031B}"/>
              </a:ext>
            </a:extLst>
          </p:cNvPr>
          <p:cNvGraphicFramePr>
            <a:graphicFrameLocks noChangeAspect="1"/>
          </p:cNvGraphicFramePr>
          <p:nvPr>
            <p:extLst>
              <p:ext uri="{D42A27DB-BD31-4B8C-83A1-F6EECF244321}">
                <p14:modId xmlns:p14="http://schemas.microsoft.com/office/powerpoint/2010/main" val="4100633561"/>
              </p:ext>
            </p:extLst>
          </p:nvPr>
        </p:nvGraphicFramePr>
        <p:xfrm>
          <a:off x="643562" y="4993740"/>
          <a:ext cx="6916737" cy="1054100"/>
        </p:xfrm>
        <a:graphic>
          <a:graphicData uri="http://schemas.openxmlformats.org/presentationml/2006/ole">
            <mc:AlternateContent xmlns:mc="http://schemas.openxmlformats.org/markup-compatibility/2006">
              <mc:Choice xmlns:v="urn:schemas-microsoft-com:vml" Requires="v">
                <p:oleObj name="Equation" r:id="rId4" imgW="5143320" imgH="787320" progId="Equation.DSMT4">
                  <p:embed/>
                </p:oleObj>
              </mc:Choice>
              <mc:Fallback>
                <p:oleObj name="Equation" r:id="rId4" imgW="5143320" imgH="787320" progId="Equation.DSMT4">
                  <p:embed/>
                  <p:pic>
                    <p:nvPicPr>
                      <p:cNvPr id="17" name="Object 16">
                        <a:extLst>
                          <a:ext uri="{FF2B5EF4-FFF2-40B4-BE49-F238E27FC236}">
                            <a16:creationId xmlns:a16="http://schemas.microsoft.com/office/drawing/2014/main" id="{43694E10-54F8-444F-AB3D-8B1E3B85031B}"/>
                          </a:ext>
                        </a:extLst>
                      </p:cNvPr>
                      <p:cNvPicPr/>
                      <p:nvPr/>
                    </p:nvPicPr>
                    <p:blipFill>
                      <a:blip r:embed="rId5"/>
                      <a:stretch>
                        <a:fillRect/>
                      </a:stretch>
                    </p:blipFill>
                    <p:spPr>
                      <a:xfrm>
                        <a:off x="643562" y="4993740"/>
                        <a:ext cx="6916737" cy="1054100"/>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DE164AFD-547A-4151-A86A-FBA634733F83}"/>
              </a:ext>
            </a:extLst>
          </p:cNvPr>
          <p:cNvSpPr txBox="1"/>
          <p:nvPr/>
        </p:nvSpPr>
        <p:spPr>
          <a:xfrm>
            <a:off x="600165" y="2853758"/>
            <a:ext cx="4092575" cy="338554"/>
          </a:xfrm>
          <a:prstGeom prst="rect">
            <a:avLst/>
          </a:prstGeom>
          <a:noFill/>
        </p:spPr>
        <p:txBody>
          <a:bodyPr wrap="square" rtlCol="0">
            <a:spAutoFit/>
          </a:bodyPr>
          <a:lstStyle/>
          <a:p>
            <a:r>
              <a:rPr lang="en-US" sz="1600"/>
              <a:t>And for the wavefunction specifically…</a:t>
            </a:r>
          </a:p>
        </p:txBody>
      </p:sp>
      <p:graphicFrame>
        <p:nvGraphicFramePr>
          <p:cNvPr id="12" name="Object 11">
            <a:extLst>
              <a:ext uri="{FF2B5EF4-FFF2-40B4-BE49-F238E27FC236}">
                <a16:creationId xmlns:a16="http://schemas.microsoft.com/office/drawing/2014/main" id="{8B2A1D44-993F-4DFE-8198-9D5D412D2ECB}"/>
              </a:ext>
            </a:extLst>
          </p:cNvPr>
          <p:cNvGraphicFramePr>
            <a:graphicFrameLocks noChangeAspect="1"/>
          </p:cNvGraphicFramePr>
          <p:nvPr>
            <p:extLst>
              <p:ext uri="{D42A27DB-BD31-4B8C-83A1-F6EECF244321}">
                <p14:modId xmlns:p14="http://schemas.microsoft.com/office/powerpoint/2010/main" val="1149676435"/>
              </p:ext>
            </p:extLst>
          </p:nvPr>
        </p:nvGraphicFramePr>
        <p:xfrm>
          <a:off x="685891" y="3398038"/>
          <a:ext cx="4006850" cy="917575"/>
        </p:xfrm>
        <a:graphic>
          <a:graphicData uri="http://schemas.openxmlformats.org/presentationml/2006/ole">
            <mc:AlternateContent xmlns:mc="http://schemas.openxmlformats.org/markup-compatibility/2006">
              <mc:Choice xmlns:v="urn:schemas-microsoft-com:vml" Requires="v">
                <p:oleObj name="Equation" r:id="rId6" imgW="2984400" imgH="685800" progId="Equation.DSMT4">
                  <p:embed/>
                </p:oleObj>
              </mc:Choice>
              <mc:Fallback>
                <p:oleObj name="Equation" r:id="rId6" imgW="2984400" imgH="685800" progId="Equation.DSMT4">
                  <p:embed/>
                  <p:pic>
                    <p:nvPicPr>
                      <p:cNvPr id="16" name="Object 15">
                        <a:extLst>
                          <a:ext uri="{FF2B5EF4-FFF2-40B4-BE49-F238E27FC236}">
                            <a16:creationId xmlns:a16="http://schemas.microsoft.com/office/drawing/2014/main" id="{A65BE9C7-ED4E-4F4C-BC10-208E46797657}"/>
                          </a:ext>
                        </a:extLst>
                      </p:cNvPr>
                      <p:cNvPicPr/>
                      <p:nvPr/>
                    </p:nvPicPr>
                    <p:blipFill>
                      <a:blip r:embed="rId7"/>
                      <a:stretch>
                        <a:fillRect/>
                      </a:stretch>
                    </p:blipFill>
                    <p:spPr>
                      <a:xfrm>
                        <a:off x="685891" y="3398038"/>
                        <a:ext cx="4006850" cy="917575"/>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1116D352-B041-4051-B854-38231BD2A7FC}"/>
              </a:ext>
            </a:extLst>
          </p:cNvPr>
          <p:cNvSpPr txBox="1"/>
          <p:nvPr/>
        </p:nvSpPr>
        <p:spPr>
          <a:xfrm>
            <a:off x="600165" y="4521339"/>
            <a:ext cx="4092575" cy="338554"/>
          </a:xfrm>
          <a:prstGeom prst="rect">
            <a:avLst/>
          </a:prstGeom>
          <a:noFill/>
        </p:spPr>
        <p:txBody>
          <a:bodyPr wrap="square" rtlCol="0">
            <a:spAutoFit/>
          </a:bodyPr>
          <a:lstStyle/>
          <a:p>
            <a:r>
              <a:rPr lang="en-US" sz="1600"/>
              <a:t>And for the operator specifically…</a:t>
            </a:r>
          </a:p>
        </p:txBody>
      </p:sp>
    </p:spTree>
    <p:extLst>
      <p:ext uri="{BB962C8B-B14F-4D97-AF65-F5344CB8AC3E}">
        <p14:creationId xmlns:p14="http://schemas.microsoft.com/office/powerpoint/2010/main" val="8482284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639505" y="115292"/>
            <a:ext cx="6090368" cy="584775"/>
          </a:xfrm>
          <a:prstGeom prst="rect">
            <a:avLst/>
          </a:prstGeom>
          <a:noFill/>
        </p:spPr>
        <p:txBody>
          <a:bodyPr wrap="square" rtlCol="0">
            <a:spAutoFit/>
          </a:bodyPr>
          <a:lstStyle/>
          <a:p>
            <a:r>
              <a:rPr lang="en-US" sz="3200" b="1" u="sng"/>
              <a:t>Propagator in Path Integral Form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1CF29379-D9F5-4A38-96ED-7267B1FF347C}"/>
              </a:ext>
            </a:extLst>
          </p:cNvPr>
          <p:cNvSpPr txBox="1"/>
          <p:nvPr/>
        </p:nvSpPr>
        <p:spPr>
          <a:xfrm>
            <a:off x="260128" y="1059105"/>
            <a:ext cx="8567945" cy="307777"/>
          </a:xfrm>
          <a:prstGeom prst="rect">
            <a:avLst/>
          </a:prstGeom>
          <a:noFill/>
        </p:spPr>
        <p:txBody>
          <a:bodyPr wrap="square" rtlCol="0">
            <a:spAutoFit/>
          </a:bodyPr>
          <a:lstStyle/>
          <a:p>
            <a:r>
              <a:rPr lang="en-US" sz="1400"/>
              <a:t>Let’s consider again the ‘propagator’, generalized to many-body states – potentials could be time-dependent:</a:t>
            </a:r>
            <a:endParaRPr lang="en-US" sz="1600"/>
          </a:p>
        </p:txBody>
      </p:sp>
      <p:graphicFrame>
        <p:nvGraphicFramePr>
          <p:cNvPr id="19" name="Object 18">
            <a:extLst>
              <a:ext uri="{FF2B5EF4-FFF2-40B4-BE49-F238E27FC236}">
                <a16:creationId xmlns:a16="http://schemas.microsoft.com/office/drawing/2014/main" id="{9455BC46-CAC7-4FDC-AF98-C02327BB6C63}"/>
              </a:ext>
            </a:extLst>
          </p:cNvPr>
          <p:cNvGraphicFramePr>
            <a:graphicFrameLocks noChangeAspect="1"/>
          </p:cNvGraphicFramePr>
          <p:nvPr>
            <p:extLst>
              <p:ext uri="{D42A27DB-BD31-4B8C-83A1-F6EECF244321}">
                <p14:modId xmlns:p14="http://schemas.microsoft.com/office/powerpoint/2010/main" val="3528722000"/>
              </p:ext>
            </p:extLst>
          </p:nvPr>
        </p:nvGraphicFramePr>
        <p:xfrm>
          <a:off x="325559" y="1675700"/>
          <a:ext cx="1958975" cy="309563"/>
        </p:xfrm>
        <a:graphic>
          <a:graphicData uri="http://schemas.openxmlformats.org/presentationml/2006/ole">
            <mc:AlternateContent xmlns:mc="http://schemas.openxmlformats.org/markup-compatibility/2006">
              <mc:Choice xmlns:v="urn:schemas-microsoft-com:vml" Requires="v">
                <p:oleObj name="Equation" r:id="rId3" imgW="1536480" imgH="241200" progId="Equation.DSMT4">
                  <p:embed/>
                </p:oleObj>
              </mc:Choice>
              <mc:Fallback>
                <p:oleObj name="Equation" r:id="rId3" imgW="1536480" imgH="241200" progId="Equation.DSMT4">
                  <p:embed/>
                  <p:pic>
                    <p:nvPicPr>
                      <p:cNvPr id="19" name="Object 18">
                        <a:extLst>
                          <a:ext uri="{FF2B5EF4-FFF2-40B4-BE49-F238E27FC236}">
                            <a16:creationId xmlns:a16="http://schemas.microsoft.com/office/drawing/2014/main" id="{9455BC46-CAC7-4FDC-AF98-C02327BB6C63}"/>
                          </a:ext>
                        </a:extLst>
                      </p:cNvPr>
                      <p:cNvPicPr/>
                      <p:nvPr/>
                    </p:nvPicPr>
                    <p:blipFill>
                      <a:blip r:embed="rId4"/>
                      <a:stretch>
                        <a:fillRect/>
                      </a:stretch>
                    </p:blipFill>
                    <p:spPr>
                      <a:xfrm>
                        <a:off x="325559" y="1675700"/>
                        <a:ext cx="1958975" cy="309563"/>
                      </a:xfrm>
                      <a:prstGeom prst="rect">
                        <a:avLst/>
                      </a:prstGeom>
                      <a:solidFill>
                        <a:srgbClr val="CCFFCC"/>
                      </a:solidFill>
                    </p:spPr>
                  </p:pic>
                </p:oleObj>
              </mc:Fallback>
            </mc:AlternateContent>
          </a:graphicData>
        </a:graphic>
      </p:graphicFrame>
      <p:sp>
        <p:nvSpPr>
          <p:cNvPr id="40" name="TextBox 39">
            <a:extLst>
              <a:ext uri="{FF2B5EF4-FFF2-40B4-BE49-F238E27FC236}">
                <a16:creationId xmlns:a16="http://schemas.microsoft.com/office/drawing/2014/main" id="{6A404C75-C085-40EB-A02F-252B11B18CED}"/>
              </a:ext>
            </a:extLst>
          </p:cNvPr>
          <p:cNvSpPr txBox="1"/>
          <p:nvPr/>
        </p:nvSpPr>
        <p:spPr>
          <a:xfrm>
            <a:off x="260129" y="2313225"/>
            <a:ext cx="5773959" cy="307777"/>
          </a:xfrm>
          <a:prstGeom prst="rect">
            <a:avLst/>
          </a:prstGeom>
          <a:noFill/>
        </p:spPr>
        <p:txBody>
          <a:bodyPr wrap="square" rtlCol="0">
            <a:spAutoFit/>
          </a:bodyPr>
          <a:lstStyle/>
          <a:p>
            <a:r>
              <a:rPr lang="en-US" sz="1400"/>
              <a:t>Doing the manipulations analogous to those for the single particle, we get:</a:t>
            </a:r>
          </a:p>
        </p:txBody>
      </p:sp>
      <p:graphicFrame>
        <p:nvGraphicFramePr>
          <p:cNvPr id="4" name="Object 3">
            <a:extLst>
              <a:ext uri="{FF2B5EF4-FFF2-40B4-BE49-F238E27FC236}">
                <a16:creationId xmlns:a16="http://schemas.microsoft.com/office/drawing/2014/main" id="{CC4CBE56-CEB4-4769-BA20-7C10E2B0DED3}"/>
              </a:ext>
            </a:extLst>
          </p:cNvPr>
          <p:cNvGraphicFramePr>
            <a:graphicFrameLocks noChangeAspect="1"/>
          </p:cNvGraphicFramePr>
          <p:nvPr>
            <p:extLst>
              <p:ext uri="{D42A27DB-BD31-4B8C-83A1-F6EECF244321}">
                <p14:modId xmlns:p14="http://schemas.microsoft.com/office/powerpoint/2010/main" val="1371021581"/>
              </p:ext>
            </p:extLst>
          </p:nvPr>
        </p:nvGraphicFramePr>
        <p:xfrm>
          <a:off x="266700" y="2868613"/>
          <a:ext cx="9717088" cy="606425"/>
        </p:xfrm>
        <a:graphic>
          <a:graphicData uri="http://schemas.openxmlformats.org/presentationml/2006/ole">
            <mc:AlternateContent xmlns:mc="http://schemas.openxmlformats.org/markup-compatibility/2006">
              <mc:Choice xmlns:v="urn:schemas-microsoft-com:vml" Requires="v">
                <p:oleObj name="Equation" r:id="rId5" imgW="7340400" imgH="469800" progId="Equation.DSMT4">
                  <p:embed/>
                </p:oleObj>
              </mc:Choice>
              <mc:Fallback>
                <p:oleObj name="Equation" r:id="rId5" imgW="7340400" imgH="469800" progId="Equation.DSMT4">
                  <p:embed/>
                  <p:pic>
                    <p:nvPicPr>
                      <p:cNvPr id="0" name="Object 4"/>
                      <p:cNvPicPr>
                        <a:picLocks noChangeAspect="1" noChangeArrowheads="1"/>
                      </p:cNvPicPr>
                      <p:nvPr/>
                    </p:nvPicPr>
                    <p:blipFill>
                      <a:blip r:embed="rId6"/>
                      <a:srcRect/>
                      <a:stretch>
                        <a:fillRect/>
                      </a:stretch>
                    </p:blipFill>
                    <p:spPr bwMode="auto">
                      <a:xfrm>
                        <a:off x="266700" y="2868613"/>
                        <a:ext cx="9717088" cy="606425"/>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E2F68CE4-FFA6-455E-9331-203C29CB952C}"/>
              </a:ext>
            </a:extLst>
          </p:cNvPr>
          <p:cNvGraphicFramePr>
            <a:graphicFrameLocks noChangeAspect="1"/>
          </p:cNvGraphicFramePr>
          <p:nvPr>
            <p:extLst>
              <p:ext uri="{D42A27DB-BD31-4B8C-83A1-F6EECF244321}">
                <p14:modId xmlns:p14="http://schemas.microsoft.com/office/powerpoint/2010/main" val="533005547"/>
              </p:ext>
            </p:extLst>
          </p:nvPr>
        </p:nvGraphicFramePr>
        <p:xfrm>
          <a:off x="3728153" y="1566181"/>
          <a:ext cx="2897637" cy="584775"/>
        </p:xfrm>
        <a:graphic>
          <a:graphicData uri="http://schemas.openxmlformats.org/presentationml/2006/ole">
            <mc:AlternateContent xmlns:mc="http://schemas.openxmlformats.org/markup-compatibility/2006">
              <mc:Choice xmlns:v="urn:schemas-microsoft-com:vml" Requires="v">
                <p:oleObj name="Equation" r:id="rId7" imgW="2451100" imgH="495300" progId="Equation.DSMT4">
                  <p:embed/>
                </p:oleObj>
              </mc:Choice>
              <mc:Fallback>
                <p:oleObj name="Equation" r:id="rId7" imgW="2451100" imgH="495300" progId="Equation.DSMT4">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28153" y="1566181"/>
                        <a:ext cx="2897637" cy="58477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F9AE5D-3691-4147-BCE3-A966669397A5}"/>
              </a:ext>
            </a:extLst>
          </p:cNvPr>
          <p:cNvSpPr txBox="1"/>
          <p:nvPr/>
        </p:nvSpPr>
        <p:spPr>
          <a:xfrm>
            <a:off x="260128" y="3631169"/>
            <a:ext cx="5773959" cy="307777"/>
          </a:xfrm>
          <a:prstGeom prst="rect">
            <a:avLst/>
          </a:prstGeom>
          <a:noFill/>
        </p:spPr>
        <p:txBody>
          <a:bodyPr wrap="square" rtlCol="0">
            <a:spAutoFit/>
          </a:bodyPr>
          <a:lstStyle/>
          <a:p>
            <a:r>
              <a:rPr lang="en-US" sz="1400"/>
              <a:t>which may be reduced to the following, upon completion of the P integral,</a:t>
            </a:r>
          </a:p>
        </p:txBody>
      </p:sp>
      <p:graphicFrame>
        <p:nvGraphicFramePr>
          <p:cNvPr id="18" name="Object 17">
            <a:extLst>
              <a:ext uri="{FF2B5EF4-FFF2-40B4-BE49-F238E27FC236}">
                <a16:creationId xmlns:a16="http://schemas.microsoft.com/office/drawing/2014/main" id="{7FDE2A8F-B1CA-4AF1-B748-E06245C7B807}"/>
              </a:ext>
            </a:extLst>
          </p:cNvPr>
          <p:cNvGraphicFramePr>
            <a:graphicFrameLocks noChangeAspect="1"/>
          </p:cNvGraphicFramePr>
          <p:nvPr>
            <p:extLst>
              <p:ext uri="{D42A27DB-BD31-4B8C-83A1-F6EECF244321}">
                <p14:modId xmlns:p14="http://schemas.microsoft.com/office/powerpoint/2010/main" val="3247582624"/>
              </p:ext>
            </p:extLst>
          </p:nvPr>
        </p:nvGraphicFramePr>
        <p:xfrm>
          <a:off x="325559" y="4236999"/>
          <a:ext cx="7269163" cy="565150"/>
        </p:xfrm>
        <a:graphic>
          <a:graphicData uri="http://schemas.openxmlformats.org/presentationml/2006/ole">
            <mc:AlternateContent xmlns:mc="http://schemas.openxmlformats.org/markup-compatibility/2006">
              <mc:Choice xmlns:v="urn:schemas-microsoft-com:vml" Requires="v">
                <p:oleObj name="Equation" r:id="rId9" imgW="6057720" imgH="469800" progId="Equation.DSMT4">
                  <p:embed/>
                </p:oleObj>
              </mc:Choice>
              <mc:Fallback>
                <p:oleObj name="Equation" r:id="rId9" imgW="6057720" imgH="469800" progId="Equation.DSMT4">
                  <p:embed/>
                  <p:pic>
                    <p:nvPicPr>
                      <p:cNvPr id="0" name="Object 10"/>
                      <p:cNvPicPr>
                        <a:picLocks noChangeAspect="1" noChangeArrowheads="1"/>
                      </p:cNvPicPr>
                      <p:nvPr/>
                    </p:nvPicPr>
                    <p:blipFill>
                      <a:blip r:embed="rId10"/>
                      <a:srcRect/>
                      <a:stretch>
                        <a:fillRect/>
                      </a:stretch>
                    </p:blipFill>
                    <p:spPr bwMode="auto">
                      <a:xfrm>
                        <a:off x="325559" y="4236999"/>
                        <a:ext cx="7269163" cy="565150"/>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74A81566-3B4E-4F2E-8BC6-D82627C1A28F}"/>
              </a:ext>
            </a:extLst>
          </p:cNvPr>
          <p:cNvGraphicFramePr>
            <a:graphicFrameLocks noChangeAspect="1"/>
          </p:cNvGraphicFramePr>
          <p:nvPr>
            <p:extLst>
              <p:ext uri="{D42A27DB-BD31-4B8C-83A1-F6EECF244321}">
                <p14:modId xmlns:p14="http://schemas.microsoft.com/office/powerpoint/2010/main" val="2592271860"/>
              </p:ext>
            </p:extLst>
          </p:nvPr>
        </p:nvGraphicFramePr>
        <p:xfrm>
          <a:off x="9211507" y="152075"/>
          <a:ext cx="2552025" cy="1914019"/>
        </p:xfrm>
        <a:graphic>
          <a:graphicData uri="http://schemas.openxmlformats.org/presentationml/2006/ole">
            <mc:AlternateContent xmlns:mc="http://schemas.openxmlformats.org/markup-compatibility/2006">
              <mc:Choice xmlns:v="urn:schemas-microsoft-com:vml" Requires="v">
                <p:oleObj name="Bitmap Image" r:id="rId11" imgW="2314286" imgH="2029108" progId="Paint.Picture">
                  <p:embed/>
                </p:oleObj>
              </mc:Choice>
              <mc:Fallback>
                <p:oleObj name="Bitmap Image" r:id="rId11" imgW="2314286" imgH="2029108" progId="Paint.Picture">
                  <p:embed/>
                  <p:pic>
                    <p:nvPicPr>
                      <p:cNvPr id="0" name="Object 12"/>
                      <p:cNvPicPr>
                        <a:picLocks noChangeAspect="1" noChangeArrowheads="1"/>
                      </p:cNvPicPr>
                      <p:nvPr/>
                    </p:nvPicPr>
                    <p:blipFill>
                      <a:blip r:embed="rId12">
                        <a:extLst>
                          <a:ext uri="{28A0092B-C50C-407E-A947-70E740481C1C}">
                            <a14:useLocalDpi xmlns:a14="http://schemas.microsoft.com/office/drawing/2010/main" val="0"/>
                          </a:ext>
                        </a:extLst>
                      </a:blip>
                      <a:srcRect t="5634" r="1234" b="9859"/>
                      <a:stretch>
                        <a:fillRect/>
                      </a:stretch>
                    </p:blipFill>
                    <p:spPr bwMode="auto">
                      <a:xfrm>
                        <a:off x="9211507" y="152075"/>
                        <a:ext cx="2552025" cy="1914019"/>
                      </a:xfrm>
                      <a:prstGeom prst="rect">
                        <a:avLst/>
                      </a:prstGeom>
                      <a:noFill/>
                    </p:spPr>
                  </p:pic>
                </p:oleObj>
              </mc:Fallback>
            </mc:AlternateContent>
          </a:graphicData>
        </a:graphic>
      </p:graphicFrame>
    </p:spTree>
    <p:extLst>
      <p:ext uri="{BB962C8B-B14F-4D97-AF65-F5344CB8AC3E}">
        <p14:creationId xmlns:p14="http://schemas.microsoft.com/office/powerpoint/2010/main" val="7552614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79155" y="149287"/>
            <a:ext cx="3002412" cy="580963"/>
          </a:xfrm>
          <a:prstGeom prst="rect">
            <a:avLst/>
          </a:prstGeom>
          <a:noFill/>
        </p:spPr>
        <p:txBody>
          <a:bodyPr wrap="square" rtlCol="0">
            <a:spAutoFit/>
          </a:bodyPr>
          <a:lstStyle/>
          <a:p>
            <a:r>
              <a:rPr lang="en-US" sz="3200" b="1" u="sng"/>
              <a:t>Wick’s Theorem</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9017654" cy="307777"/>
          </a:xfrm>
          <a:prstGeom prst="rect">
            <a:avLst/>
          </a:prstGeom>
        </p:spPr>
        <p:txBody>
          <a:bodyPr wrap="square">
            <a:spAutoFit/>
          </a:bodyPr>
          <a:lstStyle/>
          <a:p>
            <a:r>
              <a:rPr lang="en-US" sz="1400"/>
              <a:t>We can introduce GF’s for a single body.  Interactions typically are of the HO form.  So consider for example.  </a:t>
            </a:r>
          </a:p>
        </p:txBody>
      </p:sp>
      <p:graphicFrame>
        <p:nvGraphicFramePr>
          <p:cNvPr id="3" name="Object 2">
            <a:extLst>
              <a:ext uri="{FF2B5EF4-FFF2-40B4-BE49-F238E27FC236}">
                <a16:creationId xmlns:a16="http://schemas.microsoft.com/office/drawing/2014/main" id="{EF0A1253-0610-4C8F-922A-6C51660C17D8}"/>
              </a:ext>
            </a:extLst>
          </p:cNvPr>
          <p:cNvGraphicFramePr>
            <a:graphicFrameLocks noChangeAspect="1"/>
          </p:cNvGraphicFramePr>
          <p:nvPr>
            <p:extLst>
              <p:ext uri="{D42A27DB-BD31-4B8C-83A1-F6EECF244321}">
                <p14:modId xmlns:p14="http://schemas.microsoft.com/office/powerpoint/2010/main" val="466668660"/>
              </p:ext>
            </p:extLst>
          </p:nvPr>
        </p:nvGraphicFramePr>
        <p:xfrm>
          <a:off x="298960" y="1378688"/>
          <a:ext cx="9461501" cy="554038"/>
        </p:xfrm>
        <a:graphic>
          <a:graphicData uri="http://schemas.openxmlformats.org/presentationml/2006/ole">
            <mc:AlternateContent xmlns:mc="http://schemas.openxmlformats.org/markup-compatibility/2006">
              <mc:Choice xmlns:v="urn:schemas-microsoft-com:vml" Requires="v">
                <p:oleObj name="Equation" r:id="rId3" imgW="7556400" imgH="444240" progId="Equation.DSMT4">
                  <p:embed/>
                </p:oleObj>
              </mc:Choice>
              <mc:Fallback>
                <p:oleObj name="Equation" r:id="rId3" imgW="7556400" imgH="444240" progId="Equation.DSMT4">
                  <p:embed/>
                  <p:pic>
                    <p:nvPicPr>
                      <p:cNvPr id="3" name="Object 2">
                        <a:extLst>
                          <a:ext uri="{FF2B5EF4-FFF2-40B4-BE49-F238E27FC236}">
                            <a16:creationId xmlns:a16="http://schemas.microsoft.com/office/drawing/2014/main" id="{EF0A1253-0610-4C8F-922A-6C51660C17D8}"/>
                          </a:ext>
                        </a:extLst>
                      </p:cNvPr>
                      <p:cNvPicPr>
                        <a:picLocks noChangeAspect="1" noChangeArrowheads="1"/>
                      </p:cNvPicPr>
                      <p:nvPr/>
                    </p:nvPicPr>
                    <p:blipFill>
                      <a:blip r:embed="rId4"/>
                      <a:srcRect/>
                      <a:stretch>
                        <a:fillRect/>
                      </a:stretch>
                    </p:blipFill>
                    <p:spPr bwMode="auto">
                      <a:xfrm>
                        <a:off x="298960" y="1378688"/>
                        <a:ext cx="9461501" cy="554038"/>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34921E6-C154-46CB-9D34-F31BEACB4AFC}"/>
              </a:ext>
            </a:extLst>
          </p:cNvPr>
          <p:cNvSpPr/>
          <p:nvPr/>
        </p:nvSpPr>
        <p:spPr>
          <a:xfrm>
            <a:off x="262533" y="2021322"/>
            <a:ext cx="11219314" cy="738664"/>
          </a:xfrm>
          <a:prstGeom prst="rect">
            <a:avLst/>
          </a:prstGeom>
        </p:spPr>
        <p:txBody>
          <a:bodyPr wrap="square">
            <a:spAutoFit/>
          </a:bodyPr>
          <a:lstStyle/>
          <a:p>
            <a:r>
              <a:rPr lang="en-US" sz="1400"/>
              <a:t>Instead of using RSPT to work out the new system energies, one could use a GF approach.  We will be working in the excitation space of the free HO.  The zero excitation state will be designated |0&gt;, obviously.  To make the calculations tractable, we’ll need Wick’s theorem.  The main result is an operator identity.  Let A</a:t>
            </a:r>
            <a:r>
              <a:rPr lang="en-US" sz="1400" baseline="-25000"/>
              <a:t>k</a:t>
            </a:r>
            <a:r>
              <a:rPr lang="en-US" sz="1400"/>
              <a:t> = </a:t>
            </a:r>
            <a:r>
              <a:rPr lang="el-GR" sz="1400"/>
              <a:t>α</a:t>
            </a:r>
            <a:r>
              <a:rPr lang="en-US" sz="1400"/>
              <a:t>a</a:t>
            </a:r>
            <a:r>
              <a:rPr lang="en-US" sz="1400" baseline="-25000"/>
              <a:t>k</a:t>
            </a:r>
            <a:r>
              <a:rPr lang="en-US" sz="1400"/>
              <a:t> + </a:t>
            </a:r>
            <a:r>
              <a:rPr lang="el-GR" sz="1400"/>
              <a:t>β</a:t>
            </a:r>
            <a:r>
              <a:rPr lang="en-US" sz="1400"/>
              <a:t>a</a:t>
            </a:r>
            <a:r>
              <a:rPr lang="en-US" sz="1400" baseline="-25000"/>
              <a:t>k</a:t>
            </a:r>
            <a:r>
              <a:rPr lang="en-US" sz="1400" baseline="30000"/>
              <a:t>†</a:t>
            </a:r>
            <a:r>
              <a:rPr lang="en-US" sz="1400"/>
              <a:t>, then we have (not sure if A</a:t>
            </a:r>
            <a:r>
              <a:rPr lang="en-US" sz="1400" baseline="-25000"/>
              <a:t>k</a:t>
            </a:r>
            <a:r>
              <a:rPr lang="en-US" sz="1400"/>
              <a:t>(t) time development must be according to H quadratic in a, a</a:t>
            </a:r>
            <a:r>
              <a:rPr lang="en-US" sz="1400" baseline="30000"/>
              <a:t>†</a:t>
            </a:r>
            <a:r>
              <a:rPr lang="en-US" sz="1400"/>
              <a:t>):</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4060014491"/>
              </p:ext>
            </p:extLst>
          </p:nvPr>
        </p:nvGraphicFramePr>
        <p:xfrm>
          <a:off x="344307" y="2913172"/>
          <a:ext cx="7451725" cy="622300"/>
        </p:xfrm>
        <a:graphic>
          <a:graphicData uri="http://schemas.openxmlformats.org/presentationml/2006/ole">
            <mc:AlternateContent xmlns:mc="http://schemas.openxmlformats.org/markup-compatibility/2006">
              <mc:Choice xmlns:v="urn:schemas-microsoft-com:vml" Requires="v">
                <p:oleObj name="Equation" r:id="rId5" imgW="6083280" imgH="507960" progId="Equation.DSMT4">
                  <p:embed/>
                </p:oleObj>
              </mc:Choice>
              <mc:Fallback>
                <p:oleObj name="Equation" r:id="rId5" imgW="6083280" imgH="5079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6"/>
                      <a:srcRect/>
                      <a:stretch>
                        <a:fillRect/>
                      </a:stretch>
                    </p:blipFill>
                    <p:spPr bwMode="auto">
                      <a:xfrm>
                        <a:off x="344307" y="2913172"/>
                        <a:ext cx="7451725" cy="6223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262533" y="3686957"/>
            <a:ext cx="5025904" cy="523220"/>
          </a:xfrm>
          <a:prstGeom prst="rect">
            <a:avLst/>
          </a:prstGeom>
          <a:noFill/>
        </p:spPr>
        <p:txBody>
          <a:bodyPr wrap="square" rtlCol="0">
            <a:spAutoFit/>
          </a:bodyPr>
          <a:lstStyle/>
          <a:p>
            <a:r>
              <a:rPr lang="en-US" sz="1400"/>
              <a:t>If we bracket this identity between |0&gt; vacuum then we have the following below:</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3579878960"/>
              </p:ext>
            </p:extLst>
          </p:nvPr>
        </p:nvGraphicFramePr>
        <p:xfrm>
          <a:off x="304016" y="4384675"/>
          <a:ext cx="4852988" cy="373063"/>
        </p:xfrm>
        <a:graphic>
          <a:graphicData uri="http://schemas.openxmlformats.org/presentationml/2006/ole">
            <mc:AlternateContent xmlns:mc="http://schemas.openxmlformats.org/markup-compatibility/2006">
              <mc:Choice xmlns:v="urn:schemas-microsoft-com:vml" Requires="v">
                <p:oleObj name="Equation" r:id="rId7" imgW="3962160" imgH="304560" progId="Equation.DSMT4">
                  <p:embed/>
                </p:oleObj>
              </mc:Choice>
              <mc:Fallback>
                <p:oleObj name="Equation" r:id="rId7" imgW="39621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8"/>
                      <a:srcRect/>
                      <a:stretch>
                        <a:fillRect/>
                      </a:stretch>
                    </p:blipFill>
                    <p:spPr bwMode="auto">
                      <a:xfrm>
                        <a:off x="304016" y="4384675"/>
                        <a:ext cx="4852988" cy="37306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1923007253"/>
              </p:ext>
            </p:extLst>
          </p:nvPr>
        </p:nvGraphicFramePr>
        <p:xfrm>
          <a:off x="8128000" y="3024188"/>
          <a:ext cx="3441700" cy="427037"/>
        </p:xfrm>
        <a:graphic>
          <a:graphicData uri="http://schemas.openxmlformats.org/presentationml/2006/ole">
            <mc:AlternateContent xmlns:mc="http://schemas.openxmlformats.org/markup-compatibility/2006">
              <mc:Choice xmlns:v="urn:schemas-microsoft-com:vml" Requires="v">
                <p:oleObj name="Equation" r:id="rId9" imgW="2793960" imgH="342720" progId="Equation.DSMT4">
                  <p:embed/>
                </p:oleObj>
              </mc:Choice>
              <mc:Fallback>
                <p:oleObj name="Equation" r:id="rId9" imgW="2793960" imgH="34272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10"/>
                      <a:srcRect/>
                      <a:stretch>
                        <a:fillRect/>
                      </a:stretch>
                    </p:blipFill>
                    <p:spPr bwMode="auto">
                      <a:xfrm>
                        <a:off x="8128000" y="3024188"/>
                        <a:ext cx="3441700" cy="427037"/>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8540885" y="3628417"/>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9280187" y="3712096"/>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2024827212"/>
              </p:ext>
            </p:extLst>
          </p:nvPr>
        </p:nvGraphicFramePr>
        <p:xfrm>
          <a:off x="6265863" y="4359275"/>
          <a:ext cx="2581275" cy="425450"/>
        </p:xfrm>
        <a:graphic>
          <a:graphicData uri="http://schemas.openxmlformats.org/presentationml/2006/ole">
            <mc:AlternateContent xmlns:mc="http://schemas.openxmlformats.org/markup-compatibility/2006">
              <mc:Choice xmlns:v="urn:schemas-microsoft-com:vml" Requires="v">
                <p:oleObj name="Equation" r:id="rId11" imgW="2095200" imgH="342720" progId="Equation.DSMT4">
                  <p:embed/>
                </p:oleObj>
              </mc:Choice>
              <mc:Fallback>
                <p:oleObj name="Equation" r:id="rId11" imgW="2095200" imgH="3427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2"/>
                      <a:srcRect/>
                      <a:stretch>
                        <a:fillRect/>
                      </a:stretch>
                    </p:blipFill>
                    <p:spPr bwMode="auto">
                      <a:xfrm>
                        <a:off x="6265863" y="4359275"/>
                        <a:ext cx="2581275" cy="425450"/>
                      </a:xfrm>
                      <a:prstGeom prst="rect">
                        <a:avLst/>
                      </a:prstGeom>
                      <a:solidFill>
                        <a:srgbClr val="CCFFCC"/>
                      </a:solidFill>
                    </p:spPr>
                  </p:pic>
                </p:oleObj>
              </mc:Fallback>
            </mc:AlternateContent>
          </a:graphicData>
        </a:graphic>
      </p:graphicFrame>
      <p:sp>
        <p:nvSpPr>
          <p:cNvPr id="15" name="Freeform: Shape 14">
            <a:extLst>
              <a:ext uri="{FF2B5EF4-FFF2-40B4-BE49-F238E27FC236}">
                <a16:creationId xmlns:a16="http://schemas.microsoft.com/office/drawing/2014/main" id="{D3957375-27AE-40E1-9260-FC0F4F8B7C0E}"/>
              </a:ext>
            </a:extLst>
          </p:cNvPr>
          <p:cNvSpPr/>
          <p:nvPr/>
        </p:nvSpPr>
        <p:spPr>
          <a:xfrm>
            <a:off x="7976848" y="4902606"/>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A596EE7-341C-4001-8C93-6E09396CBA25}"/>
              </a:ext>
            </a:extLst>
          </p:cNvPr>
          <p:cNvSpPr txBox="1"/>
          <p:nvPr/>
        </p:nvSpPr>
        <p:spPr>
          <a:xfrm>
            <a:off x="8721447" y="4849817"/>
            <a:ext cx="3303025" cy="738664"/>
          </a:xfrm>
          <a:prstGeom prst="rect">
            <a:avLst/>
          </a:prstGeom>
          <a:noFill/>
        </p:spPr>
        <p:txBody>
          <a:bodyPr wrap="square" rtlCol="0">
            <a:spAutoFit/>
          </a:bodyPr>
          <a:lstStyle/>
          <a:p>
            <a:r>
              <a:rPr lang="en-US" sz="1400"/>
              <a:t>And we’ll observe that we may profitably write a contraction as the vacuum expectation of the time-ordered product</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62532" y="4985663"/>
            <a:ext cx="6939545" cy="738664"/>
          </a:xfrm>
          <a:prstGeom prst="rect">
            <a:avLst/>
          </a:prstGeom>
          <a:noFill/>
        </p:spPr>
        <p:txBody>
          <a:bodyPr wrap="square" rtlCol="0">
            <a:spAutoFit/>
          </a:bodyPr>
          <a:lstStyle/>
          <a:p>
            <a:r>
              <a:rPr lang="en-US" sz="1400"/>
              <a:t>We cannot generalize to using arbitrary states precisely, as bracketing between |</a:t>
            </a:r>
            <a:r>
              <a:rPr lang="el-GR" sz="1400"/>
              <a:t>Ω</a:t>
            </a:r>
            <a:r>
              <a:rPr lang="en-US" sz="1400" baseline="-25000"/>
              <a:t>0</a:t>
            </a:r>
            <a:r>
              <a:rPr lang="en-US" sz="1400"/>
              <a:t>&gt; doesn’t eliminate non-contracted terms.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3742526007"/>
              </p:ext>
            </p:extLst>
          </p:nvPr>
        </p:nvGraphicFramePr>
        <p:xfrm>
          <a:off x="298960" y="5876943"/>
          <a:ext cx="5072062" cy="373062"/>
        </p:xfrm>
        <a:graphic>
          <a:graphicData uri="http://schemas.openxmlformats.org/presentationml/2006/ole">
            <mc:AlternateContent xmlns:mc="http://schemas.openxmlformats.org/markup-compatibility/2006">
              <mc:Choice xmlns:v="urn:schemas-microsoft-com:vml" Requires="v">
                <p:oleObj name="Equation" r:id="rId13" imgW="4140000" imgH="304560" progId="Equation.DSMT4">
                  <p:embed/>
                </p:oleObj>
              </mc:Choice>
              <mc:Fallback>
                <p:oleObj name="Equation" r:id="rId13" imgW="4140000" imgH="304560" progId="Equation.DSMT4">
                  <p:embed/>
                  <p:pic>
                    <p:nvPicPr>
                      <p:cNvPr id="18" name="Object 17">
                        <a:extLst>
                          <a:ext uri="{FF2B5EF4-FFF2-40B4-BE49-F238E27FC236}">
                            <a16:creationId xmlns:a16="http://schemas.microsoft.com/office/drawing/2014/main" id="{17238718-EB7C-4446-9E9A-7DF046A186F6}"/>
                          </a:ext>
                        </a:extLst>
                      </p:cNvPr>
                      <p:cNvPicPr>
                        <a:picLocks noChangeAspect="1" noChangeArrowheads="1"/>
                      </p:cNvPicPr>
                      <p:nvPr/>
                    </p:nvPicPr>
                    <p:blipFill>
                      <a:blip r:embed="rId14"/>
                      <a:srcRect/>
                      <a:stretch>
                        <a:fillRect/>
                      </a:stretch>
                    </p:blipFill>
                    <p:spPr bwMode="auto">
                      <a:xfrm>
                        <a:off x="298960" y="5876943"/>
                        <a:ext cx="5072062" cy="373062"/>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1FAAC502-B15D-4E7C-876D-1A00467FE83E}"/>
              </a:ext>
            </a:extLst>
          </p:cNvPr>
          <p:cNvGraphicFramePr>
            <a:graphicFrameLocks noChangeAspect="1"/>
          </p:cNvGraphicFramePr>
          <p:nvPr>
            <p:extLst>
              <p:ext uri="{D42A27DB-BD31-4B8C-83A1-F6EECF244321}">
                <p14:modId xmlns:p14="http://schemas.microsoft.com/office/powerpoint/2010/main" val="1413924925"/>
              </p:ext>
            </p:extLst>
          </p:nvPr>
        </p:nvGraphicFramePr>
        <p:xfrm>
          <a:off x="5991356" y="5849955"/>
          <a:ext cx="2798763" cy="425450"/>
        </p:xfrm>
        <a:graphic>
          <a:graphicData uri="http://schemas.openxmlformats.org/presentationml/2006/ole">
            <mc:AlternateContent xmlns:mc="http://schemas.openxmlformats.org/markup-compatibility/2006">
              <mc:Choice xmlns:v="urn:schemas-microsoft-com:vml" Requires="v">
                <p:oleObj name="Equation" r:id="rId15" imgW="2273040" imgH="342720" progId="Equation.DSMT4">
                  <p:embed/>
                </p:oleObj>
              </mc:Choice>
              <mc:Fallback>
                <p:oleObj name="Equation" r:id="rId15" imgW="2273040" imgH="342720" progId="Equation.DSMT4">
                  <p:embed/>
                  <p:pic>
                    <p:nvPicPr>
                      <p:cNvPr id="19" name="Object 18">
                        <a:extLst>
                          <a:ext uri="{FF2B5EF4-FFF2-40B4-BE49-F238E27FC236}">
                            <a16:creationId xmlns:a16="http://schemas.microsoft.com/office/drawing/2014/main" id="{1FAAC502-B15D-4E7C-876D-1A00467FE83E}"/>
                          </a:ext>
                        </a:extLst>
                      </p:cNvPr>
                      <p:cNvPicPr>
                        <a:picLocks noChangeAspect="1" noChangeArrowheads="1"/>
                      </p:cNvPicPr>
                      <p:nvPr/>
                    </p:nvPicPr>
                    <p:blipFill>
                      <a:blip r:embed="rId16"/>
                      <a:srcRect/>
                      <a:stretch>
                        <a:fillRect/>
                      </a:stretch>
                    </p:blipFill>
                    <p:spPr bwMode="auto">
                      <a:xfrm>
                        <a:off x="5991356" y="5849955"/>
                        <a:ext cx="2798763" cy="425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3141914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526384" y="230622"/>
            <a:ext cx="6108569"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7" y="1009916"/>
            <a:ext cx="11683090" cy="1169551"/>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Also, we’ll define the time-dependent operators as A(t) = U</a:t>
            </a:r>
            <a:r>
              <a:rPr lang="en-US" sz="1400" baseline="30000"/>
              <a:t>†</a:t>
            </a:r>
            <a:r>
              <a:rPr lang="en-US" sz="1400"/>
              <a:t>(t,t</a:t>
            </a:r>
            <a:r>
              <a:rPr lang="en-US" sz="1400" baseline="-25000"/>
              <a:t>0</a:t>
            </a:r>
            <a:r>
              <a:rPr lang="en-US" sz="1400"/>
              <a:t>)AU(t,t</a:t>
            </a:r>
            <a:r>
              <a:rPr lang="en-US" sz="1400" baseline="-25000"/>
              <a:t>0</a:t>
            </a:r>
            <a:r>
              <a:rPr lang="en-US" sz="1400"/>
              <a:t>) (necessary if we’re starting in |</a:t>
            </a:r>
            <a:r>
              <a:rPr lang="el-GR" sz="1400"/>
              <a:t>Ω</a:t>
            </a:r>
            <a:r>
              <a:rPr lang="en-US" sz="1400" baseline="-25000"/>
              <a:t>0</a:t>
            </a:r>
            <a:r>
              <a:rPr lang="en-US" sz="1400"/>
              <a:t>&gt; at time t</a:t>
            </a:r>
            <a:r>
              <a:rPr lang="en-US" sz="1400" baseline="-25000"/>
              <a:t>0</a:t>
            </a:r>
            <a:r>
              <a:rPr lang="en-US" sz="1400"/>
              <a:t>), where A is presumably the standard creation/annihilation operator that adds/subtracts particles from the state |</a:t>
            </a:r>
            <a:r>
              <a:rPr lang="el-GR" sz="1400"/>
              <a:t>Ω</a:t>
            </a:r>
            <a:r>
              <a:rPr lang="en-US" sz="1400" baseline="-25000"/>
              <a:t>0</a:t>
            </a:r>
            <a:r>
              <a:rPr lang="en-US" sz="1400"/>
              <a:t>&gt;.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472797259"/>
              </p:ext>
            </p:extLst>
          </p:nvPr>
        </p:nvGraphicFramePr>
        <p:xfrm>
          <a:off x="334963" y="2417763"/>
          <a:ext cx="3097212" cy="2225675"/>
        </p:xfrm>
        <a:graphic>
          <a:graphicData uri="http://schemas.openxmlformats.org/presentationml/2006/ole">
            <mc:AlternateContent xmlns:mc="http://schemas.openxmlformats.org/markup-compatibility/2006">
              <mc:Choice xmlns:v="urn:schemas-microsoft-com:vml" Requires="v">
                <p:oleObj name="Equation" r:id="rId3" imgW="2311200" imgH="1625400" progId="Equation.DSMT4">
                  <p:embed/>
                </p:oleObj>
              </mc:Choice>
              <mc:Fallback>
                <p:oleObj name="Equation" r:id="rId3" imgW="2311200" imgH="162540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334963" y="2417763"/>
                        <a:ext cx="3097212" cy="22256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26657" y="5155586"/>
            <a:ext cx="3451459" cy="1384995"/>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a:t>
            </a:r>
          </a:p>
        </p:txBody>
      </p:sp>
      <p:sp>
        <p:nvSpPr>
          <p:cNvPr id="8" name="TextBox 7">
            <a:extLst>
              <a:ext uri="{FF2B5EF4-FFF2-40B4-BE49-F238E27FC236}">
                <a16:creationId xmlns:a16="http://schemas.microsoft.com/office/drawing/2014/main" id="{9CFFE0BD-E566-4D2E-BCBB-140AE4C739CC}"/>
              </a:ext>
            </a:extLst>
          </p:cNvPr>
          <p:cNvSpPr txBox="1"/>
          <p:nvPr/>
        </p:nvSpPr>
        <p:spPr>
          <a:xfrm>
            <a:off x="4208862" y="2404724"/>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66128" y="228131"/>
            <a:ext cx="6136849"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2692736663"/>
              </p:ext>
            </p:extLst>
          </p:nvPr>
        </p:nvGraphicFramePr>
        <p:xfrm>
          <a:off x="7960984" y="3118408"/>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7960984" y="3118408"/>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1302497063"/>
              </p:ext>
            </p:extLst>
          </p:nvPr>
        </p:nvGraphicFramePr>
        <p:xfrm>
          <a:off x="7960984" y="3728883"/>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7960984" y="3728883"/>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1794835041"/>
              </p:ext>
            </p:extLst>
          </p:nvPr>
        </p:nvGraphicFramePr>
        <p:xfrm>
          <a:off x="4051300" y="3118408"/>
          <a:ext cx="2876550" cy="295275"/>
        </p:xfrm>
        <a:graphic>
          <a:graphicData uri="http://schemas.openxmlformats.org/presentationml/2006/ole">
            <mc:AlternateContent xmlns:mc="http://schemas.openxmlformats.org/markup-compatibility/2006">
              <mc:Choice xmlns:v="urn:schemas-microsoft-com:vml" Requires="v">
                <p:oleObj name="Equation" r:id="rId7" imgW="2222280" imgH="228600" progId="Equation.DSMT4">
                  <p:embed/>
                </p:oleObj>
              </mc:Choice>
              <mc:Fallback>
                <p:oleObj name="Equation" r:id="rId7" imgW="22222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4051300" y="3118408"/>
                        <a:ext cx="2876550"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1188786926"/>
              </p:ext>
            </p:extLst>
          </p:nvPr>
        </p:nvGraphicFramePr>
        <p:xfrm>
          <a:off x="4059238" y="3521633"/>
          <a:ext cx="1911350" cy="296863"/>
        </p:xfrm>
        <a:graphic>
          <a:graphicData uri="http://schemas.openxmlformats.org/presentationml/2006/ole">
            <mc:AlternateContent xmlns:mc="http://schemas.openxmlformats.org/markup-compatibility/2006">
              <mc:Choice xmlns:v="urn:schemas-microsoft-com:vml" Requires="v">
                <p:oleObj name="Equation" r:id="rId9" imgW="1473120" imgH="228600" progId="Equation.DSMT4">
                  <p:embed/>
                </p:oleObj>
              </mc:Choice>
              <mc:Fallback>
                <p:oleObj name="Equation" r:id="rId9" imgW="14731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4059238" y="3521633"/>
                        <a:ext cx="1911350" cy="29686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3989766101"/>
              </p:ext>
            </p:extLst>
          </p:nvPr>
        </p:nvGraphicFramePr>
        <p:xfrm>
          <a:off x="361950" y="3118408"/>
          <a:ext cx="3224213" cy="552450"/>
        </p:xfrm>
        <a:graphic>
          <a:graphicData uri="http://schemas.openxmlformats.org/presentationml/2006/ole">
            <mc:AlternateContent xmlns:mc="http://schemas.openxmlformats.org/markup-compatibility/2006">
              <mc:Choice xmlns:v="urn:schemas-microsoft-com:vml" Requires="v">
                <p:oleObj name="Equation" r:id="rId11" imgW="2616120" imgH="457200" progId="Equation.DSMT4">
                  <p:embed/>
                </p:oleObj>
              </mc:Choice>
              <mc:Fallback>
                <p:oleObj name="Equation" r:id="rId11" imgW="26161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361950" y="3118408"/>
                        <a:ext cx="322421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1592061551"/>
              </p:ext>
            </p:extLst>
          </p:nvPr>
        </p:nvGraphicFramePr>
        <p:xfrm>
          <a:off x="361950" y="3766108"/>
          <a:ext cx="3300413" cy="550863"/>
        </p:xfrm>
        <a:graphic>
          <a:graphicData uri="http://schemas.openxmlformats.org/presentationml/2006/ole">
            <mc:AlternateContent xmlns:mc="http://schemas.openxmlformats.org/markup-compatibility/2006">
              <mc:Choice xmlns:v="urn:schemas-microsoft-com:vml" Requires="v">
                <p:oleObj name="Equation" r:id="rId13" imgW="2679480" imgH="457200" progId="Equation.DSMT4">
                  <p:embed/>
                </p:oleObj>
              </mc:Choice>
              <mc:Fallback>
                <p:oleObj name="Equation" r:id="rId13" imgW="267948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361950" y="3766108"/>
                        <a:ext cx="330041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nvGraphicFramePr>
        <p:xfrm>
          <a:off x="361950" y="1831026"/>
          <a:ext cx="4384675" cy="484188"/>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1950" y="1831026"/>
                        <a:ext cx="4384675" cy="484188"/>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1137923"/>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A(</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748338"/>
            <a:ext cx="5810597" cy="307777"/>
          </a:xfrm>
          <a:prstGeom prst="rect">
            <a:avLst/>
          </a:prstGeom>
          <a:noFill/>
        </p:spPr>
        <p:txBody>
          <a:bodyPr wrap="square" rtlCol="0">
            <a:spAutoFit/>
          </a:bodyPr>
          <a:lstStyle/>
          <a:p>
            <a:r>
              <a:rPr lang="en-US" sz="1400"/>
              <a:t>Note that the poles of the GF’s are therefore the excitations of the system.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398936"/>
            <a:ext cx="10564315" cy="523220"/>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eigenstates.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285403" y="5266770"/>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nvGraphicFramePr>
        <p:xfrm>
          <a:off x="3479800" y="5385439"/>
          <a:ext cx="1714500" cy="500062"/>
        </p:xfrm>
        <a:graphic>
          <a:graphicData uri="http://schemas.openxmlformats.org/presentationml/2006/ole">
            <mc:AlternateContent xmlns:mc="http://schemas.openxmlformats.org/markup-compatibility/2006">
              <mc:Choice xmlns:v="urn:schemas-microsoft-com:vml" Requires="v">
                <p:oleObj name="Equation" r:id="rId17" imgW="1333440" imgH="393480" progId="Equation.DSMT4">
                  <p:embed/>
                </p:oleObj>
              </mc:Choice>
              <mc:Fallback>
                <p:oleObj name="Equation" r:id="rId17" imgW="13334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79800" y="5385439"/>
                        <a:ext cx="1714500" cy="5000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430" y="115015"/>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92641" y="1002323"/>
            <a:ext cx="4633869" cy="338554"/>
          </a:xfrm>
          <a:prstGeom prst="rect">
            <a:avLst/>
          </a:prstGeom>
        </p:spPr>
        <p:txBody>
          <a:bodyPr wrap="square">
            <a:spAutoFit/>
          </a:bodyPr>
          <a:lstStyle/>
          <a:p>
            <a:r>
              <a:rPr lang="en-US" sz="1600"/>
              <a:t>Now let’s look at the GF’s of the Harmonic Oscillator</a:t>
            </a:r>
          </a:p>
        </p:txBody>
      </p:sp>
      <p:graphicFrame>
        <p:nvGraphicFramePr>
          <p:cNvPr id="16" name="Object 15">
            <a:extLst>
              <a:ext uri="{FF2B5EF4-FFF2-40B4-BE49-F238E27FC236}">
                <a16:creationId xmlns:a16="http://schemas.microsoft.com/office/drawing/2014/main" id="{1B460C3B-0D6B-4D21-A913-9424FAE5A713}"/>
              </a:ext>
            </a:extLst>
          </p:cNvPr>
          <p:cNvGraphicFramePr>
            <a:graphicFrameLocks noChangeAspect="1"/>
          </p:cNvGraphicFramePr>
          <p:nvPr>
            <p:extLst>
              <p:ext uri="{D42A27DB-BD31-4B8C-83A1-F6EECF244321}">
                <p14:modId xmlns:p14="http://schemas.microsoft.com/office/powerpoint/2010/main" val="4160013472"/>
              </p:ext>
            </p:extLst>
          </p:nvPr>
        </p:nvGraphicFramePr>
        <p:xfrm>
          <a:off x="192641" y="1473552"/>
          <a:ext cx="4765676" cy="1087437"/>
        </p:xfrm>
        <a:graphic>
          <a:graphicData uri="http://schemas.openxmlformats.org/presentationml/2006/ole">
            <mc:AlternateContent xmlns:mc="http://schemas.openxmlformats.org/markup-compatibility/2006">
              <mc:Choice xmlns:v="urn:schemas-microsoft-com:vml" Requires="v">
                <p:oleObj name="Equation" r:id="rId3" imgW="3543120" imgH="812520" progId="Equation.DSMT4">
                  <p:embed/>
                </p:oleObj>
              </mc:Choice>
              <mc:Fallback>
                <p:oleObj name="Equation" r:id="rId3" imgW="3543120" imgH="812520" progId="Equation.DSMT4">
                  <p:embed/>
                  <p:pic>
                    <p:nvPicPr>
                      <p:cNvPr id="16" name="Object 15">
                        <a:extLst>
                          <a:ext uri="{FF2B5EF4-FFF2-40B4-BE49-F238E27FC236}">
                            <a16:creationId xmlns:a16="http://schemas.microsoft.com/office/drawing/2014/main" id="{1B460C3B-0D6B-4D21-A913-9424FAE5A713}"/>
                          </a:ext>
                        </a:extLst>
                      </p:cNvPr>
                      <p:cNvPicPr>
                        <a:picLocks noChangeAspect="1" noChangeArrowheads="1"/>
                      </p:cNvPicPr>
                      <p:nvPr/>
                    </p:nvPicPr>
                    <p:blipFill>
                      <a:blip r:embed="rId4"/>
                      <a:srcRect/>
                      <a:stretch>
                        <a:fillRect/>
                      </a:stretch>
                    </p:blipFill>
                    <p:spPr bwMode="auto">
                      <a:xfrm>
                        <a:off x="192641" y="1473552"/>
                        <a:ext cx="4765676" cy="1087437"/>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3D2ED6EE-68AE-449D-A6E4-FDB05C7394E5}"/>
              </a:ext>
            </a:extLst>
          </p:cNvPr>
          <p:cNvGraphicFramePr>
            <a:graphicFrameLocks noChangeAspect="1"/>
          </p:cNvGraphicFramePr>
          <p:nvPr>
            <p:extLst>
              <p:ext uri="{D42A27DB-BD31-4B8C-83A1-F6EECF244321}">
                <p14:modId xmlns:p14="http://schemas.microsoft.com/office/powerpoint/2010/main" val="148277481"/>
              </p:ext>
            </p:extLst>
          </p:nvPr>
        </p:nvGraphicFramePr>
        <p:xfrm>
          <a:off x="295275" y="3046413"/>
          <a:ext cx="3794125" cy="665162"/>
        </p:xfrm>
        <a:graphic>
          <a:graphicData uri="http://schemas.openxmlformats.org/presentationml/2006/ole">
            <mc:AlternateContent xmlns:mc="http://schemas.openxmlformats.org/markup-compatibility/2006">
              <mc:Choice xmlns:v="urn:schemas-microsoft-com:vml" Requires="v">
                <p:oleObj name="Equation" r:id="rId5" imgW="2705040" imgH="469800" progId="Equation.DSMT4">
                  <p:embed/>
                </p:oleObj>
              </mc:Choice>
              <mc:Fallback>
                <p:oleObj name="Equation" r:id="rId5" imgW="2705040" imgH="469800" progId="Equation.DSMT4">
                  <p:embed/>
                  <p:pic>
                    <p:nvPicPr>
                      <p:cNvPr id="18" name="Object 17">
                        <a:extLst>
                          <a:ext uri="{FF2B5EF4-FFF2-40B4-BE49-F238E27FC236}">
                            <a16:creationId xmlns:a16="http://schemas.microsoft.com/office/drawing/2014/main" id="{3D2ED6EE-68AE-449D-A6E4-FDB05C7394E5}"/>
                          </a:ext>
                        </a:extLst>
                      </p:cNvPr>
                      <p:cNvPicPr>
                        <a:picLocks noChangeAspect="1" noChangeArrowheads="1"/>
                      </p:cNvPicPr>
                      <p:nvPr/>
                    </p:nvPicPr>
                    <p:blipFill>
                      <a:blip r:embed="rId6"/>
                      <a:srcRect/>
                      <a:stretch>
                        <a:fillRect/>
                      </a:stretch>
                    </p:blipFill>
                    <p:spPr bwMode="auto">
                      <a:xfrm>
                        <a:off x="295275" y="3046413"/>
                        <a:ext cx="3794125" cy="665162"/>
                      </a:xfrm>
                      <a:prstGeom prst="rect">
                        <a:avLst/>
                      </a:prstGeom>
                      <a:noFill/>
                    </p:spPr>
                  </p:pic>
                </p:oleObj>
              </mc:Fallback>
            </mc:AlternateContent>
          </a:graphicData>
        </a:graphic>
      </p:graphicFrame>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233740" y="2643707"/>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21" name="TextBox 20">
            <a:extLst>
              <a:ext uri="{FF2B5EF4-FFF2-40B4-BE49-F238E27FC236}">
                <a16:creationId xmlns:a16="http://schemas.microsoft.com/office/drawing/2014/main" id="{D22ABE0D-E5EA-464A-A42B-36476BD28BA6}"/>
              </a:ext>
            </a:extLst>
          </p:cNvPr>
          <p:cNvSpPr txBox="1"/>
          <p:nvPr/>
        </p:nvSpPr>
        <p:spPr>
          <a:xfrm>
            <a:off x="5796497" y="781759"/>
            <a:ext cx="5930626" cy="830997"/>
          </a:xfrm>
          <a:prstGeom prst="rect">
            <a:avLst/>
          </a:prstGeom>
          <a:noFill/>
        </p:spPr>
        <p:txBody>
          <a:bodyPr wrap="square" rtlCol="0">
            <a:spAutoFit/>
          </a:bodyPr>
          <a:lstStyle/>
          <a:p>
            <a:r>
              <a:rPr lang="en-US" sz="1600"/>
              <a:t>Some vacuum expectation GF’s are as follows (expectations taken against |</a:t>
            </a:r>
            <a:r>
              <a:rPr lang="el-GR" sz="1600"/>
              <a:t>Ω</a:t>
            </a:r>
            <a:r>
              <a:rPr lang="en-US" sz="1600" baseline="-25000"/>
              <a:t>0</a:t>
            </a:r>
            <a:r>
              <a:rPr lang="en-US" sz="1600"/>
              <a:t>&gt; arbitrary background, and aforementioned implicit convergence factors used for FT):</a:t>
            </a:r>
            <a:endParaRPr lang="en-US"/>
          </a:p>
        </p:txBody>
      </p:sp>
      <p:graphicFrame>
        <p:nvGraphicFramePr>
          <p:cNvPr id="22" name="Object 21">
            <a:extLst>
              <a:ext uri="{FF2B5EF4-FFF2-40B4-BE49-F238E27FC236}">
                <a16:creationId xmlns:a16="http://schemas.microsoft.com/office/drawing/2014/main" id="{24DCD264-1354-4A47-92E1-71473EEDAFFC}"/>
              </a:ext>
            </a:extLst>
          </p:cNvPr>
          <p:cNvGraphicFramePr>
            <a:graphicFrameLocks noChangeAspect="1"/>
          </p:cNvGraphicFramePr>
          <p:nvPr>
            <p:extLst>
              <p:ext uri="{D42A27DB-BD31-4B8C-83A1-F6EECF244321}">
                <p14:modId xmlns:p14="http://schemas.microsoft.com/office/powerpoint/2010/main" val="2793841860"/>
              </p:ext>
            </p:extLst>
          </p:nvPr>
        </p:nvGraphicFramePr>
        <p:xfrm>
          <a:off x="5922382" y="1742944"/>
          <a:ext cx="5154613" cy="962025"/>
        </p:xfrm>
        <a:graphic>
          <a:graphicData uri="http://schemas.openxmlformats.org/presentationml/2006/ole">
            <mc:AlternateContent xmlns:mc="http://schemas.openxmlformats.org/markup-compatibility/2006">
              <mc:Choice xmlns:v="urn:schemas-microsoft-com:vml" Requires="v">
                <p:oleObj name="Equation" r:id="rId7" imgW="4203360" imgH="787320" progId="Equation.DSMT4">
                  <p:embed/>
                </p:oleObj>
              </mc:Choice>
              <mc:Fallback>
                <p:oleObj name="Equation" r:id="rId7" imgW="4203360" imgH="787320" progId="Equation.DSMT4">
                  <p:embed/>
                  <p:pic>
                    <p:nvPicPr>
                      <p:cNvPr id="22" name="Object 21">
                        <a:extLst>
                          <a:ext uri="{FF2B5EF4-FFF2-40B4-BE49-F238E27FC236}">
                            <a16:creationId xmlns:a16="http://schemas.microsoft.com/office/drawing/2014/main" id="{24DCD264-1354-4A47-92E1-71473EEDAFFC}"/>
                          </a:ext>
                        </a:extLst>
                      </p:cNvPr>
                      <p:cNvPicPr>
                        <a:picLocks noChangeAspect="1" noChangeArrowheads="1"/>
                      </p:cNvPicPr>
                      <p:nvPr/>
                    </p:nvPicPr>
                    <p:blipFill>
                      <a:blip r:embed="rId8"/>
                      <a:srcRect/>
                      <a:stretch>
                        <a:fillRect/>
                      </a:stretch>
                    </p:blipFill>
                    <p:spPr bwMode="auto">
                      <a:xfrm>
                        <a:off x="5922382" y="1742944"/>
                        <a:ext cx="5154613" cy="962025"/>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E9F9F9CB-215D-4DA4-A0F9-ED2BB63D5508}"/>
              </a:ext>
            </a:extLst>
          </p:cNvPr>
          <p:cNvGraphicFramePr>
            <a:graphicFrameLocks noChangeAspect="1"/>
          </p:cNvGraphicFramePr>
          <p:nvPr>
            <p:extLst>
              <p:ext uri="{D42A27DB-BD31-4B8C-83A1-F6EECF244321}">
                <p14:modId xmlns:p14="http://schemas.microsoft.com/office/powerpoint/2010/main" val="3289550914"/>
              </p:ext>
            </p:extLst>
          </p:nvPr>
        </p:nvGraphicFramePr>
        <p:xfrm>
          <a:off x="1057673" y="5855677"/>
          <a:ext cx="2355850" cy="884237"/>
        </p:xfrm>
        <a:graphic>
          <a:graphicData uri="http://schemas.openxmlformats.org/presentationml/2006/ole">
            <mc:AlternateContent xmlns:mc="http://schemas.openxmlformats.org/markup-compatibility/2006">
              <mc:Choice xmlns:v="urn:schemas-microsoft-com:vml" Requires="v">
                <p:oleObj name="Equation" r:id="rId9" imgW="1790640" imgH="685800" progId="Equation.DSMT4">
                  <p:embed/>
                </p:oleObj>
              </mc:Choice>
              <mc:Fallback>
                <p:oleObj name="Equation" r:id="rId9" imgW="1790640" imgH="685800" progId="Equation.DSMT4">
                  <p:embed/>
                  <p:pic>
                    <p:nvPicPr>
                      <p:cNvPr id="23" name="Object 22">
                        <a:extLst>
                          <a:ext uri="{FF2B5EF4-FFF2-40B4-BE49-F238E27FC236}">
                            <a16:creationId xmlns:a16="http://schemas.microsoft.com/office/drawing/2014/main" id="{E9F9F9CB-215D-4DA4-A0F9-ED2BB63D5508}"/>
                          </a:ext>
                        </a:extLst>
                      </p:cNvPr>
                      <p:cNvPicPr>
                        <a:picLocks noChangeAspect="1" noChangeArrowheads="1"/>
                      </p:cNvPicPr>
                      <p:nvPr/>
                    </p:nvPicPr>
                    <p:blipFill>
                      <a:blip r:embed="rId10"/>
                      <a:srcRect/>
                      <a:stretch>
                        <a:fillRect/>
                      </a:stretch>
                    </p:blipFill>
                    <p:spPr bwMode="auto">
                      <a:xfrm>
                        <a:off x="1057673" y="5855677"/>
                        <a:ext cx="2355850" cy="884237"/>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EC0B5EE6-5E3B-4068-96A0-D7E72C1AE334}"/>
              </a:ext>
            </a:extLst>
          </p:cNvPr>
          <p:cNvSpPr txBox="1"/>
          <p:nvPr/>
        </p:nvSpPr>
        <p:spPr>
          <a:xfrm>
            <a:off x="5897019" y="6398484"/>
            <a:ext cx="3579504" cy="338554"/>
          </a:xfrm>
          <a:prstGeom prst="rect">
            <a:avLst/>
          </a:prstGeom>
          <a:noFill/>
        </p:spPr>
        <p:txBody>
          <a:bodyPr wrap="square" rtlCol="0">
            <a:spAutoFit/>
          </a:bodyPr>
          <a:lstStyle/>
          <a:p>
            <a:r>
              <a:rPr lang="en-US" sz="1600"/>
              <a:t>And we can get the (a) spectral function:</a:t>
            </a:r>
            <a:endParaRPr lang="en-US"/>
          </a:p>
        </p:txBody>
      </p:sp>
      <p:graphicFrame>
        <p:nvGraphicFramePr>
          <p:cNvPr id="27" name="Object 26">
            <a:extLst>
              <a:ext uri="{FF2B5EF4-FFF2-40B4-BE49-F238E27FC236}">
                <a16:creationId xmlns:a16="http://schemas.microsoft.com/office/drawing/2014/main" id="{D716CD7F-7A56-4A03-8265-4D86F00D0EE6}"/>
              </a:ext>
            </a:extLst>
          </p:cNvPr>
          <p:cNvGraphicFramePr>
            <a:graphicFrameLocks noChangeAspect="1"/>
          </p:cNvGraphicFramePr>
          <p:nvPr>
            <p:extLst>
              <p:ext uri="{D42A27DB-BD31-4B8C-83A1-F6EECF244321}">
                <p14:modId xmlns:p14="http://schemas.microsoft.com/office/powerpoint/2010/main" val="1814641758"/>
              </p:ext>
            </p:extLst>
          </p:nvPr>
        </p:nvGraphicFramePr>
        <p:xfrm>
          <a:off x="5936775" y="2883616"/>
          <a:ext cx="4587875" cy="890588"/>
        </p:xfrm>
        <a:graphic>
          <a:graphicData uri="http://schemas.openxmlformats.org/presentationml/2006/ole">
            <mc:AlternateContent xmlns:mc="http://schemas.openxmlformats.org/markup-compatibility/2006">
              <mc:Choice xmlns:v="urn:schemas-microsoft-com:vml" Requires="v">
                <p:oleObj name="Equation" r:id="rId11" imgW="4038480" imgH="787320" progId="Equation.DSMT4">
                  <p:embed/>
                </p:oleObj>
              </mc:Choice>
              <mc:Fallback>
                <p:oleObj name="Equation" r:id="rId11" imgW="4038480" imgH="787320" progId="Equation.DSMT4">
                  <p:embed/>
                  <p:pic>
                    <p:nvPicPr>
                      <p:cNvPr id="27" name="Object 26">
                        <a:extLst>
                          <a:ext uri="{FF2B5EF4-FFF2-40B4-BE49-F238E27FC236}">
                            <a16:creationId xmlns:a16="http://schemas.microsoft.com/office/drawing/2014/main" id="{D716CD7F-7A56-4A03-8265-4D86F00D0EE6}"/>
                          </a:ext>
                        </a:extLst>
                      </p:cNvPr>
                      <p:cNvPicPr>
                        <a:picLocks noChangeAspect="1" noChangeArrowheads="1"/>
                      </p:cNvPicPr>
                      <p:nvPr/>
                    </p:nvPicPr>
                    <p:blipFill>
                      <a:blip r:embed="rId12"/>
                      <a:srcRect/>
                      <a:stretch>
                        <a:fillRect/>
                      </a:stretch>
                    </p:blipFill>
                    <p:spPr bwMode="auto">
                      <a:xfrm>
                        <a:off x="5936775" y="2883616"/>
                        <a:ext cx="4587875" cy="890588"/>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92B2A424-D769-416E-B805-0E8326A23999}"/>
              </a:ext>
            </a:extLst>
          </p:cNvPr>
          <p:cNvGraphicFramePr>
            <a:graphicFrameLocks noChangeAspect="1"/>
          </p:cNvGraphicFramePr>
          <p:nvPr>
            <p:extLst>
              <p:ext uri="{D42A27DB-BD31-4B8C-83A1-F6EECF244321}">
                <p14:modId xmlns:p14="http://schemas.microsoft.com/office/powerpoint/2010/main" val="2857208766"/>
              </p:ext>
            </p:extLst>
          </p:nvPr>
        </p:nvGraphicFramePr>
        <p:xfrm>
          <a:off x="5936775" y="3956427"/>
          <a:ext cx="5194300" cy="1030288"/>
        </p:xfrm>
        <a:graphic>
          <a:graphicData uri="http://schemas.openxmlformats.org/presentationml/2006/ole">
            <mc:AlternateContent xmlns:mc="http://schemas.openxmlformats.org/markup-compatibility/2006">
              <mc:Choice xmlns:v="urn:schemas-microsoft-com:vml" Requires="v">
                <p:oleObj name="Equation" r:id="rId13" imgW="4216320" imgH="838080" progId="Equation.DSMT4">
                  <p:embed/>
                </p:oleObj>
              </mc:Choice>
              <mc:Fallback>
                <p:oleObj name="Equation" r:id="rId13" imgW="4216320" imgH="838080" progId="Equation.DSMT4">
                  <p:embed/>
                  <p:pic>
                    <p:nvPicPr>
                      <p:cNvPr id="13" name="Object 12">
                        <a:extLst>
                          <a:ext uri="{FF2B5EF4-FFF2-40B4-BE49-F238E27FC236}">
                            <a16:creationId xmlns:a16="http://schemas.microsoft.com/office/drawing/2014/main" id="{92B2A424-D769-416E-B805-0E8326A23999}"/>
                          </a:ext>
                        </a:extLst>
                      </p:cNvPr>
                      <p:cNvPicPr>
                        <a:picLocks noChangeAspect="1" noChangeArrowheads="1"/>
                      </p:cNvPicPr>
                      <p:nvPr/>
                    </p:nvPicPr>
                    <p:blipFill>
                      <a:blip r:embed="rId14"/>
                      <a:srcRect/>
                      <a:stretch>
                        <a:fillRect/>
                      </a:stretch>
                    </p:blipFill>
                    <p:spPr bwMode="auto">
                      <a:xfrm>
                        <a:off x="5936775" y="3956427"/>
                        <a:ext cx="5194300" cy="103028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1406428C-2602-458A-8E54-721787A0E270}"/>
              </a:ext>
            </a:extLst>
          </p:cNvPr>
          <p:cNvGraphicFramePr>
            <a:graphicFrameLocks noChangeAspect="1"/>
          </p:cNvGraphicFramePr>
          <p:nvPr>
            <p:extLst>
              <p:ext uri="{D42A27DB-BD31-4B8C-83A1-F6EECF244321}">
                <p14:modId xmlns:p14="http://schemas.microsoft.com/office/powerpoint/2010/main" val="1424977245"/>
              </p:ext>
            </p:extLst>
          </p:nvPr>
        </p:nvGraphicFramePr>
        <p:xfrm>
          <a:off x="5903913" y="5246688"/>
          <a:ext cx="4924425" cy="992187"/>
        </p:xfrm>
        <a:graphic>
          <a:graphicData uri="http://schemas.openxmlformats.org/presentationml/2006/ole">
            <mc:AlternateContent xmlns:mc="http://schemas.openxmlformats.org/markup-compatibility/2006">
              <mc:Choice xmlns:v="urn:schemas-microsoft-com:vml" Requires="v">
                <p:oleObj name="Equation" r:id="rId15" imgW="4165560" imgH="838080" progId="Equation.DSMT4">
                  <p:embed/>
                </p:oleObj>
              </mc:Choice>
              <mc:Fallback>
                <p:oleObj name="Equation" r:id="rId15" imgW="4165560" imgH="838080" progId="Equation.DSMT4">
                  <p:embed/>
                  <p:pic>
                    <p:nvPicPr>
                      <p:cNvPr id="30" name="Object 29">
                        <a:extLst>
                          <a:ext uri="{FF2B5EF4-FFF2-40B4-BE49-F238E27FC236}">
                            <a16:creationId xmlns:a16="http://schemas.microsoft.com/office/drawing/2014/main" id="{1406428C-2602-458A-8E54-721787A0E270}"/>
                          </a:ext>
                        </a:extLst>
                      </p:cNvPr>
                      <p:cNvPicPr>
                        <a:picLocks noChangeAspect="1" noChangeArrowheads="1"/>
                      </p:cNvPicPr>
                      <p:nvPr/>
                    </p:nvPicPr>
                    <p:blipFill>
                      <a:blip r:embed="rId16"/>
                      <a:srcRect/>
                      <a:stretch>
                        <a:fillRect/>
                      </a:stretch>
                    </p:blipFill>
                    <p:spPr bwMode="auto">
                      <a:xfrm>
                        <a:off x="5903913" y="5246688"/>
                        <a:ext cx="4924425" cy="992187"/>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7">
            <p14:nvContentPartPr>
              <p14:cNvPr id="2" name="Ink 1">
                <a:extLst>
                  <a:ext uri="{FF2B5EF4-FFF2-40B4-BE49-F238E27FC236}">
                    <a16:creationId xmlns:a16="http://schemas.microsoft.com/office/drawing/2014/main" id="{3594F569-FD87-4773-970A-6AA16977FE63}"/>
                  </a:ext>
                </a:extLst>
              </p14:cNvPr>
              <p14:cNvContentPartPr/>
              <p14:nvPr/>
            </p14:nvContentPartPr>
            <p14:xfrm>
              <a:off x="3575889" y="5742781"/>
              <a:ext cx="2198520" cy="855475"/>
            </p14:xfrm>
          </p:contentPart>
        </mc:Choice>
        <mc:Fallback xmlns="">
          <p:pic>
            <p:nvPicPr>
              <p:cNvPr id="2" name="Ink 1">
                <a:extLst>
                  <a:ext uri="{FF2B5EF4-FFF2-40B4-BE49-F238E27FC236}">
                    <a16:creationId xmlns:a16="http://schemas.microsoft.com/office/drawing/2014/main" id="{3594F569-FD87-4773-970A-6AA16977FE63}"/>
                  </a:ext>
                </a:extLst>
              </p:cNvPr>
              <p:cNvPicPr/>
              <p:nvPr/>
            </p:nvPicPr>
            <p:blipFill>
              <a:blip r:embed="rId19"/>
              <a:stretch>
                <a:fillRect/>
              </a:stretch>
            </p:blipFill>
            <p:spPr>
              <a:xfrm>
                <a:off x="3566888" y="5733784"/>
                <a:ext cx="2216163" cy="87311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 name="Ink 2">
                <a:extLst>
                  <a:ext uri="{FF2B5EF4-FFF2-40B4-BE49-F238E27FC236}">
                    <a16:creationId xmlns:a16="http://schemas.microsoft.com/office/drawing/2014/main" id="{E45CAB04-2C21-403C-8BC8-F9CD97E42AF4}"/>
                  </a:ext>
                </a:extLst>
              </p14:cNvPr>
              <p14:cNvContentPartPr/>
              <p14:nvPr/>
            </p14:nvContentPartPr>
            <p14:xfrm rot="10800000">
              <a:off x="2511604" y="2905248"/>
              <a:ext cx="802800" cy="241920"/>
            </p14:xfrm>
          </p:contentPart>
        </mc:Choice>
        <mc:Fallback xmlns="">
          <p:pic>
            <p:nvPicPr>
              <p:cNvPr id="3" name="Ink 2">
                <a:extLst>
                  <a:ext uri="{FF2B5EF4-FFF2-40B4-BE49-F238E27FC236}">
                    <a16:creationId xmlns:a16="http://schemas.microsoft.com/office/drawing/2014/main" id="{E45CAB04-2C21-403C-8BC8-F9CD97E42AF4}"/>
                  </a:ext>
                </a:extLst>
              </p:cNvPr>
              <p:cNvPicPr/>
              <p:nvPr/>
            </p:nvPicPr>
            <p:blipFill>
              <a:blip r:embed="rId21"/>
              <a:stretch>
                <a:fillRect/>
              </a:stretch>
            </p:blipFill>
            <p:spPr>
              <a:xfrm rot="10800000">
                <a:off x="2502608" y="2896261"/>
                <a:ext cx="820432" cy="259534"/>
              </a:xfrm>
              <a:prstGeom prst="rect">
                <a:avLst/>
              </a:prstGeom>
            </p:spPr>
          </p:pic>
        </mc:Fallback>
      </mc:AlternateContent>
      <p:graphicFrame>
        <p:nvGraphicFramePr>
          <p:cNvPr id="17" name="Object 16">
            <a:extLst>
              <a:ext uri="{FF2B5EF4-FFF2-40B4-BE49-F238E27FC236}">
                <a16:creationId xmlns:a16="http://schemas.microsoft.com/office/drawing/2014/main" id="{1288C7B5-4945-4393-945E-E339FB1D7315}"/>
              </a:ext>
            </a:extLst>
          </p:cNvPr>
          <p:cNvGraphicFramePr>
            <a:graphicFrameLocks noChangeAspect="1"/>
          </p:cNvGraphicFramePr>
          <p:nvPr>
            <p:extLst>
              <p:ext uri="{D42A27DB-BD31-4B8C-83A1-F6EECF244321}">
                <p14:modId xmlns:p14="http://schemas.microsoft.com/office/powerpoint/2010/main" val="318486773"/>
              </p:ext>
            </p:extLst>
          </p:nvPr>
        </p:nvGraphicFramePr>
        <p:xfrm>
          <a:off x="2725722" y="2544816"/>
          <a:ext cx="323850" cy="322262"/>
        </p:xfrm>
        <a:graphic>
          <a:graphicData uri="http://schemas.openxmlformats.org/presentationml/2006/ole">
            <mc:AlternateContent xmlns:mc="http://schemas.openxmlformats.org/markup-compatibility/2006">
              <mc:Choice xmlns:v="urn:schemas-microsoft-com:vml" Requires="v">
                <p:oleObj name="Equation" r:id="rId22" imgW="241200" imgH="241200" progId="Equation.DSMT4">
                  <p:embed/>
                </p:oleObj>
              </mc:Choice>
              <mc:Fallback>
                <p:oleObj name="Equation" r:id="rId22" imgW="241200" imgH="241200" progId="Equation.DSMT4">
                  <p:embed/>
                  <p:pic>
                    <p:nvPicPr>
                      <p:cNvPr id="16" name="Object 15">
                        <a:extLst>
                          <a:ext uri="{FF2B5EF4-FFF2-40B4-BE49-F238E27FC236}">
                            <a16:creationId xmlns:a16="http://schemas.microsoft.com/office/drawing/2014/main" id="{1B460C3B-0D6B-4D21-A913-9424FAE5A713}"/>
                          </a:ext>
                        </a:extLst>
                      </p:cNvPr>
                      <p:cNvPicPr>
                        <a:picLocks noChangeAspect="1" noChangeArrowheads="1"/>
                      </p:cNvPicPr>
                      <p:nvPr/>
                    </p:nvPicPr>
                    <p:blipFill>
                      <a:blip r:embed="rId23"/>
                      <a:srcRect/>
                      <a:stretch>
                        <a:fillRect/>
                      </a:stretch>
                    </p:blipFill>
                    <p:spPr bwMode="auto">
                      <a:xfrm>
                        <a:off x="2725722" y="2544816"/>
                        <a:ext cx="323850" cy="322262"/>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D775743-0DFA-44E1-82C6-38809FB03D79}"/>
              </a:ext>
            </a:extLst>
          </p:cNvPr>
          <p:cNvGraphicFramePr>
            <a:graphicFrameLocks noChangeAspect="1"/>
          </p:cNvGraphicFramePr>
          <p:nvPr>
            <p:extLst>
              <p:ext uri="{D42A27DB-BD31-4B8C-83A1-F6EECF244321}">
                <p14:modId xmlns:p14="http://schemas.microsoft.com/office/powerpoint/2010/main" val="2626846867"/>
              </p:ext>
            </p:extLst>
          </p:nvPr>
        </p:nvGraphicFramePr>
        <p:xfrm>
          <a:off x="285309" y="4218548"/>
          <a:ext cx="4779382" cy="581689"/>
        </p:xfrm>
        <a:graphic>
          <a:graphicData uri="http://schemas.openxmlformats.org/presentationml/2006/ole">
            <mc:AlternateContent xmlns:mc="http://schemas.openxmlformats.org/markup-compatibility/2006">
              <mc:Choice xmlns:v="urn:schemas-microsoft-com:vml" Requires="v">
                <p:oleObj name="Equation" r:id="rId24" imgW="3974760" imgH="482400" progId="Equation.DSMT4">
                  <p:embed/>
                </p:oleObj>
              </mc:Choice>
              <mc:Fallback>
                <p:oleObj name="Equation" r:id="rId24" imgW="3974760" imgH="482400" progId="Equation.DSMT4">
                  <p:embed/>
                  <p:pic>
                    <p:nvPicPr>
                      <p:cNvPr id="0" name="Object 127"/>
                      <p:cNvPicPr>
                        <a:picLocks noChangeAspect="1" noChangeArrowheads="1"/>
                      </p:cNvPicPr>
                      <p:nvPr/>
                    </p:nvPicPr>
                    <p:blipFill>
                      <a:blip r:embed="rId25"/>
                      <a:srcRect/>
                      <a:stretch>
                        <a:fillRect/>
                      </a:stretch>
                    </p:blipFill>
                    <p:spPr bwMode="auto">
                      <a:xfrm>
                        <a:off x="285309" y="4218548"/>
                        <a:ext cx="4779382" cy="581689"/>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F1BDBF6-EB35-44BA-B4BC-2015C4D4CAD6}"/>
              </a:ext>
            </a:extLst>
          </p:cNvPr>
          <p:cNvSpPr txBox="1"/>
          <p:nvPr/>
        </p:nvSpPr>
        <p:spPr>
          <a:xfrm>
            <a:off x="233740" y="3774204"/>
            <a:ext cx="3618811" cy="338554"/>
          </a:xfrm>
          <a:prstGeom prst="rect">
            <a:avLst/>
          </a:prstGeom>
          <a:noFill/>
        </p:spPr>
        <p:txBody>
          <a:bodyPr wrap="none" rtlCol="0">
            <a:spAutoFit/>
          </a:bodyPr>
          <a:lstStyle/>
          <a:p>
            <a:r>
              <a:rPr lang="en-US" sz="1600"/>
              <a:t>Causal GF for instance can be reduced to:</a:t>
            </a:r>
            <a:endParaRPr lang="en-US"/>
          </a:p>
        </p:txBody>
      </p:sp>
      <p:sp>
        <p:nvSpPr>
          <p:cNvPr id="25" name="TextBox 24">
            <a:extLst>
              <a:ext uri="{FF2B5EF4-FFF2-40B4-BE49-F238E27FC236}">
                <a16:creationId xmlns:a16="http://schemas.microsoft.com/office/drawing/2014/main" id="{B163D9CC-5EF6-48F1-925E-41945C578283}"/>
              </a:ext>
            </a:extLst>
          </p:cNvPr>
          <p:cNvSpPr txBox="1"/>
          <p:nvPr/>
        </p:nvSpPr>
        <p:spPr>
          <a:xfrm>
            <a:off x="231553" y="4896168"/>
            <a:ext cx="4538889" cy="584775"/>
          </a:xfrm>
          <a:prstGeom prst="rect">
            <a:avLst/>
          </a:prstGeom>
          <a:noFill/>
        </p:spPr>
        <p:txBody>
          <a:bodyPr wrap="square" rtlCol="0">
            <a:spAutoFit/>
          </a:bodyPr>
          <a:lstStyle/>
          <a:p>
            <a:r>
              <a:rPr lang="en-US" sz="1600"/>
              <a:t>And if homogeneous, then sum over polarizations gives us unit tensor.</a:t>
            </a:r>
            <a:endParaRPr lang="en-US"/>
          </a:p>
        </p:txBody>
      </p:sp>
    </p:spTree>
    <p:extLst>
      <p:ext uri="{BB962C8B-B14F-4D97-AF65-F5344CB8AC3E}">
        <p14:creationId xmlns:p14="http://schemas.microsoft.com/office/powerpoint/2010/main" val="4141746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7062E4-3DD0-4229-A24A-76B916B3A7F4}"/>
              </a:ext>
            </a:extLst>
          </p:cNvPr>
          <p:cNvSpPr txBox="1"/>
          <p:nvPr/>
        </p:nvSpPr>
        <p:spPr>
          <a:xfrm>
            <a:off x="3883845" y="122546"/>
            <a:ext cx="3657600" cy="584775"/>
          </a:xfrm>
          <a:prstGeom prst="rect">
            <a:avLst/>
          </a:prstGeom>
          <a:noFill/>
        </p:spPr>
        <p:txBody>
          <a:bodyPr wrap="square" rtlCol="0">
            <a:spAutoFit/>
          </a:bodyPr>
          <a:lstStyle/>
          <a:p>
            <a:r>
              <a:rPr lang="en-US" sz="3200" b="1" u="sng"/>
              <a:t>QM Postulates</a:t>
            </a:r>
          </a:p>
        </p:txBody>
      </p:sp>
      <p:sp>
        <p:nvSpPr>
          <p:cNvPr id="4" name="TextBox 3">
            <a:extLst>
              <a:ext uri="{FF2B5EF4-FFF2-40B4-BE49-F238E27FC236}">
                <a16:creationId xmlns:a16="http://schemas.microsoft.com/office/drawing/2014/main" id="{703C0758-6E86-4A84-8A25-2D366D87F42E}"/>
              </a:ext>
            </a:extLst>
          </p:cNvPr>
          <p:cNvSpPr txBox="1"/>
          <p:nvPr/>
        </p:nvSpPr>
        <p:spPr>
          <a:xfrm>
            <a:off x="499619" y="1226854"/>
            <a:ext cx="1696825" cy="400110"/>
          </a:xfrm>
          <a:prstGeom prst="rect">
            <a:avLst/>
          </a:prstGeom>
          <a:noFill/>
        </p:spPr>
        <p:txBody>
          <a:bodyPr wrap="square" rtlCol="0">
            <a:spAutoFit/>
          </a:bodyPr>
          <a:lstStyle/>
          <a:p>
            <a:r>
              <a:rPr lang="en-US" sz="2000" b="1"/>
              <a:t>Postulate 3</a:t>
            </a:r>
            <a:endParaRPr lang="en-US"/>
          </a:p>
        </p:txBody>
      </p:sp>
      <p:sp>
        <p:nvSpPr>
          <p:cNvPr id="8" name="TextBox 7">
            <a:extLst>
              <a:ext uri="{FF2B5EF4-FFF2-40B4-BE49-F238E27FC236}">
                <a16:creationId xmlns:a16="http://schemas.microsoft.com/office/drawing/2014/main" id="{22BA2F30-9508-425E-B586-824F6D8212C1}"/>
              </a:ext>
            </a:extLst>
          </p:cNvPr>
          <p:cNvSpPr txBox="1"/>
          <p:nvPr/>
        </p:nvSpPr>
        <p:spPr>
          <a:xfrm>
            <a:off x="499621" y="1550019"/>
            <a:ext cx="6287678" cy="338554"/>
          </a:xfrm>
          <a:prstGeom prst="rect">
            <a:avLst/>
          </a:prstGeom>
          <a:noFill/>
        </p:spPr>
        <p:txBody>
          <a:bodyPr wrap="square" rtlCol="0">
            <a:spAutoFit/>
          </a:bodyPr>
          <a:lstStyle/>
          <a:p>
            <a:r>
              <a:rPr lang="en-US" sz="1600"/>
              <a:t>Time development happens the usual way, via the Schrodinger equation:</a:t>
            </a:r>
          </a:p>
        </p:txBody>
      </p:sp>
      <p:sp>
        <p:nvSpPr>
          <p:cNvPr id="5" name="TextBox 4">
            <a:extLst>
              <a:ext uri="{FF2B5EF4-FFF2-40B4-BE49-F238E27FC236}">
                <a16:creationId xmlns:a16="http://schemas.microsoft.com/office/drawing/2014/main" id="{51CDF243-881D-49EE-92ED-BAF9B3FDB5D1}"/>
              </a:ext>
            </a:extLst>
          </p:cNvPr>
          <p:cNvSpPr txBox="1"/>
          <p:nvPr/>
        </p:nvSpPr>
        <p:spPr>
          <a:xfrm>
            <a:off x="499619" y="810160"/>
            <a:ext cx="3919021" cy="338554"/>
          </a:xfrm>
          <a:prstGeom prst="rect">
            <a:avLst/>
          </a:prstGeom>
          <a:noFill/>
        </p:spPr>
        <p:txBody>
          <a:bodyPr wrap="square" rtlCol="0">
            <a:spAutoFit/>
          </a:bodyPr>
          <a:lstStyle/>
          <a:p>
            <a:r>
              <a:rPr lang="en-US" sz="1600"/>
              <a:t>Still the same…</a:t>
            </a:r>
            <a:endParaRPr lang="en-US"/>
          </a:p>
        </p:txBody>
      </p:sp>
      <p:graphicFrame>
        <p:nvGraphicFramePr>
          <p:cNvPr id="14" name="Object 13">
            <a:extLst>
              <a:ext uri="{FF2B5EF4-FFF2-40B4-BE49-F238E27FC236}">
                <a16:creationId xmlns:a16="http://schemas.microsoft.com/office/drawing/2014/main" id="{08E9A3A4-BB3D-432D-BE58-BD7E528AF163}"/>
              </a:ext>
            </a:extLst>
          </p:cNvPr>
          <p:cNvGraphicFramePr>
            <a:graphicFrameLocks noChangeAspect="1"/>
          </p:cNvGraphicFramePr>
          <p:nvPr>
            <p:extLst>
              <p:ext uri="{D42A27DB-BD31-4B8C-83A1-F6EECF244321}">
                <p14:modId xmlns:p14="http://schemas.microsoft.com/office/powerpoint/2010/main" val="2545624074"/>
              </p:ext>
            </p:extLst>
          </p:nvPr>
        </p:nvGraphicFramePr>
        <p:xfrm>
          <a:off x="598700" y="2037214"/>
          <a:ext cx="5469019" cy="582824"/>
        </p:xfrm>
        <a:graphic>
          <a:graphicData uri="http://schemas.openxmlformats.org/presentationml/2006/ole">
            <mc:AlternateContent xmlns:mc="http://schemas.openxmlformats.org/markup-compatibility/2006">
              <mc:Choice xmlns:v="urn:schemas-microsoft-com:vml" Requires="v">
                <p:oleObj name="Equation" r:id="rId2" imgW="3644640" imgH="393480" progId="Equation.DSMT4">
                  <p:embed/>
                </p:oleObj>
              </mc:Choice>
              <mc:Fallback>
                <p:oleObj name="Equation" r:id="rId2" imgW="3644640" imgH="393480" progId="Equation.DSMT4">
                  <p:embed/>
                  <p:pic>
                    <p:nvPicPr>
                      <p:cNvPr id="45" name="Object 44">
                        <a:extLst>
                          <a:ext uri="{FF2B5EF4-FFF2-40B4-BE49-F238E27FC236}">
                            <a16:creationId xmlns:a16="http://schemas.microsoft.com/office/drawing/2014/main" id="{AC44B053-8E65-4243-88A8-0C1985F1EE2F}"/>
                          </a:ext>
                        </a:extLst>
                      </p:cNvPr>
                      <p:cNvPicPr>
                        <a:picLocks noChangeAspect="1" noChangeArrowheads="1"/>
                      </p:cNvPicPr>
                      <p:nvPr/>
                    </p:nvPicPr>
                    <p:blipFill>
                      <a:blip r:embed="rId3"/>
                      <a:srcRect/>
                      <a:stretch>
                        <a:fillRect/>
                      </a:stretch>
                    </p:blipFill>
                    <p:spPr bwMode="auto">
                      <a:xfrm>
                        <a:off x="598700" y="2037214"/>
                        <a:ext cx="5469019" cy="582824"/>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645BA282-8A0D-4492-AA88-D11AEE882D10}"/>
              </a:ext>
            </a:extLst>
          </p:cNvPr>
          <p:cNvSpPr txBox="1"/>
          <p:nvPr/>
        </p:nvSpPr>
        <p:spPr>
          <a:xfrm>
            <a:off x="509048" y="2767646"/>
            <a:ext cx="5344997" cy="338554"/>
          </a:xfrm>
          <a:prstGeom prst="rect">
            <a:avLst/>
          </a:prstGeom>
          <a:noFill/>
        </p:spPr>
        <p:txBody>
          <a:bodyPr wrap="square" rtlCol="0">
            <a:spAutoFit/>
          </a:bodyPr>
          <a:lstStyle/>
          <a:p>
            <a:r>
              <a:rPr lang="en-US" sz="1600"/>
              <a:t>And we have the usual time evolution operator relations.</a:t>
            </a:r>
          </a:p>
        </p:txBody>
      </p:sp>
      <p:graphicFrame>
        <p:nvGraphicFramePr>
          <p:cNvPr id="16" name="Object 15">
            <a:extLst>
              <a:ext uri="{FF2B5EF4-FFF2-40B4-BE49-F238E27FC236}">
                <a16:creationId xmlns:a16="http://schemas.microsoft.com/office/drawing/2014/main" id="{A65BE9C7-ED4E-4F4C-BC10-208E46797657}"/>
              </a:ext>
            </a:extLst>
          </p:cNvPr>
          <p:cNvGraphicFramePr>
            <a:graphicFrameLocks noChangeAspect="1"/>
          </p:cNvGraphicFramePr>
          <p:nvPr>
            <p:extLst>
              <p:ext uri="{D42A27DB-BD31-4B8C-83A1-F6EECF244321}">
                <p14:modId xmlns:p14="http://schemas.microsoft.com/office/powerpoint/2010/main" val="1842091774"/>
              </p:ext>
            </p:extLst>
          </p:nvPr>
        </p:nvGraphicFramePr>
        <p:xfrm>
          <a:off x="598700" y="3305823"/>
          <a:ext cx="2574925" cy="679450"/>
        </p:xfrm>
        <a:graphic>
          <a:graphicData uri="http://schemas.openxmlformats.org/presentationml/2006/ole">
            <mc:AlternateContent xmlns:mc="http://schemas.openxmlformats.org/markup-compatibility/2006">
              <mc:Choice xmlns:v="urn:schemas-microsoft-com:vml" Requires="v">
                <p:oleObj name="Equation" r:id="rId4" imgW="1917360" imgH="507960" progId="Equation.DSMT4">
                  <p:embed/>
                </p:oleObj>
              </mc:Choice>
              <mc:Fallback>
                <p:oleObj name="Equation" r:id="rId4" imgW="1917360" imgH="507960" progId="Equation.DSMT4">
                  <p:embed/>
                  <p:pic>
                    <p:nvPicPr>
                      <p:cNvPr id="19" name="Object 18">
                        <a:extLst>
                          <a:ext uri="{FF2B5EF4-FFF2-40B4-BE49-F238E27FC236}">
                            <a16:creationId xmlns:a16="http://schemas.microsoft.com/office/drawing/2014/main" id="{1FF83AA7-5155-4A09-9AE4-17AE85460DDE}"/>
                          </a:ext>
                        </a:extLst>
                      </p:cNvPr>
                      <p:cNvPicPr/>
                      <p:nvPr/>
                    </p:nvPicPr>
                    <p:blipFill>
                      <a:blip r:embed="rId5"/>
                      <a:stretch>
                        <a:fillRect/>
                      </a:stretch>
                    </p:blipFill>
                    <p:spPr>
                      <a:xfrm>
                        <a:off x="598700" y="3305823"/>
                        <a:ext cx="2574925" cy="679450"/>
                      </a:xfrm>
                      <a:prstGeom prst="rect">
                        <a:avLst/>
                      </a:prstGeom>
                      <a:solidFill>
                        <a:srgbClr val="CCFFCC"/>
                      </a:solidFill>
                    </p:spPr>
                  </p:pic>
                </p:oleObj>
              </mc:Fallback>
            </mc:AlternateContent>
          </a:graphicData>
        </a:graphic>
      </p:graphicFrame>
      <p:graphicFrame>
        <p:nvGraphicFramePr>
          <p:cNvPr id="18" name="Object 17">
            <a:extLst>
              <a:ext uri="{FF2B5EF4-FFF2-40B4-BE49-F238E27FC236}">
                <a16:creationId xmlns:a16="http://schemas.microsoft.com/office/drawing/2014/main" id="{594C6505-658E-4D04-8E27-2AE8D9D1DDA0}"/>
              </a:ext>
            </a:extLst>
          </p:cNvPr>
          <p:cNvGraphicFramePr>
            <a:graphicFrameLocks noChangeAspect="1"/>
          </p:cNvGraphicFramePr>
          <p:nvPr>
            <p:extLst>
              <p:ext uri="{D42A27DB-BD31-4B8C-83A1-F6EECF244321}">
                <p14:modId xmlns:p14="http://schemas.microsoft.com/office/powerpoint/2010/main" val="2042322860"/>
              </p:ext>
            </p:extLst>
          </p:nvPr>
        </p:nvGraphicFramePr>
        <p:xfrm>
          <a:off x="6692661" y="3373380"/>
          <a:ext cx="3328988" cy="527050"/>
        </p:xfrm>
        <a:graphic>
          <a:graphicData uri="http://schemas.openxmlformats.org/presentationml/2006/ole">
            <mc:AlternateContent xmlns:mc="http://schemas.openxmlformats.org/markup-compatibility/2006">
              <mc:Choice xmlns:v="urn:schemas-microsoft-com:vml" Requires="v">
                <p:oleObj name="Equation" r:id="rId6" imgW="2476440" imgH="393480" progId="Equation.DSMT4">
                  <p:embed/>
                </p:oleObj>
              </mc:Choice>
              <mc:Fallback>
                <p:oleObj name="Equation" r:id="rId6" imgW="2476440" imgH="393480" progId="Equation.DSMT4">
                  <p:embed/>
                  <p:pic>
                    <p:nvPicPr>
                      <p:cNvPr id="16" name="Object 15">
                        <a:extLst>
                          <a:ext uri="{FF2B5EF4-FFF2-40B4-BE49-F238E27FC236}">
                            <a16:creationId xmlns:a16="http://schemas.microsoft.com/office/drawing/2014/main" id="{44403FA0-10FC-4A65-A4B4-8E925827D29C}"/>
                          </a:ext>
                        </a:extLst>
                      </p:cNvPr>
                      <p:cNvPicPr/>
                      <p:nvPr/>
                    </p:nvPicPr>
                    <p:blipFill>
                      <a:blip r:embed="rId7"/>
                      <a:stretch>
                        <a:fillRect/>
                      </a:stretch>
                    </p:blipFill>
                    <p:spPr>
                      <a:xfrm>
                        <a:off x="6692661" y="3373380"/>
                        <a:ext cx="3328988" cy="527050"/>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E164AFD-547A-4151-A86A-FBA634733F83}"/>
              </a:ext>
            </a:extLst>
          </p:cNvPr>
          <p:cNvSpPr txBox="1"/>
          <p:nvPr/>
        </p:nvSpPr>
        <p:spPr>
          <a:xfrm>
            <a:off x="6692661" y="2767646"/>
            <a:ext cx="1131216" cy="338554"/>
          </a:xfrm>
          <a:prstGeom prst="rect">
            <a:avLst/>
          </a:prstGeom>
          <a:noFill/>
        </p:spPr>
        <p:txBody>
          <a:bodyPr wrap="square" rtlCol="0">
            <a:spAutoFit/>
          </a:bodyPr>
          <a:lstStyle/>
          <a:p>
            <a:r>
              <a:rPr lang="en-US" sz="1600"/>
              <a:t>And…</a:t>
            </a:r>
          </a:p>
        </p:txBody>
      </p:sp>
    </p:spTree>
    <p:extLst>
      <p:ext uri="{BB962C8B-B14F-4D97-AF65-F5344CB8AC3E}">
        <p14:creationId xmlns:p14="http://schemas.microsoft.com/office/powerpoint/2010/main" val="20925432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56944"/>
            <a:ext cx="9366146" cy="523220"/>
          </a:xfrm>
          <a:prstGeom prst="rect">
            <a:avLst/>
          </a:prstGeom>
        </p:spPr>
        <p:txBody>
          <a:bodyPr wrap="square">
            <a:spAutoFit/>
          </a:bodyPr>
          <a:lstStyle/>
          <a:p>
            <a:r>
              <a:rPr lang="en-US" sz="1400"/>
              <a:t>Now let’s consider the interacting, and general time-dependent case H = H</a:t>
            </a:r>
            <a:r>
              <a:rPr lang="en-US" sz="1400" baseline="-25000"/>
              <a:t>0</a:t>
            </a:r>
            <a:r>
              <a:rPr lang="en-US" sz="1400"/>
              <a:t> +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5" name="Object 4">
            <a:extLst>
              <a:ext uri="{FF2B5EF4-FFF2-40B4-BE49-F238E27FC236}">
                <a16:creationId xmlns:a16="http://schemas.microsoft.com/office/drawing/2014/main" id="{375D744E-998D-4F80-B1FE-29D25E06188A}"/>
              </a:ext>
            </a:extLst>
          </p:cNvPr>
          <p:cNvGraphicFramePr>
            <a:graphicFrameLocks noChangeAspect="1"/>
          </p:cNvGraphicFramePr>
          <p:nvPr/>
        </p:nvGraphicFramePr>
        <p:xfrm>
          <a:off x="292101" y="1314604"/>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5" name="Object 4">
                        <a:extLst>
                          <a:ext uri="{FF2B5EF4-FFF2-40B4-BE49-F238E27FC236}">
                            <a16:creationId xmlns:a16="http://schemas.microsoft.com/office/drawing/2014/main" id="{375D744E-998D-4F80-B1FE-29D25E06188A}"/>
                          </a:ext>
                        </a:extLst>
                      </p:cNvPr>
                      <p:cNvPicPr>
                        <a:picLocks noChangeAspect="1" noChangeArrowheads="1"/>
                      </p:cNvPicPr>
                      <p:nvPr/>
                    </p:nvPicPr>
                    <p:blipFill>
                      <a:blip r:embed="rId4"/>
                      <a:srcRect/>
                      <a:stretch>
                        <a:fillRect/>
                      </a:stretch>
                    </p:blipFill>
                    <p:spPr bwMode="auto">
                      <a:xfrm>
                        <a:off x="292101" y="1314604"/>
                        <a:ext cx="4044230" cy="107864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E0137C54-7553-46C0-8986-6569578CE1CA}"/>
              </a:ext>
            </a:extLst>
          </p:cNvPr>
          <p:cNvGraphicFramePr>
            <a:graphicFrameLocks noChangeAspect="1"/>
          </p:cNvGraphicFramePr>
          <p:nvPr/>
        </p:nvGraphicFramePr>
        <p:xfrm>
          <a:off x="4745455" y="1396764"/>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9" name="Object 8">
                        <a:extLst>
                          <a:ext uri="{FF2B5EF4-FFF2-40B4-BE49-F238E27FC236}">
                            <a16:creationId xmlns:a16="http://schemas.microsoft.com/office/drawing/2014/main" id="{E0137C54-7553-46C0-8986-6569578CE1C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745455" y="1396764"/>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F9C01A4A-E2E1-4C2B-BDB3-51A8939EFB87}"/>
              </a:ext>
            </a:extLst>
          </p:cNvPr>
          <p:cNvGraphicFramePr>
            <a:graphicFrameLocks noChangeAspect="1"/>
          </p:cNvGraphicFramePr>
          <p:nvPr/>
        </p:nvGraphicFramePr>
        <p:xfrm>
          <a:off x="269347" y="2577845"/>
          <a:ext cx="3960779" cy="800016"/>
        </p:xfrm>
        <a:graphic>
          <a:graphicData uri="http://schemas.openxmlformats.org/presentationml/2006/ole">
            <mc:AlternateContent xmlns:mc="http://schemas.openxmlformats.org/markup-compatibility/2006">
              <mc:Choice xmlns:v="urn:schemas-microsoft-com:vml" Requires="v">
                <p:oleObj name="Equation" r:id="rId7" imgW="3746160" imgH="761760" progId="Equation.DSMT4">
                  <p:embed/>
                </p:oleObj>
              </mc:Choice>
              <mc:Fallback>
                <p:oleObj name="Equation" r:id="rId7" imgW="3746160" imgH="761760" progId="Equation.DSMT4">
                  <p:embed/>
                  <p:pic>
                    <p:nvPicPr>
                      <p:cNvPr id="17" name="Object 16">
                        <a:extLst>
                          <a:ext uri="{FF2B5EF4-FFF2-40B4-BE49-F238E27FC236}">
                            <a16:creationId xmlns:a16="http://schemas.microsoft.com/office/drawing/2014/main" id="{F9C01A4A-E2E1-4C2B-BDB3-51A8939EFB87}"/>
                          </a:ext>
                        </a:extLst>
                      </p:cNvPr>
                      <p:cNvPicPr>
                        <a:picLocks noChangeAspect="1" noChangeArrowheads="1"/>
                      </p:cNvPicPr>
                      <p:nvPr/>
                    </p:nvPicPr>
                    <p:blipFill>
                      <a:blip r:embed="rId8"/>
                      <a:srcRect/>
                      <a:stretch>
                        <a:fillRect/>
                      </a:stretch>
                    </p:blipFill>
                    <p:spPr bwMode="auto">
                      <a:xfrm>
                        <a:off x="269347" y="2577845"/>
                        <a:ext cx="3960779" cy="80001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98C66E53-8310-40F5-856D-14C293052BC9}"/>
              </a:ext>
            </a:extLst>
          </p:cNvPr>
          <p:cNvGraphicFramePr>
            <a:graphicFrameLocks noChangeAspect="1"/>
          </p:cNvGraphicFramePr>
          <p:nvPr/>
        </p:nvGraphicFramePr>
        <p:xfrm>
          <a:off x="4704003" y="2518268"/>
          <a:ext cx="3086100" cy="1036638"/>
        </p:xfrm>
        <a:graphic>
          <a:graphicData uri="http://schemas.openxmlformats.org/presentationml/2006/ole">
            <mc:AlternateContent xmlns:mc="http://schemas.openxmlformats.org/markup-compatibility/2006">
              <mc:Choice xmlns:v="urn:schemas-microsoft-com:vml" Requires="v">
                <p:oleObj name="Bitmap Image" r:id="rId9" imgW="2933333" imgH="1523810" progId="Paint.Picture">
                  <p:embed/>
                </p:oleObj>
              </mc:Choice>
              <mc:Fallback>
                <p:oleObj name="Bitmap Image" r:id="rId9" imgW="2933333" imgH="1523810" progId="Paint.Picture">
                  <p:embed/>
                  <p:pic>
                    <p:nvPicPr>
                      <p:cNvPr id="19" name="Object 18">
                        <a:extLst>
                          <a:ext uri="{FF2B5EF4-FFF2-40B4-BE49-F238E27FC236}">
                            <a16:creationId xmlns:a16="http://schemas.microsoft.com/office/drawing/2014/main" id="{98C66E53-8310-40F5-856D-14C293052BC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19374" r="-5193" b="12502"/>
                      <a:stretch>
                        <a:fillRect/>
                      </a:stretch>
                    </p:blipFill>
                    <p:spPr bwMode="auto">
                      <a:xfrm>
                        <a:off x="4704003" y="2518268"/>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539FD373-CF01-4BD2-94DB-F12E3F538FAD}"/>
              </a:ext>
            </a:extLst>
          </p:cNvPr>
          <p:cNvGraphicFramePr>
            <a:graphicFrameLocks noChangeAspect="1"/>
          </p:cNvGraphicFramePr>
          <p:nvPr/>
        </p:nvGraphicFramePr>
        <p:xfrm>
          <a:off x="285831" y="3624201"/>
          <a:ext cx="4179448" cy="800017"/>
        </p:xfrm>
        <a:graphic>
          <a:graphicData uri="http://schemas.openxmlformats.org/presentationml/2006/ole">
            <mc:AlternateContent xmlns:mc="http://schemas.openxmlformats.org/markup-compatibility/2006">
              <mc:Choice xmlns:v="urn:schemas-microsoft-com:vml" Requires="v">
                <p:oleObj name="Equation" r:id="rId11" imgW="3936960" imgH="761760" progId="Equation.DSMT4">
                  <p:embed/>
                </p:oleObj>
              </mc:Choice>
              <mc:Fallback>
                <p:oleObj name="Equation" r:id="rId11" imgW="3936960" imgH="7617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2"/>
                      <a:srcRect/>
                      <a:stretch>
                        <a:fillRect/>
                      </a:stretch>
                    </p:blipFill>
                    <p:spPr bwMode="auto">
                      <a:xfrm>
                        <a:off x="285831" y="3624201"/>
                        <a:ext cx="4179448" cy="80001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8628F55-8687-4AD4-B051-A42C927479EC}"/>
              </a:ext>
            </a:extLst>
          </p:cNvPr>
          <p:cNvGraphicFramePr>
            <a:graphicFrameLocks noChangeAspect="1"/>
          </p:cNvGraphicFramePr>
          <p:nvPr/>
        </p:nvGraphicFramePr>
        <p:xfrm>
          <a:off x="4754923" y="3596031"/>
          <a:ext cx="2971800" cy="868363"/>
        </p:xfrm>
        <a:graphic>
          <a:graphicData uri="http://schemas.openxmlformats.org/presentationml/2006/ole">
            <mc:AlternateContent xmlns:mc="http://schemas.openxmlformats.org/markup-compatibility/2006">
              <mc:Choice xmlns:v="urn:schemas-microsoft-com:vml" Requires="v">
                <p:oleObj name="Bitmap Image" r:id="rId13" imgW="2933333" imgH="1523810" progId="Paint.Picture">
                  <p:embed/>
                </p:oleObj>
              </mc:Choice>
              <mc:Fallback>
                <p:oleObj name="Bitmap Image" r:id="rId13" imgW="2933333" imgH="1523810" progId="Paint.Picture">
                  <p:embed/>
                  <p:pic>
                    <p:nvPicPr>
                      <p:cNvPr id="23" name="Object 22">
                        <a:extLst>
                          <a:ext uri="{FF2B5EF4-FFF2-40B4-BE49-F238E27FC236}">
                            <a16:creationId xmlns:a16="http://schemas.microsoft.com/office/drawing/2014/main" id="{B8628F55-8687-4AD4-B051-A42C927479E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t="22499" r="-1299" b="20628"/>
                      <a:stretch>
                        <a:fillRect/>
                      </a:stretch>
                    </p:blipFill>
                    <p:spPr bwMode="auto">
                      <a:xfrm>
                        <a:off x="4754923" y="3596031"/>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94DB2B5F-B5C0-42B6-86B1-F8FCD34A0042}"/>
              </a:ext>
            </a:extLst>
          </p:cNvPr>
          <p:cNvGraphicFramePr>
            <a:graphicFrameLocks noChangeAspect="1"/>
          </p:cNvGraphicFramePr>
          <p:nvPr/>
        </p:nvGraphicFramePr>
        <p:xfrm>
          <a:off x="285831" y="4670558"/>
          <a:ext cx="3086100" cy="585118"/>
        </p:xfrm>
        <a:graphic>
          <a:graphicData uri="http://schemas.openxmlformats.org/presentationml/2006/ole">
            <mc:AlternateContent xmlns:mc="http://schemas.openxmlformats.org/markup-compatibility/2006">
              <mc:Choice xmlns:v="urn:schemas-microsoft-com:vml" Requires="v">
                <p:oleObj name="Equation" r:id="rId15" imgW="2781000" imgH="533160" progId="Equation.DSMT4">
                  <p:embed/>
                </p:oleObj>
              </mc:Choice>
              <mc:Fallback>
                <p:oleObj name="Equation" r:id="rId15" imgW="2781000" imgH="533160" progId="Equation.DSMT4">
                  <p:embed/>
                  <p:pic>
                    <p:nvPicPr>
                      <p:cNvPr id="24" name="Object 23">
                        <a:extLst>
                          <a:ext uri="{FF2B5EF4-FFF2-40B4-BE49-F238E27FC236}">
                            <a16:creationId xmlns:a16="http://schemas.microsoft.com/office/drawing/2014/main" id="{94DB2B5F-B5C0-42B6-86B1-F8FCD34A0042}"/>
                          </a:ext>
                        </a:extLst>
                      </p:cNvPr>
                      <p:cNvPicPr>
                        <a:picLocks noChangeAspect="1" noChangeArrowheads="1"/>
                      </p:cNvPicPr>
                      <p:nvPr/>
                    </p:nvPicPr>
                    <p:blipFill>
                      <a:blip r:embed="rId16"/>
                      <a:srcRect/>
                      <a:stretch>
                        <a:fillRect/>
                      </a:stretch>
                    </p:blipFill>
                    <p:spPr bwMode="auto">
                      <a:xfrm>
                        <a:off x="285831" y="4670558"/>
                        <a:ext cx="3086100" cy="58511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ADFE1D44-A31A-465E-A233-D6422E7883D0}"/>
              </a:ext>
            </a:extLst>
          </p:cNvPr>
          <p:cNvGraphicFramePr>
            <a:graphicFrameLocks noChangeAspect="1"/>
          </p:cNvGraphicFramePr>
          <p:nvPr/>
        </p:nvGraphicFramePr>
        <p:xfrm>
          <a:off x="4735467" y="4534703"/>
          <a:ext cx="3086100" cy="914400"/>
        </p:xfrm>
        <a:graphic>
          <a:graphicData uri="http://schemas.openxmlformats.org/presentationml/2006/ole">
            <mc:AlternateContent xmlns:mc="http://schemas.openxmlformats.org/markup-compatibility/2006">
              <mc:Choice xmlns:v="urn:schemas-microsoft-com:vml" Requires="v">
                <p:oleObj name="Bitmap Image" r:id="rId17" imgW="2933333" imgH="1523810" progId="Paint.Picture">
                  <p:embed/>
                </p:oleObj>
              </mc:Choice>
              <mc:Fallback>
                <p:oleObj name="Bitmap Image" r:id="rId17" imgW="2933333" imgH="1523810" progId="Paint.Picture">
                  <p:embed/>
                  <p:pic>
                    <p:nvPicPr>
                      <p:cNvPr id="26" name="Object 25">
                        <a:extLst>
                          <a:ext uri="{FF2B5EF4-FFF2-40B4-BE49-F238E27FC236}">
                            <a16:creationId xmlns:a16="http://schemas.microsoft.com/office/drawing/2014/main" id="{ADFE1D44-A31A-465E-A233-D6422E7883D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t="21249" r="-5196" b="18752"/>
                      <a:stretch>
                        <a:fillRect/>
                      </a:stretch>
                    </p:blipFill>
                    <p:spPr bwMode="auto">
                      <a:xfrm>
                        <a:off x="4735467" y="4534703"/>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DD8B7C50-DC98-4AF4-89B1-D6D620FCFD5F}"/>
              </a:ext>
            </a:extLst>
          </p:cNvPr>
          <p:cNvGraphicFramePr>
            <a:graphicFrameLocks noChangeAspect="1"/>
          </p:cNvGraphicFramePr>
          <p:nvPr/>
        </p:nvGraphicFramePr>
        <p:xfrm>
          <a:off x="8790828" y="2652179"/>
          <a:ext cx="2079625" cy="541338"/>
        </p:xfrm>
        <a:graphic>
          <a:graphicData uri="http://schemas.openxmlformats.org/presentationml/2006/ole">
            <mc:AlternateContent xmlns:mc="http://schemas.openxmlformats.org/markup-compatibility/2006">
              <mc:Choice xmlns:v="urn:schemas-microsoft-com:vml" Requires="v">
                <p:oleObj name="Equation" r:id="rId19" imgW="1752480" imgH="457200" progId="Equation.DSMT4">
                  <p:embed/>
                </p:oleObj>
              </mc:Choice>
              <mc:Fallback>
                <p:oleObj name="Equation" r:id="rId19" imgW="1752480" imgH="457200" progId="Equation.DSMT4">
                  <p:embed/>
                  <p:pic>
                    <p:nvPicPr>
                      <p:cNvPr id="27" name="Object 26">
                        <a:extLst>
                          <a:ext uri="{FF2B5EF4-FFF2-40B4-BE49-F238E27FC236}">
                            <a16:creationId xmlns:a16="http://schemas.microsoft.com/office/drawing/2014/main" id="{DD8B7C50-DC98-4AF4-89B1-D6D620FCFD5F}"/>
                          </a:ext>
                        </a:extLst>
                      </p:cNvPr>
                      <p:cNvPicPr/>
                      <p:nvPr/>
                    </p:nvPicPr>
                    <p:blipFill>
                      <a:blip r:embed="rId20"/>
                      <a:stretch>
                        <a:fillRect/>
                      </a:stretch>
                    </p:blipFill>
                    <p:spPr>
                      <a:xfrm>
                        <a:off x="8790828" y="2652179"/>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9E6D7148-07D7-4B74-95C4-CBE8152D93C0}"/>
                  </a:ext>
                </a:extLst>
              </p14:cNvPr>
              <p14:cNvContentPartPr/>
              <p14:nvPr/>
            </p14:nvContentPartPr>
            <p14:xfrm>
              <a:off x="7790103" y="1681846"/>
              <a:ext cx="490320" cy="3531960"/>
            </p14:xfrm>
          </p:contentPart>
        </mc:Choice>
        <mc:Fallback xmlns="">
          <p:pic>
            <p:nvPicPr>
              <p:cNvPr id="28" name="Ink 27">
                <a:extLst>
                  <a:ext uri="{FF2B5EF4-FFF2-40B4-BE49-F238E27FC236}">
                    <a16:creationId xmlns:a16="http://schemas.microsoft.com/office/drawing/2014/main" id="{9E6D7148-07D7-4B74-95C4-CBE8152D93C0}"/>
                  </a:ext>
                </a:extLst>
              </p:cNvPr>
              <p:cNvPicPr/>
              <p:nvPr/>
            </p:nvPicPr>
            <p:blipFill>
              <a:blip r:embed="rId23"/>
              <a:stretch>
                <a:fillRect/>
              </a:stretch>
            </p:blipFill>
            <p:spPr>
              <a:xfrm>
                <a:off x="7781103" y="1672847"/>
                <a:ext cx="507960" cy="354959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9" name="Ink 28">
                <a:extLst>
                  <a:ext uri="{FF2B5EF4-FFF2-40B4-BE49-F238E27FC236}">
                    <a16:creationId xmlns:a16="http://schemas.microsoft.com/office/drawing/2014/main" id="{F8F41A67-AE23-4797-9B34-AE579DF29957}"/>
                  </a:ext>
                </a:extLst>
              </p14:cNvPr>
              <p14:cNvContentPartPr/>
              <p14:nvPr/>
            </p14:nvContentPartPr>
            <p14:xfrm>
              <a:off x="10142993" y="4677881"/>
              <a:ext cx="360" cy="360"/>
            </p14:xfrm>
          </p:contentPart>
        </mc:Choice>
        <mc:Fallback xmlns="">
          <p:pic>
            <p:nvPicPr>
              <p:cNvPr id="29" name="Ink 28">
                <a:extLst>
                  <a:ext uri="{FF2B5EF4-FFF2-40B4-BE49-F238E27FC236}">
                    <a16:creationId xmlns:a16="http://schemas.microsoft.com/office/drawing/2014/main" id="{F8F41A67-AE23-4797-9B34-AE579DF29957}"/>
                  </a:ext>
                </a:extLst>
              </p:cNvPr>
              <p:cNvPicPr/>
              <p:nvPr/>
            </p:nvPicPr>
            <p:blipFill>
              <a:blip r:embed="rId25"/>
              <a:stretch>
                <a:fillRect/>
              </a:stretch>
            </p:blipFill>
            <p:spPr>
              <a:xfrm>
                <a:off x="10133993" y="4668881"/>
                <a:ext cx="18000" cy="18000"/>
              </a:xfrm>
              <a:prstGeom prst="rect">
                <a:avLst/>
              </a:prstGeom>
            </p:spPr>
          </p:pic>
        </mc:Fallback>
      </mc:AlternateContent>
      <p:sp>
        <p:nvSpPr>
          <p:cNvPr id="7" name="TextBox 6">
            <a:extLst>
              <a:ext uri="{FF2B5EF4-FFF2-40B4-BE49-F238E27FC236}">
                <a16:creationId xmlns:a16="http://schemas.microsoft.com/office/drawing/2014/main" id="{C9FB95C5-84DA-4278-AE82-042F4EAD08CC}"/>
              </a:ext>
            </a:extLst>
          </p:cNvPr>
          <p:cNvSpPr txBox="1"/>
          <p:nvPr/>
        </p:nvSpPr>
        <p:spPr>
          <a:xfrm>
            <a:off x="183206" y="5756173"/>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8" name="Rectangle 7">
            <a:extLst>
              <a:ext uri="{FF2B5EF4-FFF2-40B4-BE49-F238E27FC236}">
                <a16:creationId xmlns:a16="http://schemas.microsoft.com/office/drawing/2014/main" id="{BA6E5ADB-D48F-41F9-8179-825C2A6F4B16}"/>
              </a:ext>
            </a:extLst>
          </p:cNvPr>
          <p:cNvSpPr/>
          <p:nvPr/>
        </p:nvSpPr>
        <p:spPr>
          <a:xfrm>
            <a:off x="8705520" y="3323301"/>
            <a:ext cx="3028314" cy="523220"/>
          </a:xfrm>
          <a:prstGeom prst="rect">
            <a:avLst/>
          </a:prstGeom>
        </p:spPr>
        <p:txBody>
          <a:bodyPr wrap="square">
            <a:spAutoFit/>
          </a:bodyPr>
          <a:lstStyle/>
          <a:p>
            <a:r>
              <a:rPr lang="en-US" sz="1400"/>
              <a:t>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graphicFrame>
        <p:nvGraphicFramePr>
          <p:cNvPr id="3" name="Object 2">
            <a:extLst>
              <a:ext uri="{FF2B5EF4-FFF2-40B4-BE49-F238E27FC236}">
                <a16:creationId xmlns:a16="http://schemas.microsoft.com/office/drawing/2014/main" id="{35FEF0CC-934D-4D93-9A53-9CC4BFD14F0D}"/>
              </a:ext>
            </a:extLst>
          </p:cNvPr>
          <p:cNvGraphicFramePr>
            <a:graphicFrameLocks noChangeAspect="1"/>
          </p:cNvGraphicFramePr>
          <p:nvPr>
            <p:extLst>
              <p:ext uri="{D42A27DB-BD31-4B8C-83A1-F6EECF244321}">
                <p14:modId xmlns:p14="http://schemas.microsoft.com/office/powerpoint/2010/main" val="4221221287"/>
              </p:ext>
            </p:extLst>
          </p:nvPr>
        </p:nvGraphicFramePr>
        <p:xfrm>
          <a:off x="3927417" y="5432448"/>
          <a:ext cx="7429999" cy="1318316"/>
        </p:xfrm>
        <a:graphic>
          <a:graphicData uri="http://schemas.openxmlformats.org/presentationml/2006/ole">
            <mc:AlternateContent xmlns:mc="http://schemas.openxmlformats.org/markup-compatibility/2006">
              <mc:Choice xmlns:v="urn:schemas-microsoft-com:vml" Requires="v">
                <p:oleObj name="Equation" r:id="rId26" imgW="6908800" imgH="1219200" progId="Equation.DSMT4">
                  <p:embed/>
                </p:oleObj>
              </mc:Choice>
              <mc:Fallback>
                <p:oleObj name="Equation" r:id="rId26" imgW="6908800" imgH="1219200" progId="Equation.DSMT4">
                  <p:embed/>
                  <p:pic>
                    <p:nvPicPr>
                      <p:cNvPr id="0" name="Object 12"/>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927417" y="5432448"/>
                        <a:ext cx="7429999" cy="1318316"/>
                      </a:xfrm>
                      <a:prstGeom prst="rect">
                        <a:avLst/>
                      </a:prstGeom>
                      <a:noFill/>
                    </p:spPr>
                  </p:pic>
                </p:oleObj>
              </mc:Fallback>
            </mc:AlternateContent>
          </a:graphicData>
        </a:graphic>
      </p:graphicFrame>
    </p:spTree>
    <p:extLst>
      <p:ext uri="{BB962C8B-B14F-4D97-AF65-F5344CB8AC3E}">
        <p14:creationId xmlns:p14="http://schemas.microsoft.com/office/powerpoint/2010/main" val="37344289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771270"/>
            <a:ext cx="10361577" cy="338554"/>
          </a:xfrm>
          <a:prstGeom prst="rect">
            <a:avLst/>
          </a:prstGeom>
        </p:spPr>
        <p:txBody>
          <a:bodyPr wrap="square">
            <a:spAutoFit/>
          </a:bodyPr>
          <a:lstStyle/>
          <a:p>
            <a:r>
              <a:rPr lang="en-US" sz="1600"/>
              <a:t>General Diagrammatic Rules are as follows.  Consider a typical H for illustration, and suppose we want the causal GF:</a:t>
            </a:r>
          </a:p>
        </p:txBody>
      </p:sp>
      <p:graphicFrame>
        <p:nvGraphicFramePr>
          <p:cNvPr id="6" name="Object 5">
            <a:extLst>
              <a:ext uri="{FF2B5EF4-FFF2-40B4-BE49-F238E27FC236}">
                <a16:creationId xmlns:a16="http://schemas.microsoft.com/office/drawing/2014/main" id="{69713A4C-B4BB-448D-8EF9-0A5CE19B2962}"/>
              </a:ext>
            </a:extLst>
          </p:cNvPr>
          <p:cNvGraphicFramePr>
            <a:graphicFrameLocks noChangeAspect="1"/>
          </p:cNvGraphicFramePr>
          <p:nvPr>
            <p:extLst>
              <p:ext uri="{D42A27DB-BD31-4B8C-83A1-F6EECF244321}">
                <p14:modId xmlns:p14="http://schemas.microsoft.com/office/powerpoint/2010/main" val="71701868"/>
              </p:ext>
            </p:extLst>
          </p:nvPr>
        </p:nvGraphicFramePr>
        <p:xfrm>
          <a:off x="224911" y="1386235"/>
          <a:ext cx="5797550" cy="1171575"/>
        </p:xfrm>
        <a:graphic>
          <a:graphicData uri="http://schemas.openxmlformats.org/presentationml/2006/ole">
            <mc:AlternateContent xmlns:mc="http://schemas.openxmlformats.org/markup-compatibility/2006">
              <mc:Choice xmlns:v="urn:schemas-microsoft-com:vml" Requires="v">
                <p:oleObj name="Equation" r:id="rId3" imgW="4533840" imgH="914400" progId="Equation.DSMT4">
                  <p:embed/>
                </p:oleObj>
              </mc:Choice>
              <mc:Fallback>
                <p:oleObj name="Equation" r:id="rId3" imgW="4533840" imgH="914400" progId="Equation.DSMT4">
                  <p:embed/>
                  <p:pic>
                    <p:nvPicPr>
                      <p:cNvPr id="6" name="Object 5">
                        <a:extLst>
                          <a:ext uri="{FF2B5EF4-FFF2-40B4-BE49-F238E27FC236}">
                            <a16:creationId xmlns:a16="http://schemas.microsoft.com/office/drawing/2014/main" id="{69713A4C-B4BB-448D-8EF9-0A5CE19B2962}"/>
                          </a:ext>
                        </a:extLst>
                      </p:cNvPr>
                      <p:cNvPicPr>
                        <a:picLocks noChangeAspect="1" noChangeArrowheads="1"/>
                      </p:cNvPicPr>
                      <p:nvPr/>
                    </p:nvPicPr>
                    <p:blipFill>
                      <a:blip r:embed="rId4"/>
                      <a:srcRect/>
                      <a:stretch>
                        <a:fillRect/>
                      </a:stretch>
                    </p:blipFill>
                    <p:spPr bwMode="auto">
                      <a:xfrm>
                        <a:off x="224911" y="1386235"/>
                        <a:ext cx="5797550" cy="1171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B989F86-C1C8-418A-BED3-7163AAAE0914}"/>
              </a:ext>
            </a:extLst>
          </p:cNvPr>
          <p:cNvGraphicFramePr>
            <a:graphicFrameLocks noChangeAspect="1"/>
          </p:cNvGraphicFramePr>
          <p:nvPr>
            <p:extLst>
              <p:ext uri="{D42A27DB-BD31-4B8C-83A1-F6EECF244321}">
                <p14:modId xmlns:p14="http://schemas.microsoft.com/office/powerpoint/2010/main" val="1398792779"/>
              </p:ext>
            </p:extLst>
          </p:nvPr>
        </p:nvGraphicFramePr>
        <p:xfrm>
          <a:off x="6288991" y="1413261"/>
          <a:ext cx="5598209" cy="1247972"/>
        </p:xfrm>
        <a:graphic>
          <a:graphicData uri="http://schemas.openxmlformats.org/presentationml/2006/ole">
            <mc:AlternateContent xmlns:mc="http://schemas.openxmlformats.org/markup-compatibility/2006">
              <mc:Choice xmlns:v="urn:schemas-microsoft-com:vml" Requires="v">
                <p:oleObj name="Equation" r:id="rId5" imgW="4356000" imgH="965160" progId="Equation.DSMT4">
                  <p:embed/>
                </p:oleObj>
              </mc:Choice>
              <mc:Fallback>
                <p:oleObj name="Equation" r:id="rId5" imgW="4356000" imgH="965160" progId="Equation.DSMT4">
                  <p:embed/>
                  <p:pic>
                    <p:nvPicPr>
                      <p:cNvPr id="9" name="Object 8">
                        <a:extLst>
                          <a:ext uri="{FF2B5EF4-FFF2-40B4-BE49-F238E27FC236}">
                            <a16:creationId xmlns:a16="http://schemas.microsoft.com/office/drawing/2014/main" id="{2B989F86-C1C8-418A-BED3-7163AAAE0914}"/>
                          </a:ext>
                        </a:extLst>
                      </p:cNvPr>
                      <p:cNvPicPr>
                        <a:picLocks noChangeAspect="1" noChangeArrowheads="1"/>
                      </p:cNvPicPr>
                      <p:nvPr/>
                    </p:nvPicPr>
                    <p:blipFill>
                      <a:blip r:embed="rId6"/>
                      <a:srcRect/>
                      <a:stretch>
                        <a:fillRect/>
                      </a:stretch>
                    </p:blipFill>
                    <p:spPr bwMode="auto">
                      <a:xfrm>
                        <a:off x="6288991" y="1413261"/>
                        <a:ext cx="5598209" cy="1247972"/>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A354CD66-C9CA-41C1-851B-B7EBA1FCF15D}"/>
              </a:ext>
            </a:extLst>
          </p:cNvPr>
          <p:cNvSpPr/>
          <p:nvPr/>
        </p:nvSpPr>
        <p:spPr>
          <a:xfrm>
            <a:off x="183207" y="2880870"/>
            <a:ext cx="7474894" cy="338554"/>
          </a:xfrm>
          <a:prstGeom prst="rect">
            <a:avLst/>
          </a:prstGeom>
        </p:spPr>
        <p:txBody>
          <a:bodyPr wrap="square">
            <a:spAutoFit/>
          </a:bodyPr>
          <a:lstStyle/>
          <a:p>
            <a:r>
              <a:rPr lang="en-US" sz="1600"/>
              <a:t>Can see that we kind of develop two vertices due to the out/back contour.  So rules are:  </a:t>
            </a:r>
          </a:p>
        </p:txBody>
      </p:sp>
      <p:graphicFrame>
        <p:nvGraphicFramePr>
          <p:cNvPr id="3" name="Object 2">
            <a:extLst>
              <a:ext uri="{FF2B5EF4-FFF2-40B4-BE49-F238E27FC236}">
                <a16:creationId xmlns:a16="http://schemas.microsoft.com/office/drawing/2014/main" id="{C12C1DFB-4295-4FD3-83E5-5B95C91E310E}"/>
              </a:ext>
            </a:extLst>
          </p:cNvPr>
          <p:cNvGraphicFramePr>
            <a:graphicFrameLocks noChangeAspect="1"/>
          </p:cNvGraphicFramePr>
          <p:nvPr>
            <p:extLst>
              <p:ext uri="{D42A27DB-BD31-4B8C-83A1-F6EECF244321}">
                <p14:modId xmlns:p14="http://schemas.microsoft.com/office/powerpoint/2010/main" val="1391455376"/>
              </p:ext>
            </p:extLst>
          </p:nvPr>
        </p:nvGraphicFramePr>
        <p:xfrm>
          <a:off x="224911" y="3276511"/>
          <a:ext cx="3019425" cy="1996564"/>
        </p:xfrm>
        <a:graphic>
          <a:graphicData uri="http://schemas.openxmlformats.org/presentationml/2006/ole">
            <mc:AlternateContent xmlns:mc="http://schemas.openxmlformats.org/markup-compatibility/2006">
              <mc:Choice xmlns:v="urn:schemas-microsoft-com:vml" Requires="v">
                <p:oleObj name="Bitmap Image" r:id="rId7" imgW="2392560" imgH="1714680" progId="Paint.Picture">
                  <p:embed/>
                </p:oleObj>
              </mc:Choice>
              <mc:Fallback>
                <p:oleObj name="Bitmap Image" r:id="rId7" imgW="2392560" imgH="1714680" progId="Paint.Picture">
                  <p:embed/>
                  <p:pic>
                    <p:nvPicPr>
                      <p:cNvPr id="0" name="Object 1"/>
                      <p:cNvPicPr>
                        <a:picLocks noChangeAspect="1" noChangeArrowheads="1"/>
                      </p:cNvPicPr>
                      <p:nvPr/>
                    </p:nvPicPr>
                    <p:blipFill>
                      <a:blip r:embed="rId8"/>
                      <a:srcRect l="1955" r="4907" b="14624"/>
                      <a:stretch>
                        <a:fillRect/>
                      </a:stretch>
                    </p:blipFill>
                    <p:spPr bwMode="auto">
                      <a:xfrm>
                        <a:off x="224911" y="3276511"/>
                        <a:ext cx="3019425" cy="1996564"/>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3BD35182-96C7-47C3-9FF1-E2E1F96B1229}"/>
              </a:ext>
            </a:extLst>
          </p:cNvPr>
          <p:cNvGraphicFramePr>
            <a:graphicFrameLocks noChangeAspect="1"/>
          </p:cNvGraphicFramePr>
          <p:nvPr>
            <p:extLst>
              <p:ext uri="{D42A27DB-BD31-4B8C-83A1-F6EECF244321}">
                <p14:modId xmlns:p14="http://schemas.microsoft.com/office/powerpoint/2010/main" val="367293701"/>
              </p:ext>
            </p:extLst>
          </p:nvPr>
        </p:nvGraphicFramePr>
        <p:xfrm>
          <a:off x="3749675" y="3517900"/>
          <a:ext cx="2984500" cy="1589088"/>
        </p:xfrm>
        <a:graphic>
          <a:graphicData uri="http://schemas.openxmlformats.org/presentationml/2006/ole">
            <mc:AlternateContent xmlns:mc="http://schemas.openxmlformats.org/markup-compatibility/2006">
              <mc:Choice xmlns:v="urn:schemas-microsoft-com:vml" Requires="v">
                <p:oleObj name="Bitmap Image" r:id="rId9" imgW="2499480" imgH="1478160" progId="Paint.Picture">
                  <p:embed/>
                </p:oleObj>
              </mc:Choice>
              <mc:Fallback>
                <p:oleObj name="Bitmap Image" r:id="rId9" imgW="2499480" imgH="1478160" progId="Paint.Picture">
                  <p:embed/>
                  <p:pic>
                    <p:nvPicPr>
                      <p:cNvPr id="0" name="Object 6"/>
                      <p:cNvPicPr>
                        <a:picLocks noChangeAspect="1" noChangeArrowheads="1"/>
                      </p:cNvPicPr>
                      <p:nvPr/>
                    </p:nvPicPr>
                    <p:blipFill>
                      <a:blip r:embed="rId10"/>
                      <a:srcRect l="1038" t="388" r="18596" b="27074"/>
                      <a:stretch>
                        <a:fillRect/>
                      </a:stretch>
                    </p:blipFill>
                    <p:spPr bwMode="auto">
                      <a:xfrm>
                        <a:off x="3749675" y="3517900"/>
                        <a:ext cx="2984500" cy="1589088"/>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887B5908-8AAC-4F45-B2C7-F7DEFA8402B5}"/>
              </a:ext>
            </a:extLst>
          </p:cNvPr>
          <p:cNvGraphicFramePr>
            <a:graphicFrameLocks noChangeAspect="1"/>
          </p:cNvGraphicFramePr>
          <p:nvPr>
            <p:extLst>
              <p:ext uri="{D42A27DB-BD31-4B8C-83A1-F6EECF244321}">
                <p14:modId xmlns:p14="http://schemas.microsoft.com/office/powerpoint/2010/main" val="819575345"/>
              </p:ext>
            </p:extLst>
          </p:nvPr>
        </p:nvGraphicFramePr>
        <p:xfrm>
          <a:off x="7021858" y="3711230"/>
          <a:ext cx="4556125" cy="1127125"/>
        </p:xfrm>
        <a:graphic>
          <a:graphicData uri="http://schemas.openxmlformats.org/presentationml/2006/ole">
            <mc:AlternateContent xmlns:mc="http://schemas.openxmlformats.org/markup-compatibility/2006">
              <mc:Choice xmlns:v="urn:schemas-microsoft-com:vml" Requires="v">
                <p:oleObj name="Bitmap Image" r:id="rId11" imgW="3756986" imgH="1044030" progId="Paint.Picture">
                  <p:embed/>
                </p:oleObj>
              </mc:Choice>
              <mc:Fallback>
                <p:oleObj name="Bitmap Image" r:id="rId11" imgW="3756986" imgH="1044030" progId="Paint.Picture">
                  <p:embed/>
                  <p:pic>
                    <p:nvPicPr>
                      <p:cNvPr id="0" name="Object 8"/>
                      <p:cNvPicPr>
                        <a:picLocks noChangeAspect="1" noChangeArrowheads="1"/>
                      </p:cNvPicPr>
                      <p:nvPr/>
                    </p:nvPicPr>
                    <p:blipFill>
                      <a:blip r:embed="rId12">
                        <a:extLst>
                          <a:ext uri="{28A0092B-C50C-407E-A947-70E740481C1C}">
                            <a14:useLocalDpi xmlns:a14="http://schemas.microsoft.com/office/drawing/2010/main" val="0"/>
                          </a:ext>
                        </a:extLst>
                      </a:blip>
                      <a:srcRect l="699" t="-101" r="4163" b="14825"/>
                      <a:stretch>
                        <a:fillRect/>
                      </a:stretch>
                    </p:blipFill>
                    <p:spPr bwMode="auto">
                      <a:xfrm>
                        <a:off x="7021858" y="3711230"/>
                        <a:ext cx="4556125" cy="1127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FDAD6C9F-2134-4099-954D-C994876E9BFF}"/>
              </a:ext>
            </a:extLst>
          </p:cNvPr>
          <p:cNvSpPr txBox="1"/>
          <p:nvPr/>
        </p:nvSpPr>
        <p:spPr>
          <a:xfrm>
            <a:off x="5865174" y="5326625"/>
            <a:ext cx="6278186" cy="1384995"/>
          </a:xfrm>
          <a:prstGeom prst="rect">
            <a:avLst/>
          </a:prstGeom>
          <a:noFill/>
          <a:ln>
            <a:solidFill>
              <a:srgbClr val="FF0000"/>
            </a:solidFill>
          </a:ln>
        </p:spPr>
        <p:txBody>
          <a:bodyPr wrap="square" rtlCol="0">
            <a:spAutoFit/>
          </a:bodyPr>
          <a:lstStyle/>
          <a:p>
            <a:r>
              <a:rPr lang="en-US" sz="1400"/>
              <a:t>For two-point functions like above, only topologically distinct diagrams, no vacuum bubbles because of out/back contour.  But can have disconnected diagrams.  If homogeneous system, then polarization indices on GF are just delta functions.  This will have effect that can ignore polarization indices….except when have closed ‘fermion’ loops, then the sum over polarization indices decouples into a trace, which would result in GF(#components) where #components = 3 in this case.</a:t>
            </a:r>
          </a:p>
        </p:txBody>
      </p:sp>
      <p:graphicFrame>
        <p:nvGraphicFramePr>
          <p:cNvPr id="13" name="Object 12">
            <a:extLst>
              <a:ext uri="{FF2B5EF4-FFF2-40B4-BE49-F238E27FC236}">
                <a16:creationId xmlns:a16="http://schemas.microsoft.com/office/drawing/2014/main" id="{B1DE3D5F-40AC-4918-830C-7C622BE00CA0}"/>
              </a:ext>
            </a:extLst>
          </p:cNvPr>
          <p:cNvGraphicFramePr>
            <a:graphicFrameLocks noChangeAspect="1"/>
          </p:cNvGraphicFramePr>
          <p:nvPr>
            <p:extLst>
              <p:ext uri="{D42A27DB-BD31-4B8C-83A1-F6EECF244321}">
                <p14:modId xmlns:p14="http://schemas.microsoft.com/office/powerpoint/2010/main" val="1752052688"/>
              </p:ext>
            </p:extLst>
          </p:nvPr>
        </p:nvGraphicFramePr>
        <p:xfrm>
          <a:off x="313609" y="5434644"/>
          <a:ext cx="5420905" cy="1168955"/>
        </p:xfrm>
        <a:graphic>
          <a:graphicData uri="http://schemas.openxmlformats.org/presentationml/2006/ole">
            <mc:AlternateContent xmlns:mc="http://schemas.openxmlformats.org/markup-compatibility/2006">
              <mc:Choice xmlns:v="urn:schemas-microsoft-com:vml" Requires="v">
                <p:oleObj name="Equation" r:id="rId13" imgW="5194300" imgH="1117600" progId="Equation.DSMT4">
                  <p:embed/>
                </p:oleObj>
              </mc:Choice>
              <mc:Fallback>
                <p:oleObj name="Equation" r:id="rId13"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3609" y="5434644"/>
                        <a:ext cx="5420905" cy="1168955"/>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2086232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29867"/>
            <a:ext cx="11277721" cy="307777"/>
          </a:xfrm>
          <a:prstGeom prst="rect">
            <a:avLst/>
          </a:prstGeom>
        </p:spPr>
        <p:txBody>
          <a:bodyPr wrap="square">
            <a:spAutoFit/>
          </a:bodyPr>
          <a:lstStyle/>
          <a:p>
            <a:r>
              <a:rPr lang="en-US" sz="1400"/>
              <a:t>Now let’s consider expectations against specific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6" y="907512"/>
            <a:ext cx="9696080" cy="769441"/>
          </a:xfrm>
          <a:prstGeom prst="rect">
            <a:avLst/>
          </a:prstGeom>
        </p:spPr>
        <p:txBody>
          <a:bodyPr wrap="square">
            <a:spAutoFit/>
          </a:bodyPr>
          <a:lstStyle/>
          <a:p>
            <a:r>
              <a:rPr lang="en-US" sz="16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  Let G</a:t>
            </a:r>
            <a:r>
              <a:rPr lang="en-US" sz="1400" baseline="30000"/>
              <a:t>Contour</a:t>
            </a:r>
            <a:r>
              <a:rPr lang="en-US" sz="1400"/>
              <a:t> be the contour ordered GF:</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2116811348"/>
              </p:ext>
            </p:extLst>
          </p:nvPr>
        </p:nvGraphicFramePr>
        <p:xfrm>
          <a:off x="264373" y="1780904"/>
          <a:ext cx="3641725" cy="582613"/>
        </p:xfrm>
        <a:graphic>
          <a:graphicData uri="http://schemas.openxmlformats.org/presentationml/2006/ole">
            <mc:AlternateContent xmlns:mc="http://schemas.openxmlformats.org/markup-compatibility/2006">
              <mc:Choice xmlns:v="urn:schemas-microsoft-com:vml" Requires="v">
                <p:oleObj name="Equation" r:id="rId3" imgW="3174840" imgH="507960" progId="Equation.DSMT4">
                  <p:embed/>
                </p:oleObj>
              </mc:Choice>
              <mc:Fallback>
                <p:oleObj name="Equation" r:id="rId3" imgW="3174840" imgH="50796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264373" y="1780904"/>
                        <a:ext cx="3641725" cy="58261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5" y="2554093"/>
            <a:ext cx="1160002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1258103291"/>
              </p:ext>
            </p:extLst>
          </p:nvPr>
        </p:nvGraphicFramePr>
        <p:xfrm>
          <a:off x="293688" y="3244521"/>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293688" y="3244521"/>
                        <a:ext cx="3311525" cy="5461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6454B68-101E-41A5-83F5-841BBDFBDBAC}"/>
              </a:ext>
            </a:extLst>
          </p:cNvPr>
          <p:cNvSpPr txBox="1"/>
          <p:nvPr/>
        </p:nvSpPr>
        <p:spPr>
          <a:xfrm>
            <a:off x="186597" y="3975502"/>
            <a:ext cx="1609030" cy="307777"/>
          </a:xfrm>
          <a:prstGeom prst="rect">
            <a:avLst/>
          </a:prstGeom>
          <a:noFill/>
        </p:spPr>
        <p:txBody>
          <a:bodyPr wrap="none" rtlCol="0">
            <a:spAutoFit/>
          </a:bodyPr>
          <a:lstStyle/>
          <a:p>
            <a:r>
              <a:rPr lang="en-US" sz="1400"/>
              <a:t>Then rules simplify:</a:t>
            </a:r>
            <a:endParaRPr lang="en-US"/>
          </a:p>
        </p:txBody>
      </p:sp>
      <p:sp>
        <p:nvSpPr>
          <p:cNvPr id="18" name="TextBox 17">
            <a:extLst>
              <a:ext uri="{FF2B5EF4-FFF2-40B4-BE49-F238E27FC236}">
                <a16:creationId xmlns:a16="http://schemas.microsoft.com/office/drawing/2014/main" id="{3F8FB0CD-8E2F-4576-ACE4-DF5FA5F9211A}"/>
              </a:ext>
            </a:extLst>
          </p:cNvPr>
          <p:cNvSpPr txBox="1"/>
          <p:nvPr/>
        </p:nvSpPr>
        <p:spPr>
          <a:xfrm>
            <a:off x="408774" y="5937921"/>
            <a:ext cx="5706559" cy="738664"/>
          </a:xfrm>
          <a:prstGeom prst="rect">
            <a:avLst/>
          </a:prstGeom>
          <a:noFill/>
          <a:ln w="12700">
            <a:solidFill>
              <a:srgbClr val="FF0000"/>
            </a:solidFill>
          </a:ln>
        </p:spPr>
        <p:txBody>
          <a:bodyPr wrap="square" rtlCol="0">
            <a:spAutoFit/>
          </a:bodyPr>
          <a:lstStyle/>
          <a:p>
            <a:r>
              <a:rPr lang="en-US" sz="1400"/>
              <a:t>For two-point functions as above, only topologically distinct diagrams, leave out vacuum bubbles as they cancel from denominator, but disconnected diagrams okay.  Thing about the ‘fermion’ loop trace still applies.</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FFD9B3C2-D508-46FF-954B-AB172EDB6333}"/>
                  </a:ext>
                </a:extLst>
              </p14:cNvPr>
              <p14:cNvContentPartPr/>
              <p14:nvPr/>
            </p14:nvContentPartPr>
            <p14:xfrm>
              <a:off x="9642916" y="6523052"/>
              <a:ext cx="360" cy="360"/>
            </p14:xfrm>
          </p:contentPart>
        </mc:Choice>
        <mc:Fallback xmlns="">
          <p:pic>
            <p:nvPicPr>
              <p:cNvPr id="25" name="Ink 24">
                <a:extLst>
                  <a:ext uri="{FF2B5EF4-FFF2-40B4-BE49-F238E27FC236}">
                    <a16:creationId xmlns:a16="http://schemas.microsoft.com/office/drawing/2014/main" id="{FFD9B3C2-D508-46FF-954B-AB172EDB6333}"/>
                  </a:ext>
                </a:extLst>
              </p:cNvPr>
              <p:cNvPicPr/>
              <p:nvPr/>
            </p:nvPicPr>
            <p:blipFill>
              <a:blip r:embed="rId13"/>
              <a:stretch>
                <a:fillRect/>
              </a:stretch>
            </p:blipFill>
            <p:spPr>
              <a:xfrm>
                <a:off x="9633916" y="65140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2" name="Ink 31">
                <a:extLst>
                  <a:ext uri="{FF2B5EF4-FFF2-40B4-BE49-F238E27FC236}">
                    <a16:creationId xmlns:a16="http://schemas.microsoft.com/office/drawing/2014/main" id="{9EF977C7-91FA-4699-A916-E97B2C897EE3}"/>
                  </a:ext>
                </a:extLst>
              </p14:cNvPr>
              <p14:cNvContentPartPr/>
              <p14:nvPr/>
            </p14:nvContentPartPr>
            <p14:xfrm>
              <a:off x="9756316" y="6570212"/>
              <a:ext cx="360" cy="360"/>
            </p14:xfrm>
          </p:contentPart>
        </mc:Choice>
        <mc:Fallback xmlns="">
          <p:pic>
            <p:nvPicPr>
              <p:cNvPr id="32" name="Ink 31">
                <a:extLst>
                  <a:ext uri="{FF2B5EF4-FFF2-40B4-BE49-F238E27FC236}">
                    <a16:creationId xmlns:a16="http://schemas.microsoft.com/office/drawing/2014/main" id="{9EF977C7-91FA-4699-A916-E97B2C897EE3}"/>
                  </a:ext>
                </a:extLst>
              </p:cNvPr>
              <p:cNvPicPr/>
              <p:nvPr/>
            </p:nvPicPr>
            <p:blipFill>
              <a:blip r:embed="rId13"/>
              <a:stretch>
                <a:fillRect/>
              </a:stretch>
            </p:blipFill>
            <p:spPr>
              <a:xfrm>
                <a:off x="9747316" y="6561212"/>
                <a:ext cx="18000" cy="18000"/>
              </a:xfrm>
              <a:prstGeom prst="rect">
                <a:avLst/>
              </a:prstGeom>
            </p:spPr>
          </p:pic>
        </mc:Fallback>
      </mc:AlternateContent>
      <p:graphicFrame>
        <p:nvGraphicFramePr>
          <p:cNvPr id="5" name="Object 4">
            <a:extLst>
              <a:ext uri="{FF2B5EF4-FFF2-40B4-BE49-F238E27FC236}">
                <a16:creationId xmlns:a16="http://schemas.microsoft.com/office/drawing/2014/main" id="{E8593240-8DE3-43DE-8A0A-2371A703A16C}"/>
              </a:ext>
            </a:extLst>
          </p:cNvPr>
          <p:cNvGraphicFramePr>
            <a:graphicFrameLocks noChangeAspect="1"/>
          </p:cNvGraphicFramePr>
          <p:nvPr>
            <p:extLst>
              <p:ext uri="{D42A27DB-BD31-4B8C-83A1-F6EECF244321}">
                <p14:modId xmlns:p14="http://schemas.microsoft.com/office/powerpoint/2010/main" val="3536635132"/>
              </p:ext>
            </p:extLst>
          </p:nvPr>
        </p:nvGraphicFramePr>
        <p:xfrm>
          <a:off x="293688" y="4605930"/>
          <a:ext cx="1317104" cy="1095120"/>
        </p:xfrm>
        <a:graphic>
          <a:graphicData uri="http://schemas.openxmlformats.org/presentationml/2006/ole">
            <mc:AlternateContent xmlns:mc="http://schemas.openxmlformats.org/markup-compatibility/2006">
              <mc:Choice xmlns:v="urn:schemas-microsoft-com:vml" Requires="v">
                <p:oleObj name="Bitmap Image" r:id="rId15" imgW="1066680" imgH="998280" progId="Paint.Picture">
                  <p:embed/>
                </p:oleObj>
              </mc:Choice>
              <mc:Fallback>
                <p:oleObj name="Bitmap Image" r:id="rId15" imgW="1066680" imgH="998280" progId="Paint.Picture">
                  <p:embed/>
                  <p:pic>
                    <p:nvPicPr>
                      <p:cNvPr id="0" name="Object 91"/>
                      <p:cNvPicPr>
                        <a:picLocks noChangeAspect="1" noChangeArrowheads="1"/>
                      </p:cNvPicPr>
                      <p:nvPr/>
                    </p:nvPicPr>
                    <p:blipFill>
                      <a:blip r:embed="rId16"/>
                      <a:srcRect l="1830" r="4907" b="17786"/>
                      <a:stretch>
                        <a:fillRect/>
                      </a:stretch>
                    </p:blipFill>
                    <p:spPr bwMode="auto">
                      <a:xfrm>
                        <a:off x="293688" y="4605930"/>
                        <a:ext cx="1317104" cy="109512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D831C4A-6692-4623-8908-4D81E9B99A93}"/>
              </a:ext>
            </a:extLst>
          </p:cNvPr>
          <p:cNvGraphicFramePr>
            <a:graphicFrameLocks noChangeAspect="1"/>
          </p:cNvGraphicFramePr>
          <p:nvPr>
            <p:extLst>
              <p:ext uri="{D42A27DB-BD31-4B8C-83A1-F6EECF244321}">
                <p14:modId xmlns:p14="http://schemas.microsoft.com/office/powerpoint/2010/main" val="1064776009"/>
              </p:ext>
            </p:extLst>
          </p:nvPr>
        </p:nvGraphicFramePr>
        <p:xfrm>
          <a:off x="1916349" y="4283279"/>
          <a:ext cx="1654738" cy="1326739"/>
        </p:xfrm>
        <a:graphic>
          <a:graphicData uri="http://schemas.openxmlformats.org/presentationml/2006/ole">
            <mc:AlternateContent xmlns:mc="http://schemas.openxmlformats.org/markup-compatibility/2006">
              <mc:Choice xmlns:v="urn:schemas-microsoft-com:vml" Requires="v">
                <p:oleObj name="Bitmap Image" r:id="rId17" imgW="1234440" imgH="1005840" progId="Paint.Picture">
                  <p:embed/>
                </p:oleObj>
              </mc:Choice>
              <mc:Fallback>
                <p:oleObj name="Bitmap Image" r:id="rId17" imgW="1234440" imgH="1005840" progId="Paint.Picture">
                  <p:embed/>
                  <p:pic>
                    <p:nvPicPr>
                      <p:cNvPr id="0" name="Object 93"/>
                      <p:cNvPicPr>
                        <a:picLocks noChangeAspect="1" noChangeArrowheads="1"/>
                      </p:cNvPicPr>
                      <p:nvPr/>
                    </p:nvPicPr>
                    <p:blipFill>
                      <a:blip r:embed="rId18"/>
                      <a:srcRect l="1038" t="388" r="868" b="2823"/>
                      <a:stretch>
                        <a:fillRect/>
                      </a:stretch>
                    </p:blipFill>
                    <p:spPr bwMode="auto">
                      <a:xfrm>
                        <a:off x="1916349" y="4283279"/>
                        <a:ext cx="1654738" cy="1326739"/>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AD11A6E-41DA-4512-A12F-6231FEA429EB}"/>
              </a:ext>
            </a:extLst>
          </p:cNvPr>
          <p:cNvGraphicFramePr>
            <a:graphicFrameLocks noChangeAspect="1"/>
          </p:cNvGraphicFramePr>
          <p:nvPr>
            <p:extLst>
              <p:ext uri="{D42A27DB-BD31-4B8C-83A1-F6EECF244321}">
                <p14:modId xmlns:p14="http://schemas.microsoft.com/office/powerpoint/2010/main" val="1842886856"/>
              </p:ext>
            </p:extLst>
          </p:nvPr>
        </p:nvGraphicFramePr>
        <p:xfrm>
          <a:off x="3876643" y="4367719"/>
          <a:ext cx="2238691" cy="1242300"/>
        </p:xfrm>
        <a:graphic>
          <a:graphicData uri="http://schemas.openxmlformats.org/presentationml/2006/ole">
            <mc:AlternateContent xmlns:mc="http://schemas.openxmlformats.org/markup-compatibility/2006">
              <mc:Choice xmlns:v="urn:schemas-microsoft-com:vml" Requires="v">
                <p:oleObj name="Bitmap Image" r:id="rId19" imgW="3756986" imgH="1044030" progId="Paint.Picture">
                  <p:embed/>
                </p:oleObj>
              </mc:Choice>
              <mc:Fallback>
                <p:oleObj name="Bitmap Image" r:id="rId19" imgW="3756986" imgH="1044030" progId="Paint.Picture">
                  <p:embed/>
                  <p:pic>
                    <p:nvPicPr>
                      <p:cNvPr id="0" name="Object 95"/>
                      <p:cNvPicPr>
                        <a:picLocks noChangeAspect="1" noChangeArrowheads="1"/>
                      </p:cNvPicPr>
                      <p:nvPr/>
                    </p:nvPicPr>
                    <p:blipFill>
                      <a:blip r:embed="rId20">
                        <a:extLst>
                          <a:ext uri="{28A0092B-C50C-407E-A947-70E740481C1C}">
                            <a14:useLocalDpi xmlns:a14="http://schemas.microsoft.com/office/drawing/2010/main" val="0"/>
                          </a:ext>
                        </a:extLst>
                      </a:blip>
                      <a:srcRect l="699" t="-101" r="55696" b="12325"/>
                      <a:stretch>
                        <a:fillRect/>
                      </a:stretch>
                    </p:blipFill>
                    <p:spPr bwMode="auto">
                      <a:xfrm>
                        <a:off x="3876643" y="4367719"/>
                        <a:ext cx="2238691" cy="1242300"/>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A510EB52-AECD-4338-9A4B-C148249D5145}"/>
              </a:ext>
            </a:extLst>
          </p:cNvPr>
          <p:cNvGraphicFramePr>
            <a:graphicFrameLocks noChangeAspect="1"/>
          </p:cNvGraphicFramePr>
          <p:nvPr>
            <p:extLst>
              <p:ext uri="{D42A27DB-BD31-4B8C-83A1-F6EECF244321}">
                <p14:modId xmlns:p14="http://schemas.microsoft.com/office/powerpoint/2010/main" val="2037980953"/>
              </p:ext>
            </p:extLst>
          </p:nvPr>
        </p:nvGraphicFramePr>
        <p:xfrm>
          <a:off x="6585750" y="5538353"/>
          <a:ext cx="5197475" cy="1120775"/>
        </p:xfrm>
        <a:graphic>
          <a:graphicData uri="http://schemas.openxmlformats.org/presentationml/2006/ole">
            <mc:AlternateContent xmlns:mc="http://schemas.openxmlformats.org/markup-compatibility/2006">
              <mc:Choice xmlns:v="urn:schemas-microsoft-com:vml" Requires="v">
                <p:oleObj name="Equation" r:id="rId21" imgW="5194300" imgH="1117600" progId="Equation.DSMT4">
                  <p:embed/>
                </p:oleObj>
              </mc:Choice>
              <mc:Fallback>
                <p:oleObj name="Equation" r:id="rId21"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6585750" y="5538353"/>
                        <a:ext cx="5197475" cy="1120775"/>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37638616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10868" y="2288792"/>
            <a:ext cx="5065804"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1693175098"/>
              </p:ext>
            </p:extLst>
          </p:nvPr>
        </p:nvGraphicFramePr>
        <p:xfrm>
          <a:off x="496871" y="2761792"/>
          <a:ext cx="7851775" cy="661988"/>
        </p:xfrm>
        <a:graphic>
          <a:graphicData uri="http://schemas.openxmlformats.org/presentationml/2006/ole">
            <mc:AlternateContent xmlns:mc="http://schemas.openxmlformats.org/markup-compatibility/2006">
              <mc:Choice xmlns:v="urn:schemas-microsoft-com:vml" Requires="v">
                <p:oleObj name="Equation" r:id="rId3" imgW="5638680" imgH="469800" progId="Equation.DSMT4">
                  <p:embed/>
                </p:oleObj>
              </mc:Choice>
              <mc:Fallback>
                <p:oleObj name="Equation" r:id="rId3" imgW="5638680" imgH="469800" progId="Equation.DSMT4">
                  <p:embed/>
                  <p:pic>
                    <p:nvPicPr>
                      <p:cNvPr id="6" name="Object 5">
                        <a:extLst>
                          <a:ext uri="{FF2B5EF4-FFF2-40B4-BE49-F238E27FC236}">
                            <a16:creationId xmlns:a16="http://schemas.microsoft.com/office/drawing/2014/main" id="{39C6BC14-1D54-4BBA-A593-814BC9F2F678}"/>
                          </a:ext>
                        </a:extLst>
                      </p:cNvPr>
                      <p:cNvPicPr>
                        <a:picLocks noChangeAspect="1" noChangeArrowheads="1"/>
                      </p:cNvPicPr>
                      <p:nvPr/>
                    </p:nvPicPr>
                    <p:blipFill>
                      <a:blip r:embed="rId4"/>
                      <a:srcRect/>
                      <a:stretch>
                        <a:fillRect/>
                      </a:stretch>
                    </p:blipFill>
                    <p:spPr bwMode="auto">
                      <a:xfrm>
                        <a:off x="496871" y="2761792"/>
                        <a:ext cx="7851775" cy="66198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2860714479"/>
              </p:ext>
            </p:extLst>
          </p:nvPr>
        </p:nvGraphicFramePr>
        <p:xfrm>
          <a:off x="8779301" y="2739598"/>
          <a:ext cx="2915828" cy="582394"/>
        </p:xfrm>
        <a:graphic>
          <a:graphicData uri="http://schemas.openxmlformats.org/presentationml/2006/ole">
            <mc:AlternateContent xmlns:mc="http://schemas.openxmlformats.org/markup-compatibility/2006">
              <mc:Choice xmlns:v="urn:schemas-microsoft-com:vml" Requires="v">
                <p:oleObj name="Equation" r:id="rId5" imgW="2400300" imgH="482600" progId="Equation.DSMT4">
                  <p:embed/>
                </p:oleObj>
              </mc:Choice>
              <mc:Fallback>
                <p:oleObj name="Equation" r:id="rId5" imgW="2400300" imgH="48260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79301" y="2739598"/>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3663863484"/>
              </p:ext>
            </p:extLst>
          </p:nvPr>
        </p:nvGraphicFramePr>
        <p:xfrm>
          <a:off x="496871" y="3906299"/>
          <a:ext cx="7165975" cy="596900"/>
        </p:xfrm>
        <a:graphic>
          <a:graphicData uri="http://schemas.openxmlformats.org/presentationml/2006/ole">
            <mc:AlternateContent xmlns:mc="http://schemas.openxmlformats.org/markup-compatibility/2006">
              <mc:Choice xmlns:v="urn:schemas-microsoft-com:vml" Requires="v">
                <p:oleObj name="Equation" r:id="rId7" imgW="5740200" imgH="469800" progId="Equation.DSMT4">
                  <p:embed/>
                </p:oleObj>
              </mc:Choice>
              <mc:Fallback>
                <p:oleObj name="Equation" r:id="rId7" imgW="5740200" imgH="469800" progId="Equation.DSMT4">
                  <p:embed/>
                  <p:pic>
                    <p:nvPicPr>
                      <p:cNvPr id="15" name="Object 14">
                        <a:extLst>
                          <a:ext uri="{FF2B5EF4-FFF2-40B4-BE49-F238E27FC236}">
                            <a16:creationId xmlns:a16="http://schemas.microsoft.com/office/drawing/2014/main" id="{69C239A8-1EC3-4A76-B1FA-3BEFD1FC318B}"/>
                          </a:ext>
                        </a:extLst>
                      </p:cNvPr>
                      <p:cNvPicPr>
                        <a:picLocks noChangeAspect="1" noChangeArrowheads="1"/>
                      </p:cNvPicPr>
                      <p:nvPr/>
                    </p:nvPicPr>
                    <p:blipFill>
                      <a:blip r:embed="rId8"/>
                      <a:srcRect/>
                      <a:stretch>
                        <a:fillRect/>
                      </a:stretch>
                    </p:blipFill>
                    <p:spPr bwMode="auto">
                      <a:xfrm>
                        <a:off x="496871" y="3906299"/>
                        <a:ext cx="7165975" cy="596900"/>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55800" y="3454343"/>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2394500433"/>
              </p:ext>
            </p:extLst>
          </p:nvPr>
        </p:nvGraphicFramePr>
        <p:xfrm>
          <a:off x="8853458" y="4029239"/>
          <a:ext cx="1450038" cy="292427"/>
        </p:xfrm>
        <a:graphic>
          <a:graphicData uri="http://schemas.openxmlformats.org/presentationml/2006/ole">
            <mc:AlternateContent xmlns:mc="http://schemas.openxmlformats.org/markup-compatibility/2006">
              <mc:Choice xmlns:v="urn:schemas-microsoft-com:vml" Requires="v">
                <p:oleObj name="Equation" r:id="rId9" imgW="939600" imgH="190440" progId="Equation.DSMT4">
                  <p:embed/>
                </p:oleObj>
              </mc:Choice>
              <mc:Fallback>
                <p:oleObj name="Equation" r:id="rId9" imgW="939600" imgH="190440" progId="Equation.DSMT4">
                  <p:embed/>
                  <p:pic>
                    <p:nvPicPr>
                      <p:cNvPr id="20" name="Object 19">
                        <a:extLst>
                          <a:ext uri="{FF2B5EF4-FFF2-40B4-BE49-F238E27FC236}">
                            <a16:creationId xmlns:a16="http://schemas.microsoft.com/office/drawing/2014/main" id="{54B76EE4-5409-4133-A6C2-3ED9092785AF}"/>
                          </a:ext>
                        </a:extLst>
                      </p:cNvPr>
                      <p:cNvPicPr>
                        <a:picLocks noChangeAspect="1" noChangeArrowheads="1"/>
                      </p:cNvPicPr>
                      <p:nvPr/>
                    </p:nvPicPr>
                    <p:blipFill>
                      <a:blip r:embed="rId10"/>
                      <a:srcRect/>
                      <a:stretch>
                        <a:fillRect/>
                      </a:stretch>
                    </p:blipFill>
                    <p:spPr bwMode="auto">
                      <a:xfrm>
                        <a:off x="8853458" y="4029239"/>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10867" y="4589948"/>
            <a:ext cx="10814851" cy="523220"/>
          </a:xfrm>
          <a:prstGeom prst="rect">
            <a:avLst/>
          </a:prstGeom>
          <a:noFill/>
        </p:spPr>
        <p:txBody>
          <a:bodyPr wrap="square" rtlCol="0">
            <a:spAutoFit/>
          </a:bodyPr>
          <a:lstStyle/>
          <a:p>
            <a:r>
              <a:rPr lang="en-US" sz="1400" dirty="0"/>
              <a:t>If perturbation is time-independent, and we’ll simplify to index independent too (though not necessary),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3958413036"/>
              </p:ext>
            </p:extLst>
          </p:nvPr>
        </p:nvGraphicFramePr>
        <p:xfrm>
          <a:off x="457200" y="5143500"/>
          <a:ext cx="3449638" cy="539750"/>
        </p:xfrm>
        <a:graphic>
          <a:graphicData uri="http://schemas.openxmlformats.org/presentationml/2006/ole">
            <mc:AlternateContent xmlns:mc="http://schemas.openxmlformats.org/markup-compatibility/2006">
              <mc:Choice xmlns:v="urn:schemas-microsoft-com:vml" Requires="v">
                <p:oleObj name="Equation" r:id="rId11" imgW="2679480" imgH="431640" progId="Equation.DSMT4">
                  <p:embed/>
                </p:oleObj>
              </mc:Choice>
              <mc:Fallback>
                <p:oleObj name="Equation" r:id="rId11" imgW="2679480" imgH="431640" progId="Equation.DSMT4">
                  <p:embed/>
                  <p:pic>
                    <p:nvPicPr>
                      <p:cNvPr id="25" name="Object 24">
                        <a:extLst>
                          <a:ext uri="{FF2B5EF4-FFF2-40B4-BE49-F238E27FC236}">
                            <a16:creationId xmlns:a16="http://schemas.microsoft.com/office/drawing/2014/main" id="{79F36ADA-BA6B-4439-8F98-2102CC6877B1}"/>
                          </a:ext>
                        </a:extLst>
                      </p:cNvPr>
                      <p:cNvPicPr>
                        <a:picLocks noChangeAspect="1" noChangeArrowheads="1"/>
                      </p:cNvPicPr>
                      <p:nvPr/>
                    </p:nvPicPr>
                    <p:blipFill>
                      <a:blip r:embed="rId12"/>
                      <a:srcRect/>
                      <a:stretch>
                        <a:fillRect/>
                      </a:stretch>
                    </p:blipFill>
                    <p:spPr bwMode="auto">
                      <a:xfrm>
                        <a:off x="457200" y="5143500"/>
                        <a:ext cx="3449638" cy="53975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1508564562"/>
              </p:ext>
            </p:extLst>
          </p:nvPr>
        </p:nvGraphicFramePr>
        <p:xfrm>
          <a:off x="6188696" y="5072308"/>
          <a:ext cx="5689600" cy="749300"/>
        </p:xfrm>
        <a:graphic>
          <a:graphicData uri="http://schemas.openxmlformats.org/presentationml/2006/ole">
            <mc:AlternateContent xmlns:mc="http://schemas.openxmlformats.org/markup-compatibility/2006">
              <mc:Choice xmlns:v="urn:schemas-microsoft-com:vml" Requires="v">
                <p:oleObj name="Equation" r:id="rId13" imgW="5155920" imgH="685800" progId="Equation.DSMT4">
                  <p:embed/>
                </p:oleObj>
              </mc:Choice>
              <mc:Fallback>
                <p:oleObj name="Equation" r:id="rId13" imgW="5155920" imgH="685800" progId="Equation.DSMT4">
                  <p:embed/>
                  <p:pic>
                    <p:nvPicPr>
                      <p:cNvPr id="27" name="Object 26">
                        <a:extLst>
                          <a:ext uri="{FF2B5EF4-FFF2-40B4-BE49-F238E27FC236}">
                            <a16:creationId xmlns:a16="http://schemas.microsoft.com/office/drawing/2014/main" id="{99F99BD2-2FEF-4513-933E-8299F480FB25}"/>
                          </a:ext>
                        </a:extLst>
                      </p:cNvPr>
                      <p:cNvPicPr>
                        <a:picLocks noChangeAspect="1" noChangeArrowheads="1"/>
                      </p:cNvPicPr>
                      <p:nvPr/>
                    </p:nvPicPr>
                    <p:blipFill>
                      <a:blip r:embed="rId14"/>
                      <a:srcRect/>
                      <a:stretch>
                        <a:fillRect/>
                      </a:stretch>
                    </p:blipFill>
                    <p:spPr bwMode="auto">
                      <a:xfrm>
                        <a:off x="6188696" y="5072308"/>
                        <a:ext cx="5689600" cy="749300"/>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461927" y="5413170"/>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958852" y="5513831"/>
            <a:ext cx="2298725" cy="307777"/>
          </a:xfrm>
          <a:prstGeom prst="rect">
            <a:avLst/>
          </a:prstGeom>
          <a:noFill/>
        </p:spPr>
        <p:txBody>
          <a:bodyPr wrap="square" rtlCol="0">
            <a:spAutoFit/>
          </a:bodyPr>
          <a:lstStyle/>
          <a:p>
            <a:r>
              <a:rPr lang="en-US" sz="1400"/>
              <a:t>Approximating about pole.</a:t>
            </a:r>
          </a:p>
        </p:txBody>
      </p:sp>
      <p:graphicFrame>
        <p:nvGraphicFramePr>
          <p:cNvPr id="7" name="Object 6">
            <a:extLst>
              <a:ext uri="{FF2B5EF4-FFF2-40B4-BE49-F238E27FC236}">
                <a16:creationId xmlns:a16="http://schemas.microsoft.com/office/drawing/2014/main" id="{BA476884-61F3-43B2-8569-EB683015BCAC}"/>
              </a:ext>
            </a:extLst>
          </p:cNvPr>
          <p:cNvGraphicFramePr>
            <a:graphicFrameLocks noChangeAspect="1"/>
          </p:cNvGraphicFramePr>
          <p:nvPr>
            <p:extLst>
              <p:ext uri="{D42A27DB-BD31-4B8C-83A1-F6EECF244321}">
                <p14:modId xmlns:p14="http://schemas.microsoft.com/office/powerpoint/2010/main" val="1860463617"/>
              </p:ext>
            </p:extLst>
          </p:nvPr>
        </p:nvGraphicFramePr>
        <p:xfrm>
          <a:off x="410868" y="1579512"/>
          <a:ext cx="11001375" cy="684213"/>
        </p:xfrm>
        <a:graphic>
          <a:graphicData uri="http://schemas.openxmlformats.org/presentationml/2006/ole">
            <mc:AlternateContent xmlns:mc="http://schemas.openxmlformats.org/markup-compatibility/2006">
              <mc:Choice xmlns:v="urn:schemas-microsoft-com:vml" Requires="v">
                <p:oleObj name="Bitmap Image" r:id="rId15" imgW="11963520" imgH="1188720" progId="Paint.Picture">
                  <p:embed/>
                </p:oleObj>
              </mc:Choice>
              <mc:Fallback>
                <p:oleObj name="Bitmap Image" r:id="rId15" imgW="11963520" imgH="1188720" progId="Paint.Picture">
                  <p:embed/>
                  <p:pic>
                    <p:nvPicPr>
                      <p:cNvPr id="0" name="Object 9"/>
                      <p:cNvPicPr>
                        <a:picLocks noChangeAspect="1" noChangeArrowheads="1"/>
                      </p:cNvPicPr>
                      <p:nvPr/>
                    </p:nvPicPr>
                    <p:blipFill>
                      <a:blip r:embed="rId16"/>
                      <a:srcRect l="-259" t="19736" r="7704" b="21178"/>
                      <a:stretch>
                        <a:fillRect/>
                      </a:stretch>
                    </p:blipFill>
                    <p:spPr bwMode="auto">
                      <a:xfrm>
                        <a:off x="410868" y="1579512"/>
                        <a:ext cx="11001375" cy="684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7" name="TextBox 16">
            <a:extLst>
              <a:ext uri="{FF2B5EF4-FFF2-40B4-BE49-F238E27FC236}">
                <a16:creationId xmlns:a16="http://schemas.microsoft.com/office/drawing/2014/main" id="{94E64C36-AD50-4293-9F03-29688897F3DF}"/>
              </a:ext>
            </a:extLst>
          </p:cNvPr>
          <p:cNvSpPr txBox="1"/>
          <p:nvPr/>
        </p:nvSpPr>
        <p:spPr>
          <a:xfrm>
            <a:off x="410868" y="5760336"/>
            <a:ext cx="3454682" cy="307777"/>
          </a:xfrm>
          <a:prstGeom prst="rect">
            <a:avLst/>
          </a:prstGeom>
          <a:noFill/>
        </p:spPr>
        <p:txBody>
          <a:bodyPr wrap="square" rtlCol="0">
            <a:spAutoFit/>
          </a:bodyPr>
          <a:lstStyle/>
          <a:p>
            <a:r>
              <a:rPr lang="en-US" sz="1400"/>
              <a:t>And get the approximate spectral function:</a:t>
            </a:r>
          </a:p>
        </p:txBody>
      </p:sp>
      <p:graphicFrame>
        <p:nvGraphicFramePr>
          <p:cNvPr id="5" name="Object 4">
            <a:extLst>
              <a:ext uri="{FF2B5EF4-FFF2-40B4-BE49-F238E27FC236}">
                <a16:creationId xmlns:a16="http://schemas.microsoft.com/office/drawing/2014/main" id="{39E716C2-A723-45CD-9C1F-F26222C73390}"/>
              </a:ext>
            </a:extLst>
          </p:cNvPr>
          <p:cNvGraphicFramePr>
            <a:graphicFrameLocks noChangeAspect="1"/>
          </p:cNvGraphicFramePr>
          <p:nvPr>
            <p:extLst>
              <p:ext uri="{D42A27DB-BD31-4B8C-83A1-F6EECF244321}">
                <p14:modId xmlns:p14="http://schemas.microsoft.com/office/powerpoint/2010/main" val="4174279891"/>
              </p:ext>
            </p:extLst>
          </p:nvPr>
        </p:nvGraphicFramePr>
        <p:xfrm>
          <a:off x="414338" y="6124575"/>
          <a:ext cx="4611687" cy="633413"/>
        </p:xfrm>
        <a:graphic>
          <a:graphicData uri="http://schemas.openxmlformats.org/presentationml/2006/ole">
            <mc:AlternateContent xmlns:mc="http://schemas.openxmlformats.org/markup-compatibility/2006">
              <mc:Choice xmlns:v="urn:schemas-microsoft-com:vml" Requires="v">
                <p:oleObj name="Equation" r:id="rId17" imgW="3860640" imgH="533160" progId="Equation.DSMT4">
                  <p:embed/>
                </p:oleObj>
              </mc:Choice>
              <mc:Fallback>
                <p:oleObj name="Equation" r:id="rId17" imgW="3860640" imgH="533160" progId="Equation.DSMT4">
                  <p:embed/>
                  <p:pic>
                    <p:nvPicPr>
                      <p:cNvPr id="0" name="Object 32"/>
                      <p:cNvPicPr>
                        <a:picLocks noChangeAspect="1" noChangeArrowheads="1"/>
                      </p:cNvPicPr>
                      <p:nvPr/>
                    </p:nvPicPr>
                    <p:blipFill>
                      <a:blip r:embed="rId18"/>
                      <a:srcRect/>
                      <a:stretch>
                        <a:fillRect/>
                      </a:stretch>
                    </p:blipFill>
                    <p:spPr bwMode="auto">
                      <a:xfrm>
                        <a:off x="414338" y="6124575"/>
                        <a:ext cx="4611687" cy="6334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078317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a:extLst>
              <a:ext uri="{FF2B5EF4-FFF2-40B4-BE49-F238E27FC236}">
                <a16:creationId xmlns:a16="http://schemas.microsoft.com/office/drawing/2014/main" id="{897660F0-E01C-4702-83B3-5DB4915A824A}"/>
              </a:ext>
            </a:extLst>
          </p:cNvPr>
          <p:cNvGraphicFramePr>
            <a:graphicFrameLocks noChangeAspect="1"/>
          </p:cNvGraphicFramePr>
          <p:nvPr>
            <p:extLst>
              <p:ext uri="{D42A27DB-BD31-4B8C-83A1-F6EECF244321}">
                <p14:modId xmlns:p14="http://schemas.microsoft.com/office/powerpoint/2010/main" val="1291759382"/>
              </p:ext>
            </p:extLst>
          </p:nvPr>
        </p:nvGraphicFramePr>
        <p:xfrm>
          <a:off x="2938796" y="1069966"/>
          <a:ext cx="9122258" cy="2114534"/>
        </p:xfrm>
        <a:graphic>
          <a:graphicData uri="http://schemas.openxmlformats.org/presentationml/2006/ole">
            <mc:AlternateContent xmlns:mc="http://schemas.openxmlformats.org/markup-compatibility/2006">
              <mc:Choice xmlns:v="urn:schemas-microsoft-com:vml" Requires="v">
                <p:oleObj name="Bitmap Image" r:id="rId3" imgW="9646920" imgH="2133720" progId="Paint.Picture">
                  <p:embed/>
                </p:oleObj>
              </mc:Choice>
              <mc:Fallback>
                <p:oleObj name="Bitmap Image" r:id="rId3" imgW="9646920" imgH="2133720" progId="Paint.Picture">
                  <p:embed/>
                  <p:pic>
                    <p:nvPicPr>
                      <p:cNvPr id="0" name="Object 1"/>
                      <p:cNvPicPr>
                        <a:picLocks noChangeAspect="1" noChangeArrowheads="1"/>
                      </p:cNvPicPr>
                      <p:nvPr/>
                    </p:nvPicPr>
                    <p:blipFill>
                      <a:blip r:embed="rId4"/>
                      <a:srcRect l="7388" t="-1439" r="-1566" b="3094"/>
                      <a:stretch>
                        <a:fillRect/>
                      </a:stretch>
                    </p:blipFill>
                    <p:spPr bwMode="auto">
                      <a:xfrm>
                        <a:off x="2938796" y="1069966"/>
                        <a:ext cx="9122258" cy="2114534"/>
                      </a:xfrm>
                      <a:prstGeom prst="rect">
                        <a:avLst/>
                      </a:prstGeom>
                      <a:noFill/>
                    </p:spPr>
                  </p:pic>
                </p:oleObj>
              </mc:Fallback>
            </mc:AlternateContent>
          </a:graphicData>
        </a:graphic>
      </p:graphicFrame>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58893" y="1219155"/>
            <a:ext cx="2997149" cy="1600438"/>
          </a:xfrm>
          <a:prstGeom prst="rect">
            <a:avLst/>
          </a:prstGeom>
          <a:noFill/>
        </p:spPr>
        <p:txBody>
          <a:bodyPr wrap="square" rtlCol="0">
            <a:spAutoFit/>
          </a:bodyPr>
          <a:lstStyle/>
          <a:p>
            <a:r>
              <a:rPr lang="en-US" sz="1400" dirty="0"/>
              <a:t>If the perturbation is time-independent anyway, then we may calculate the causal GF alone (also presume homogeneous medium so can work with GF for one polarization by itself – otherwise have 3 by 3 matrix self energy equation).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344502902"/>
              </p:ext>
            </p:extLst>
          </p:nvPr>
        </p:nvGraphicFramePr>
        <p:xfrm>
          <a:off x="448535" y="4634950"/>
          <a:ext cx="5815013" cy="506412"/>
        </p:xfrm>
        <a:graphic>
          <a:graphicData uri="http://schemas.openxmlformats.org/presentationml/2006/ole">
            <mc:AlternateContent xmlns:mc="http://schemas.openxmlformats.org/markup-compatibility/2006">
              <mc:Choice xmlns:v="urn:schemas-microsoft-com:vml" Requires="v">
                <p:oleObj name="Equation" r:id="rId5" imgW="4203360" imgH="368280" progId="Equation.DSMT4">
                  <p:embed/>
                </p:oleObj>
              </mc:Choice>
              <mc:Fallback>
                <p:oleObj name="Equation" r:id="rId5" imgW="4203360" imgH="36828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6"/>
                      <a:srcRect/>
                      <a:stretch>
                        <a:fillRect/>
                      </a:stretch>
                    </p:blipFill>
                    <p:spPr bwMode="auto">
                      <a:xfrm>
                        <a:off x="448535" y="4634950"/>
                        <a:ext cx="5815013" cy="506412"/>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BA195CEF-D473-4B54-8ED9-1EC69D90B6F7}"/>
              </a:ext>
            </a:extLst>
          </p:cNvPr>
          <p:cNvGraphicFramePr>
            <a:graphicFrameLocks noChangeAspect="1"/>
          </p:cNvGraphicFramePr>
          <p:nvPr>
            <p:extLst>
              <p:ext uri="{D42A27DB-BD31-4B8C-83A1-F6EECF244321}">
                <p14:modId xmlns:p14="http://schemas.microsoft.com/office/powerpoint/2010/main" val="1923254690"/>
              </p:ext>
            </p:extLst>
          </p:nvPr>
        </p:nvGraphicFramePr>
        <p:xfrm>
          <a:off x="2819976" y="5284517"/>
          <a:ext cx="3178175" cy="528637"/>
        </p:xfrm>
        <a:graphic>
          <a:graphicData uri="http://schemas.openxmlformats.org/presentationml/2006/ole">
            <mc:AlternateContent xmlns:mc="http://schemas.openxmlformats.org/markup-compatibility/2006">
              <mc:Choice xmlns:v="urn:schemas-microsoft-com:vml" Requires="v">
                <p:oleObj name="Equation" r:id="rId7" imgW="2577960" imgH="431640" progId="Equation.DSMT4">
                  <p:embed/>
                </p:oleObj>
              </mc:Choice>
              <mc:Fallback>
                <p:oleObj name="Equation" r:id="rId7" imgW="2577960" imgH="431640" progId="Equation.DSMT4">
                  <p:embed/>
                  <p:pic>
                    <p:nvPicPr>
                      <p:cNvPr id="12" name="Object 11">
                        <a:extLst>
                          <a:ext uri="{FF2B5EF4-FFF2-40B4-BE49-F238E27FC236}">
                            <a16:creationId xmlns:a16="http://schemas.microsoft.com/office/drawing/2014/main" id="{BA195CEF-D473-4B54-8ED9-1EC69D90B6F7}"/>
                          </a:ext>
                        </a:extLst>
                      </p:cNvPr>
                      <p:cNvPicPr>
                        <a:picLocks noChangeAspect="1" noChangeArrowheads="1"/>
                      </p:cNvPicPr>
                      <p:nvPr/>
                    </p:nvPicPr>
                    <p:blipFill>
                      <a:blip r:embed="rId8"/>
                      <a:srcRect/>
                      <a:stretch>
                        <a:fillRect/>
                      </a:stretch>
                    </p:blipFill>
                    <p:spPr bwMode="auto">
                      <a:xfrm>
                        <a:off x="2819976" y="5284517"/>
                        <a:ext cx="3178175" cy="528637"/>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1020039216"/>
              </p:ext>
            </p:extLst>
          </p:nvPr>
        </p:nvGraphicFramePr>
        <p:xfrm>
          <a:off x="2827472" y="5943902"/>
          <a:ext cx="6942137" cy="842962"/>
        </p:xfrm>
        <a:graphic>
          <a:graphicData uri="http://schemas.openxmlformats.org/presentationml/2006/ole">
            <mc:AlternateContent xmlns:mc="http://schemas.openxmlformats.org/markup-compatibility/2006">
              <mc:Choice xmlns:v="urn:schemas-microsoft-com:vml" Requires="v">
                <p:oleObj name="Equation" r:id="rId9" imgW="5600520" imgH="685800" progId="Equation.DSMT4">
                  <p:embed/>
                </p:oleObj>
              </mc:Choice>
              <mc:Fallback>
                <p:oleObj name="Equation" r:id="rId9" imgW="5600520" imgH="685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10"/>
                      <a:srcRect/>
                      <a:stretch>
                        <a:fillRect/>
                      </a:stretch>
                    </p:blipFill>
                    <p:spPr bwMode="auto">
                      <a:xfrm>
                        <a:off x="2827472" y="5943902"/>
                        <a:ext cx="6942137" cy="842962"/>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405972" y="6209515"/>
            <a:ext cx="2422689" cy="307777"/>
          </a:xfrm>
          <a:prstGeom prst="rect">
            <a:avLst/>
          </a:prstGeom>
          <a:noFill/>
        </p:spPr>
        <p:txBody>
          <a:bodyPr wrap="square" rtlCol="0">
            <a:spAutoFit/>
          </a:bodyPr>
          <a:lstStyle/>
          <a:p>
            <a:r>
              <a:rPr lang="en-US" sz="1400"/>
              <a:t>approximate about pole:</a:t>
            </a:r>
          </a:p>
        </p:txBody>
      </p:sp>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36A3AAD0-7A6A-4DE7-9B59-3C8A7EB074C5}"/>
              </a:ext>
            </a:extLst>
          </p:cNvPr>
          <p:cNvSpPr txBox="1"/>
          <p:nvPr/>
        </p:nvSpPr>
        <p:spPr>
          <a:xfrm flipH="1">
            <a:off x="386001" y="4188162"/>
            <a:ext cx="4118998" cy="307777"/>
          </a:xfrm>
          <a:prstGeom prst="rect">
            <a:avLst/>
          </a:prstGeom>
          <a:noFill/>
        </p:spPr>
        <p:txBody>
          <a:bodyPr wrap="square" rtlCol="0">
            <a:spAutoFit/>
          </a:bodyPr>
          <a:lstStyle/>
          <a:p>
            <a:r>
              <a:rPr lang="en-US" sz="1400"/>
              <a:t>and when take Fourier transform we find:</a:t>
            </a:r>
          </a:p>
        </p:txBody>
      </p:sp>
      <p:sp>
        <p:nvSpPr>
          <p:cNvPr id="20" name="TextBox 19">
            <a:extLst>
              <a:ext uri="{FF2B5EF4-FFF2-40B4-BE49-F238E27FC236}">
                <a16:creationId xmlns:a16="http://schemas.microsoft.com/office/drawing/2014/main" id="{C595FD5E-24D5-421F-A722-D84F6CAA052E}"/>
              </a:ext>
            </a:extLst>
          </p:cNvPr>
          <p:cNvSpPr txBox="1"/>
          <p:nvPr/>
        </p:nvSpPr>
        <p:spPr>
          <a:xfrm flipH="1">
            <a:off x="419317" y="3283160"/>
            <a:ext cx="2362265" cy="307777"/>
          </a:xfrm>
          <a:prstGeom prst="rect">
            <a:avLst/>
          </a:prstGeom>
          <a:noFill/>
        </p:spPr>
        <p:txBody>
          <a:bodyPr wrap="square" rtlCol="0">
            <a:spAutoFit/>
          </a:bodyPr>
          <a:lstStyle/>
          <a:p>
            <a:r>
              <a:rPr lang="en-US" sz="1400"/>
              <a:t>which translates to:</a:t>
            </a:r>
          </a:p>
        </p:txBody>
      </p:sp>
      <p:graphicFrame>
        <p:nvGraphicFramePr>
          <p:cNvPr id="7" name="Object 6">
            <a:extLst>
              <a:ext uri="{FF2B5EF4-FFF2-40B4-BE49-F238E27FC236}">
                <a16:creationId xmlns:a16="http://schemas.microsoft.com/office/drawing/2014/main" id="{11E9FECA-8770-42C6-AA79-C5FDBEF069BF}"/>
              </a:ext>
            </a:extLst>
          </p:cNvPr>
          <p:cNvGraphicFramePr>
            <a:graphicFrameLocks noChangeAspect="1"/>
          </p:cNvGraphicFramePr>
          <p:nvPr>
            <p:extLst>
              <p:ext uri="{D42A27DB-BD31-4B8C-83A1-F6EECF244321}">
                <p14:modId xmlns:p14="http://schemas.microsoft.com/office/powerpoint/2010/main" val="2390356455"/>
              </p:ext>
            </p:extLst>
          </p:nvPr>
        </p:nvGraphicFramePr>
        <p:xfrm>
          <a:off x="419317" y="3625103"/>
          <a:ext cx="8612188" cy="528637"/>
        </p:xfrm>
        <a:graphic>
          <a:graphicData uri="http://schemas.openxmlformats.org/presentationml/2006/ole">
            <mc:AlternateContent xmlns:mc="http://schemas.openxmlformats.org/markup-compatibility/2006">
              <mc:Choice xmlns:v="urn:schemas-microsoft-com:vml" Requires="v">
                <p:oleObj name="Equation" r:id="rId11" imgW="6146640" imgH="380880" progId="Equation.DSMT4">
                  <p:embed/>
                </p:oleObj>
              </mc:Choice>
              <mc:Fallback>
                <p:oleObj name="Equation" r:id="rId11" imgW="6146640" imgH="380880" progId="Equation.DSMT4">
                  <p:embed/>
                  <p:pic>
                    <p:nvPicPr>
                      <p:cNvPr id="0" name="Object 51"/>
                      <p:cNvPicPr>
                        <a:picLocks noChangeAspect="1" noChangeArrowheads="1"/>
                      </p:cNvPicPr>
                      <p:nvPr/>
                    </p:nvPicPr>
                    <p:blipFill>
                      <a:blip r:embed="rId12"/>
                      <a:srcRect/>
                      <a:stretch>
                        <a:fillRect/>
                      </a:stretch>
                    </p:blipFill>
                    <p:spPr bwMode="auto">
                      <a:xfrm>
                        <a:off x="419317" y="3625103"/>
                        <a:ext cx="8612188" cy="52863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ACB376EC-8C4E-4FFB-88EA-1B0C443C61AE}"/>
              </a:ext>
            </a:extLst>
          </p:cNvPr>
          <p:cNvSpPr txBox="1"/>
          <p:nvPr/>
        </p:nvSpPr>
        <p:spPr>
          <a:xfrm>
            <a:off x="405972" y="5289934"/>
            <a:ext cx="2422689" cy="523220"/>
          </a:xfrm>
          <a:prstGeom prst="rect">
            <a:avLst/>
          </a:prstGeom>
          <a:noFill/>
        </p:spPr>
        <p:txBody>
          <a:bodyPr wrap="square" rtlCol="0">
            <a:spAutoFit/>
          </a:bodyPr>
          <a:lstStyle/>
          <a:p>
            <a:r>
              <a:rPr lang="en-US" sz="1400" dirty="0"/>
              <a:t>Assume index-independent, then:</a:t>
            </a:r>
          </a:p>
        </p:txBody>
      </p:sp>
    </p:spTree>
    <p:extLst>
      <p:ext uri="{BB962C8B-B14F-4D97-AF65-F5344CB8AC3E}">
        <p14:creationId xmlns:p14="http://schemas.microsoft.com/office/powerpoint/2010/main" val="2091730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1" y="801947"/>
            <a:ext cx="4272007" cy="307777"/>
          </a:xfrm>
          <a:prstGeom prst="rect">
            <a:avLst/>
          </a:prstGeom>
          <a:noFill/>
        </p:spPr>
        <p:txBody>
          <a:bodyPr wrap="square" rtlCol="0">
            <a:spAutoFit/>
          </a:bodyPr>
          <a:lstStyle/>
          <a:p>
            <a:r>
              <a:rPr lang="en-US" sz="1400"/>
              <a:t>Consider the following Hamiltonian, for instance:</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261081" y="1996665"/>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2522371234"/>
              </p:ext>
            </p:extLst>
          </p:nvPr>
        </p:nvGraphicFramePr>
        <p:xfrm>
          <a:off x="3699386" y="1991431"/>
          <a:ext cx="4025900" cy="338138"/>
        </p:xfrm>
        <a:graphic>
          <a:graphicData uri="http://schemas.openxmlformats.org/presentationml/2006/ole">
            <mc:AlternateContent xmlns:mc="http://schemas.openxmlformats.org/markup-compatibility/2006">
              <mc:Choice xmlns:v="urn:schemas-microsoft-com:vml" Requires="v">
                <p:oleObj name="Equation" r:id="rId3" imgW="3288960" imgH="279360" progId="Equation.DSMT4">
                  <p:embed/>
                </p:oleObj>
              </mc:Choice>
              <mc:Fallback>
                <p:oleObj name="Equation" r:id="rId3" imgW="3288960" imgH="279360" progId="Equation.DSMT4">
                  <p:embed/>
                  <p:pic>
                    <p:nvPicPr>
                      <p:cNvPr id="6" name="Object 5">
                        <a:extLst>
                          <a:ext uri="{FF2B5EF4-FFF2-40B4-BE49-F238E27FC236}">
                            <a16:creationId xmlns:a16="http://schemas.microsoft.com/office/drawing/2014/main" id="{68725EF2-A263-40F5-9D35-0D48719CDB77}"/>
                          </a:ext>
                        </a:extLst>
                      </p:cNvPr>
                      <p:cNvPicPr>
                        <a:picLocks noChangeAspect="1" noChangeArrowheads="1"/>
                      </p:cNvPicPr>
                      <p:nvPr/>
                    </p:nvPicPr>
                    <p:blipFill>
                      <a:blip r:embed="rId4"/>
                      <a:srcRect/>
                      <a:stretch>
                        <a:fillRect/>
                      </a:stretch>
                    </p:blipFill>
                    <p:spPr bwMode="auto">
                      <a:xfrm>
                        <a:off x="3699386" y="1991431"/>
                        <a:ext cx="4025900" cy="338138"/>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ADB4067-5559-40C8-91FF-B5B706C37F4E}"/>
              </a:ext>
            </a:extLst>
          </p:cNvPr>
          <p:cNvGraphicFramePr>
            <a:graphicFrameLocks noChangeAspect="1"/>
          </p:cNvGraphicFramePr>
          <p:nvPr>
            <p:extLst>
              <p:ext uri="{D42A27DB-BD31-4B8C-83A1-F6EECF244321}">
                <p14:modId xmlns:p14="http://schemas.microsoft.com/office/powerpoint/2010/main" val="973023980"/>
              </p:ext>
            </p:extLst>
          </p:nvPr>
        </p:nvGraphicFramePr>
        <p:xfrm>
          <a:off x="304980" y="1148386"/>
          <a:ext cx="9172576" cy="676275"/>
        </p:xfrm>
        <a:graphic>
          <a:graphicData uri="http://schemas.openxmlformats.org/presentationml/2006/ole">
            <mc:AlternateContent xmlns:mc="http://schemas.openxmlformats.org/markup-compatibility/2006">
              <mc:Choice xmlns:v="urn:schemas-microsoft-com:vml" Requires="v">
                <p:oleObj name="Equation" r:id="rId5" imgW="7238880" imgH="533160" progId="Equation.DSMT4">
                  <p:embed/>
                </p:oleObj>
              </mc:Choice>
              <mc:Fallback>
                <p:oleObj name="Equation" r:id="rId5" imgW="7238880" imgH="533160" progId="Equation.DSMT4">
                  <p:embed/>
                  <p:pic>
                    <p:nvPicPr>
                      <p:cNvPr id="19" name="Object 18">
                        <a:extLst>
                          <a:ext uri="{FF2B5EF4-FFF2-40B4-BE49-F238E27FC236}">
                            <a16:creationId xmlns:a16="http://schemas.microsoft.com/office/drawing/2014/main" id="{EADB4067-5559-40C8-91FF-B5B706C37F4E}"/>
                          </a:ext>
                        </a:extLst>
                      </p:cNvPr>
                      <p:cNvPicPr>
                        <a:picLocks noChangeAspect="1" noChangeArrowheads="1"/>
                      </p:cNvPicPr>
                      <p:nvPr/>
                    </p:nvPicPr>
                    <p:blipFill>
                      <a:blip r:embed="rId6"/>
                      <a:srcRect/>
                      <a:stretch>
                        <a:fillRect/>
                      </a:stretch>
                    </p:blipFill>
                    <p:spPr bwMode="auto">
                      <a:xfrm>
                        <a:off x="304980" y="1148386"/>
                        <a:ext cx="9172576" cy="67627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15275" y="2439854"/>
            <a:ext cx="10758853" cy="523220"/>
          </a:xfrm>
          <a:prstGeom prst="rect">
            <a:avLst/>
          </a:prstGeom>
          <a:noFill/>
        </p:spPr>
        <p:txBody>
          <a:bodyPr wrap="square" rtlCol="0">
            <a:spAutoFit/>
          </a:bodyPr>
          <a:lstStyle/>
          <a:p>
            <a:r>
              <a:rPr lang="en-US" sz="1400"/>
              <a:t>To write it as a path integral, we must relate to a position state.  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15275" y="4199612"/>
            <a:ext cx="10994122" cy="307777"/>
          </a:xfrm>
          <a:prstGeom prst="rect">
            <a:avLst/>
          </a:prstGeom>
          <a:noFill/>
        </p:spPr>
        <p:txBody>
          <a:bodyPr wrap="square" rtlCol="0">
            <a:spAutoFit/>
          </a:bodyPr>
          <a:lstStyle/>
          <a:p>
            <a:r>
              <a:rPr lang="en-US" sz="1400"/>
              <a:t>Using these identities, we can manipulate it into the form on left.  And then multiple insertions of resolutions of identity give us the last term: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152400" y="5699021"/>
            <a:ext cx="11287002" cy="307777"/>
          </a:xfrm>
          <a:prstGeom prst="rect">
            <a:avLst/>
          </a:prstGeom>
          <a:noFill/>
        </p:spPr>
        <p:txBody>
          <a:bodyPr wrap="square" rtlCol="0">
            <a:spAutoFit/>
          </a:bodyPr>
          <a:lstStyle/>
          <a:p>
            <a:r>
              <a:rPr lang="en-US" sz="1400"/>
              <a:t>Then we take the t</a:t>
            </a:r>
            <a:r>
              <a:rPr lang="en-US" sz="1400" baseline="-25000"/>
              <a:t>a,b</a:t>
            </a:r>
            <a:r>
              <a:rPr lang="en-US" sz="1400"/>
              <a:t> </a:t>
            </a:r>
            <a:r>
              <a:rPr lang="en-US" sz="1400">
                <a:sym typeface="Wingdings" panose="05000000000000000000" pitchFamily="2" charset="2"/>
              </a:rPr>
              <a:t> ∞ limit now, and recognized that apparently in this limit, the identity of the |</a:t>
            </a:r>
            <a:r>
              <a:rPr lang="en-US" sz="1400" b="1">
                <a:sym typeface="Wingdings" panose="05000000000000000000" pitchFamily="2" charset="2"/>
              </a:rPr>
              <a:t>x</a:t>
            </a:r>
            <a:r>
              <a:rPr lang="en-US" sz="1400" baseline="-25000">
                <a:sym typeface="Wingdings" panose="05000000000000000000" pitchFamily="2" charset="2"/>
              </a:rPr>
              <a:t>a</a:t>
            </a:r>
            <a:r>
              <a:rPr lang="en-US" sz="1400">
                <a:sym typeface="Wingdings" panose="05000000000000000000" pitchFamily="2" charset="2"/>
              </a:rPr>
              <a:t>&gt;, |</a:t>
            </a:r>
            <a:r>
              <a:rPr lang="en-US" sz="1400" b="1">
                <a:sym typeface="Wingdings" panose="05000000000000000000" pitchFamily="2" charset="2"/>
              </a:rPr>
              <a:t>x</a:t>
            </a:r>
            <a:r>
              <a:rPr lang="en-US" sz="1400" baseline="-25000">
                <a:sym typeface="Wingdings" panose="05000000000000000000" pitchFamily="2" charset="2"/>
              </a:rPr>
              <a:t>b</a:t>
            </a:r>
            <a:r>
              <a:rPr lang="en-US" sz="1400">
                <a:sym typeface="Wingdings" panose="05000000000000000000" pitchFamily="2" charset="2"/>
              </a:rPr>
              <a:t>&gt; is pushed 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935807451"/>
              </p:ext>
            </p:extLst>
          </p:nvPr>
        </p:nvGraphicFramePr>
        <p:xfrm>
          <a:off x="215275" y="6071792"/>
          <a:ext cx="11761450" cy="700614"/>
        </p:xfrm>
        <a:graphic>
          <a:graphicData uri="http://schemas.openxmlformats.org/presentationml/2006/ole">
            <mc:AlternateContent xmlns:mc="http://schemas.openxmlformats.org/markup-compatibility/2006">
              <mc:Choice xmlns:v="urn:schemas-microsoft-com:vml" Requires="v">
                <p:oleObj name="Equation" r:id="rId7" imgW="12153600" imgH="736560" progId="Equation.DSMT4">
                  <p:embed/>
                </p:oleObj>
              </mc:Choice>
              <mc:Fallback>
                <p:oleObj name="Equation" r:id="rId7" imgW="12153600" imgH="736560" progId="Equation.DSMT4">
                  <p:embed/>
                  <p:pic>
                    <p:nvPicPr>
                      <p:cNvPr id="32" name="Object 31">
                        <a:extLst>
                          <a:ext uri="{FF2B5EF4-FFF2-40B4-BE49-F238E27FC236}">
                            <a16:creationId xmlns:a16="http://schemas.microsoft.com/office/drawing/2014/main" id="{372C21B9-4179-484F-8503-BB9F5AF5A3E3}"/>
                          </a:ext>
                        </a:extLst>
                      </p:cNvPr>
                      <p:cNvPicPr>
                        <a:picLocks noChangeAspect="1" noChangeArrowheads="1"/>
                      </p:cNvPicPr>
                      <p:nvPr/>
                    </p:nvPicPr>
                    <p:blipFill>
                      <a:blip r:embed="rId8"/>
                      <a:srcRect/>
                      <a:stretch>
                        <a:fillRect/>
                      </a:stretch>
                    </p:blipFill>
                    <p:spPr bwMode="auto">
                      <a:xfrm>
                        <a:off x="215275" y="6071792"/>
                        <a:ext cx="11761450" cy="700614"/>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2629265533"/>
              </p:ext>
            </p:extLst>
          </p:nvPr>
        </p:nvGraphicFramePr>
        <p:xfrm>
          <a:off x="304980" y="3203007"/>
          <a:ext cx="6170612" cy="912812"/>
        </p:xfrm>
        <a:graphic>
          <a:graphicData uri="http://schemas.openxmlformats.org/presentationml/2006/ole">
            <mc:AlternateContent xmlns:mc="http://schemas.openxmlformats.org/markup-compatibility/2006">
              <mc:Choice xmlns:v="urn:schemas-microsoft-com:vml" Requires="v">
                <p:oleObj name="Equation" r:id="rId9" imgW="5003640" imgH="736560" progId="Equation.DSMT4">
                  <p:embed/>
                </p:oleObj>
              </mc:Choice>
              <mc:Fallback>
                <p:oleObj name="Equation" r:id="rId9" imgW="5003640" imgH="736560" progId="Equation.DSMT4">
                  <p:embed/>
                  <p:pic>
                    <p:nvPicPr>
                      <p:cNvPr id="4" name="Object 3">
                        <a:extLst>
                          <a:ext uri="{FF2B5EF4-FFF2-40B4-BE49-F238E27FC236}">
                            <a16:creationId xmlns:a16="http://schemas.microsoft.com/office/drawing/2014/main" id="{302D45ED-B7D5-41E2-8F79-795C61028686}"/>
                          </a:ext>
                        </a:extLst>
                      </p:cNvPr>
                      <p:cNvPicPr>
                        <a:picLocks noChangeAspect="1" noChangeArrowheads="1"/>
                      </p:cNvPicPr>
                      <p:nvPr/>
                    </p:nvPicPr>
                    <p:blipFill>
                      <a:blip r:embed="rId10"/>
                      <a:srcRect/>
                      <a:stretch>
                        <a:fillRect/>
                      </a:stretch>
                    </p:blipFill>
                    <p:spPr bwMode="auto">
                      <a:xfrm>
                        <a:off x="304980" y="3203007"/>
                        <a:ext cx="6170612" cy="912812"/>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08E8D373-8B8E-47B5-BB26-C2ED245A9983}"/>
                  </a:ext>
                </a:extLst>
              </p14:cNvPr>
              <p14:cNvContentPartPr/>
              <p14:nvPr/>
            </p14:nvContentPartPr>
            <p14:xfrm>
              <a:off x="6697678" y="3259317"/>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3"/>
              <a:stretch>
                <a:fillRect/>
              </a:stretch>
            </p:blipFill>
            <p:spPr>
              <a:xfrm>
                <a:off x="6688678" y="3250322"/>
                <a:ext cx="207000" cy="64223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941812832"/>
              </p:ext>
            </p:extLst>
          </p:nvPr>
        </p:nvGraphicFramePr>
        <p:xfrm>
          <a:off x="7331210" y="3006728"/>
          <a:ext cx="1577975" cy="1076325"/>
        </p:xfrm>
        <a:graphic>
          <a:graphicData uri="http://schemas.openxmlformats.org/presentationml/2006/ole">
            <mc:AlternateContent xmlns:mc="http://schemas.openxmlformats.org/markup-compatibility/2006">
              <mc:Choice xmlns:v="urn:schemas-microsoft-com:vml" Requires="v">
                <p:oleObj name="Equation" r:id="rId14" imgW="1447560" imgH="990360" progId="Equation.DSMT4">
                  <p:embed/>
                </p:oleObj>
              </mc:Choice>
              <mc:Fallback>
                <p:oleObj name="Equation" r:id="rId14" imgW="1447560" imgH="990360" progId="Equation.DSMT4">
                  <p:embed/>
                  <p:pic>
                    <p:nvPicPr>
                      <p:cNvPr id="11" name="Object 10">
                        <a:extLst>
                          <a:ext uri="{FF2B5EF4-FFF2-40B4-BE49-F238E27FC236}">
                            <a16:creationId xmlns:a16="http://schemas.microsoft.com/office/drawing/2014/main" id="{7DF564CD-8AEB-41AC-93E0-05E780080AB8}"/>
                          </a:ext>
                        </a:extLst>
                      </p:cNvPr>
                      <p:cNvPicPr>
                        <a:picLocks noChangeAspect="1" noChangeArrowheads="1"/>
                      </p:cNvPicPr>
                      <p:nvPr/>
                    </p:nvPicPr>
                    <p:blipFill>
                      <a:blip r:embed="rId15"/>
                      <a:srcRect/>
                      <a:stretch>
                        <a:fillRect/>
                      </a:stretch>
                    </p:blipFill>
                    <p:spPr bwMode="auto">
                      <a:xfrm>
                        <a:off x="7331210" y="3006728"/>
                        <a:ext cx="1577975" cy="107632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D39C728-A68F-40CC-87CE-6622B165BAFE}"/>
              </a:ext>
            </a:extLst>
          </p:cNvPr>
          <p:cNvGraphicFramePr>
            <a:graphicFrameLocks noChangeAspect="1"/>
          </p:cNvGraphicFramePr>
          <p:nvPr>
            <p:extLst>
              <p:ext uri="{D42A27DB-BD31-4B8C-83A1-F6EECF244321}">
                <p14:modId xmlns:p14="http://schemas.microsoft.com/office/powerpoint/2010/main" val="2001013254"/>
              </p:ext>
            </p:extLst>
          </p:nvPr>
        </p:nvGraphicFramePr>
        <p:xfrm>
          <a:off x="261081" y="4504366"/>
          <a:ext cx="8547100" cy="1219200"/>
        </p:xfrm>
        <a:graphic>
          <a:graphicData uri="http://schemas.openxmlformats.org/presentationml/2006/ole">
            <mc:AlternateContent xmlns:mc="http://schemas.openxmlformats.org/markup-compatibility/2006">
              <mc:Choice xmlns:v="urn:schemas-microsoft-com:vml" Requires="v">
                <p:oleObj name="Equation" r:id="rId16" imgW="6946560" imgH="990360" progId="Equation.DSMT4">
                  <p:embed/>
                </p:oleObj>
              </mc:Choice>
              <mc:Fallback>
                <p:oleObj name="Equation" r:id="rId16" imgW="6946560" imgH="990360" progId="Equation.DSMT4">
                  <p:embed/>
                  <p:pic>
                    <p:nvPicPr>
                      <p:cNvPr id="17" name="Object 16">
                        <a:extLst>
                          <a:ext uri="{FF2B5EF4-FFF2-40B4-BE49-F238E27FC236}">
                            <a16:creationId xmlns:a16="http://schemas.microsoft.com/office/drawing/2014/main" id="{7D39C728-A68F-40CC-87CE-6622B165BAFE}"/>
                          </a:ext>
                        </a:extLst>
                      </p:cNvPr>
                      <p:cNvPicPr>
                        <a:picLocks noChangeAspect="1" noChangeArrowheads="1"/>
                      </p:cNvPicPr>
                      <p:nvPr/>
                    </p:nvPicPr>
                    <p:blipFill>
                      <a:blip r:embed="rId17"/>
                      <a:srcRect/>
                      <a:stretch>
                        <a:fillRect/>
                      </a:stretch>
                    </p:blipFill>
                    <p:spPr bwMode="auto">
                      <a:xfrm>
                        <a:off x="261081" y="4504366"/>
                        <a:ext cx="8547100" cy="1219200"/>
                      </a:xfrm>
                      <a:prstGeom prst="rect">
                        <a:avLst/>
                      </a:prstGeom>
                      <a:no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68134" y="101882"/>
            <a:ext cx="3654456" cy="584775"/>
          </a:xfrm>
          <a:prstGeom prst="rect">
            <a:avLst/>
          </a:prstGeom>
          <a:noFill/>
        </p:spPr>
        <p:txBody>
          <a:bodyPr wrap="square" rtlCol="0">
            <a:spAutoFit/>
          </a:bodyPr>
          <a:lstStyle/>
          <a:p>
            <a:r>
              <a:rPr lang="en-US" sz="3200" b="1" u="sng"/>
              <a:t>Eigenstates of P</a:t>
            </a:r>
          </a:p>
        </p:txBody>
      </p:sp>
      <p:sp>
        <p:nvSpPr>
          <p:cNvPr id="3" name="TextBox 2">
            <a:extLst>
              <a:ext uri="{FF2B5EF4-FFF2-40B4-BE49-F238E27FC236}">
                <a16:creationId xmlns:a16="http://schemas.microsoft.com/office/drawing/2014/main" id="{B5976F93-11D6-4685-9AC6-7F3F49EA7474}"/>
              </a:ext>
            </a:extLst>
          </p:cNvPr>
          <p:cNvSpPr txBox="1"/>
          <p:nvPr/>
        </p:nvSpPr>
        <p:spPr>
          <a:xfrm>
            <a:off x="221816" y="829866"/>
            <a:ext cx="9393523" cy="338554"/>
          </a:xfrm>
          <a:prstGeom prst="rect">
            <a:avLst/>
          </a:prstGeom>
          <a:noFill/>
        </p:spPr>
        <p:txBody>
          <a:bodyPr wrap="square" rtlCol="0">
            <a:spAutoFit/>
          </a:bodyPr>
          <a:lstStyle/>
          <a:p>
            <a:r>
              <a:rPr lang="en-US" sz="1600"/>
              <a:t>Now let’s explore the eigenfunctions of some many-body operators.  First up is translational momentum.</a:t>
            </a:r>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B6098E81-05EA-4032-A218-AAF15169FE29}"/>
              </a:ext>
            </a:extLst>
          </p:cNvPr>
          <p:cNvGraphicFramePr>
            <a:graphicFrameLocks noChangeAspect="1"/>
          </p:cNvGraphicFramePr>
          <p:nvPr>
            <p:extLst>
              <p:ext uri="{D42A27DB-BD31-4B8C-83A1-F6EECF244321}">
                <p14:modId xmlns:p14="http://schemas.microsoft.com/office/powerpoint/2010/main" val="3847630789"/>
              </p:ext>
            </p:extLst>
          </p:nvPr>
        </p:nvGraphicFramePr>
        <p:xfrm>
          <a:off x="265113" y="1998663"/>
          <a:ext cx="4791075" cy="608012"/>
        </p:xfrm>
        <a:graphic>
          <a:graphicData uri="http://schemas.openxmlformats.org/presentationml/2006/ole">
            <mc:AlternateContent xmlns:mc="http://schemas.openxmlformats.org/markup-compatibility/2006">
              <mc:Choice xmlns:v="urn:schemas-microsoft-com:vml" Requires="v">
                <p:oleObj name="Equation" r:id="rId2" imgW="3644640" imgH="457200" progId="Equation.DSMT4">
                  <p:embed/>
                </p:oleObj>
              </mc:Choice>
              <mc:Fallback>
                <p:oleObj name="Equation" r:id="rId2" imgW="3644640" imgH="457200" progId="Equation.DSMT4">
                  <p:embed/>
                  <p:pic>
                    <p:nvPicPr>
                      <p:cNvPr id="5" name="Object 4">
                        <a:extLst>
                          <a:ext uri="{FF2B5EF4-FFF2-40B4-BE49-F238E27FC236}">
                            <a16:creationId xmlns:a16="http://schemas.microsoft.com/office/drawing/2014/main" id="{B6098E81-05EA-4032-A218-AAF15169FE29}"/>
                          </a:ext>
                        </a:extLst>
                      </p:cNvPr>
                      <p:cNvPicPr>
                        <a:picLocks noChangeAspect="1" noChangeArrowheads="1"/>
                      </p:cNvPicPr>
                      <p:nvPr/>
                    </p:nvPicPr>
                    <p:blipFill>
                      <a:blip r:embed="rId3"/>
                      <a:srcRect/>
                      <a:stretch>
                        <a:fillRect/>
                      </a:stretch>
                    </p:blipFill>
                    <p:spPr bwMode="auto">
                      <a:xfrm>
                        <a:off x="265113" y="1998663"/>
                        <a:ext cx="4791075" cy="60801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EDC6DA0B-5C90-4692-BE0B-A88DB4B1F136}"/>
              </a:ext>
            </a:extLst>
          </p:cNvPr>
          <p:cNvSpPr txBox="1"/>
          <p:nvPr/>
        </p:nvSpPr>
        <p:spPr>
          <a:xfrm>
            <a:off x="212390" y="1290965"/>
            <a:ext cx="4820872" cy="615553"/>
          </a:xfrm>
          <a:prstGeom prst="rect">
            <a:avLst/>
          </a:prstGeom>
          <a:noFill/>
        </p:spPr>
        <p:txBody>
          <a:bodyPr wrap="none" rtlCol="0">
            <a:spAutoFit/>
          </a:bodyPr>
          <a:lstStyle/>
          <a:p>
            <a:r>
              <a:rPr lang="en-US" b="1"/>
              <a:t>Momentum</a:t>
            </a:r>
          </a:p>
          <a:p>
            <a:r>
              <a:rPr lang="en-US" sz="1600"/>
              <a:t>We’ll consider the two-particle momentum eigenstates.</a:t>
            </a:r>
            <a:endParaRPr lang="en-US"/>
          </a:p>
        </p:txBody>
      </p:sp>
      <p:sp>
        <p:nvSpPr>
          <p:cNvPr id="7" name="TextBox 6">
            <a:extLst>
              <a:ext uri="{FF2B5EF4-FFF2-40B4-BE49-F238E27FC236}">
                <a16:creationId xmlns:a16="http://schemas.microsoft.com/office/drawing/2014/main" id="{2D090BD3-58EF-42E5-95C7-BBD06A4A1ACF}"/>
              </a:ext>
            </a:extLst>
          </p:cNvPr>
          <p:cNvSpPr txBox="1"/>
          <p:nvPr/>
        </p:nvSpPr>
        <p:spPr>
          <a:xfrm>
            <a:off x="212390" y="2728842"/>
            <a:ext cx="6904967" cy="338554"/>
          </a:xfrm>
          <a:prstGeom prst="rect">
            <a:avLst/>
          </a:prstGeom>
          <a:noFill/>
        </p:spPr>
        <p:txBody>
          <a:bodyPr wrap="none" rtlCol="0">
            <a:spAutoFit/>
          </a:bodyPr>
          <a:lstStyle/>
          <a:p>
            <a:r>
              <a:rPr lang="en-US" sz="1600"/>
              <a:t>Can use separation of variables, since operator doesn’t mix positions, and we get:</a:t>
            </a:r>
            <a:endParaRPr lang="en-US"/>
          </a:p>
        </p:txBody>
      </p:sp>
      <p:graphicFrame>
        <p:nvGraphicFramePr>
          <p:cNvPr id="9" name="Object 8">
            <a:extLst>
              <a:ext uri="{FF2B5EF4-FFF2-40B4-BE49-F238E27FC236}">
                <a16:creationId xmlns:a16="http://schemas.microsoft.com/office/drawing/2014/main" id="{3F3F5051-7898-4C07-86AF-436818136AA9}"/>
              </a:ext>
            </a:extLst>
          </p:cNvPr>
          <p:cNvGraphicFramePr>
            <a:graphicFrameLocks noChangeAspect="1"/>
          </p:cNvGraphicFramePr>
          <p:nvPr>
            <p:extLst>
              <p:ext uri="{D42A27DB-BD31-4B8C-83A1-F6EECF244321}">
                <p14:modId xmlns:p14="http://schemas.microsoft.com/office/powerpoint/2010/main" val="3913919105"/>
              </p:ext>
            </p:extLst>
          </p:nvPr>
        </p:nvGraphicFramePr>
        <p:xfrm>
          <a:off x="312738" y="3189288"/>
          <a:ext cx="2976562" cy="461962"/>
        </p:xfrm>
        <a:graphic>
          <a:graphicData uri="http://schemas.openxmlformats.org/presentationml/2006/ole">
            <mc:AlternateContent xmlns:mc="http://schemas.openxmlformats.org/markup-compatibility/2006">
              <mc:Choice xmlns:v="urn:schemas-microsoft-com:vml" Requires="v">
                <p:oleObj name="Equation" r:id="rId4" imgW="2209680" imgH="342720" progId="Equation.DSMT4">
                  <p:embed/>
                </p:oleObj>
              </mc:Choice>
              <mc:Fallback>
                <p:oleObj name="Equation" r:id="rId4" imgW="2209680" imgH="342720" progId="Equation.DSMT4">
                  <p:embed/>
                  <p:pic>
                    <p:nvPicPr>
                      <p:cNvPr id="9" name="Object 8">
                        <a:extLst>
                          <a:ext uri="{FF2B5EF4-FFF2-40B4-BE49-F238E27FC236}">
                            <a16:creationId xmlns:a16="http://schemas.microsoft.com/office/drawing/2014/main" id="{3F3F5051-7898-4C07-86AF-436818136AA9}"/>
                          </a:ext>
                        </a:extLst>
                      </p:cNvPr>
                      <p:cNvPicPr>
                        <a:picLocks noChangeAspect="1" noChangeArrowheads="1"/>
                      </p:cNvPicPr>
                      <p:nvPr/>
                    </p:nvPicPr>
                    <p:blipFill>
                      <a:blip r:embed="rId5"/>
                      <a:srcRect/>
                      <a:stretch>
                        <a:fillRect/>
                      </a:stretch>
                    </p:blipFill>
                    <p:spPr bwMode="auto">
                      <a:xfrm>
                        <a:off x="312738" y="3189288"/>
                        <a:ext cx="2976562" cy="461962"/>
                      </a:xfrm>
                      <a:prstGeom prst="rect">
                        <a:avLst/>
                      </a:prstGeom>
                      <a:noFill/>
                    </p:spPr>
                  </p:pic>
                </p:oleObj>
              </mc:Fallback>
            </mc:AlternateContent>
          </a:graphicData>
        </a:graphic>
      </p:graphicFrame>
    </p:spTree>
    <p:extLst>
      <p:ext uri="{BB962C8B-B14F-4D97-AF65-F5344CB8AC3E}">
        <p14:creationId xmlns:p14="http://schemas.microsoft.com/office/powerpoint/2010/main" val="2220533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284326" y="73507"/>
            <a:ext cx="5439264" cy="584775"/>
          </a:xfrm>
          <a:prstGeom prst="rect">
            <a:avLst/>
          </a:prstGeom>
          <a:noFill/>
        </p:spPr>
        <p:txBody>
          <a:bodyPr wrap="square" rtlCol="0">
            <a:spAutoFit/>
          </a:bodyPr>
          <a:lstStyle/>
          <a:p>
            <a:r>
              <a:rPr lang="en-US" sz="3200" b="1" u="sng"/>
              <a:t>Eigenstates of L </a:t>
            </a:r>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EDC6DA0B-5C90-4692-BE0B-A88DB4B1F136}"/>
              </a:ext>
            </a:extLst>
          </p:cNvPr>
          <p:cNvSpPr txBox="1"/>
          <p:nvPr/>
        </p:nvSpPr>
        <p:spPr>
          <a:xfrm>
            <a:off x="250097" y="942580"/>
            <a:ext cx="9648047" cy="584775"/>
          </a:xfrm>
          <a:prstGeom prst="rect">
            <a:avLst/>
          </a:prstGeom>
          <a:noFill/>
        </p:spPr>
        <p:txBody>
          <a:bodyPr wrap="square" rtlCol="0">
            <a:spAutoFit/>
          </a:bodyPr>
          <a:lstStyle/>
          <a:p>
            <a:r>
              <a:rPr lang="en-US" sz="1600"/>
              <a:t>We’ll limit our consideration to two-particle eigenstates for simplicity.  Here we’ll find there are different possibilities, corresponding to the different combinations of operators: </a:t>
            </a:r>
            <a:endParaRPr lang="en-US"/>
          </a:p>
        </p:txBody>
      </p:sp>
      <p:graphicFrame>
        <p:nvGraphicFramePr>
          <p:cNvPr id="13" name="Object 12">
            <a:extLst>
              <a:ext uri="{FF2B5EF4-FFF2-40B4-BE49-F238E27FC236}">
                <a16:creationId xmlns:a16="http://schemas.microsoft.com/office/drawing/2014/main" id="{0903221F-321F-4C19-A8F7-10373D3A0EF6}"/>
              </a:ext>
            </a:extLst>
          </p:cNvPr>
          <p:cNvGraphicFramePr>
            <a:graphicFrameLocks noChangeAspect="1"/>
          </p:cNvGraphicFramePr>
          <p:nvPr>
            <p:extLst>
              <p:ext uri="{D42A27DB-BD31-4B8C-83A1-F6EECF244321}">
                <p14:modId xmlns:p14="http://schemas.microsoft.com/office/powerpoint/2010/main" val="590113146"/>
              </p:ext>
            </p:extLst>
          </p:nvPr>
        </p:nvGraphicFramePr>
        <p:xfrm>
          <a:off x="313007" y="1660474"/>
          <a:ext cx="5778500" cy="363538"/>
        </p:xfrm>
        <a:graphic>
          <a:graphicData uri="http://schemas.openxmlformats.org/presentationml/2006/ole">
            <mc:AlternateContent xmlns:mc="http://schemas.openxmlformats.org/markup-compatibility/2006">
              <mc:Choice xmlns:v="urn:schemas-microsoft-com:vml" Requires="v">
                <p:oleObj name="Equation" r:id="rId2" imgW="3873240" imgH="241200" progId="Equation.DSMT4">
                  <p:embed/>
                </p:oleObj>
              </mc:Choice>
              <mc:Fallback>
                <p:oleObj name="Equation" r:id="rId2" imgW="3873240" imgH="241200" progId="Equation.DSMT4">
                  <p:embed/>
                  <p:pic>
                    <p:nvPicPr>
                      <p:cNvPr id="0" name="Object 9"/>
                      <p:cNvPicPr>
                        <a:picLocks noChangeAspect="1" noChangeArrowheads="1"/>
                      </p:cNvPicPr>
                      <p:nvPr/>
                    </p:nvPicPr>
                    <p:blipFill>
                      <a:blip r:embed="rId3"/>
                      <a:srcRect/>
                      <a:stretch>
                        <a:fillRect/>
                      </a:stretch>
                    </p:blipFill>
                    <p:spPr bwMode="auto">
                      <a:xfrm>
                        <a:off x="313007" y="1660474"/>
                        <a:ext cx="5778500" cy="363538"/>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19D7A928-CE72-4B70-A1BA-E6C5868A5E96}"/>
              </a:ext>
            </a:extLst>
          </p:cNvPr>
          <p:cNvSpPr txBox="1"/>
          <p:nvPr/>
        </p:nvSpPr>
        <p:spPr>
          <a:xfrm>
            <a:off x="250097" y="2186326"/>
            <a:ext cx="7654660" cy="338554"/>
          </a:xfrm>
          <a:prstGeom prst="rect">
            <a:avLst/>
          </a:prstGeom>
          <a:noFill/>
        </p:spPr>
        <p:txBody>
          <a:bodyPr wrap="none" rtlCol="0">
            <a:spAutoFit/>
          </a:bodyPr>
          <a:lstStyle/>
          <a:p>
            <a:r>
              <a:rPr lang="en-US" sz="1600"/>
              <a:t>that we choose to simultaneously diagonalize.  We will always, for what it’s worth, choose:</a:t>
            </a:r>
            <a:endParaRPr lang="en-US"/>
          </a:p>
        </p:txBody>
      </p:sp>
      <p:graphicFrame>
        <p:nvGraphicFramePr>
          <p:cNvPr id="25" name="Object 24">
            <a:extLst>
              <a:ext uri="{FF2B5EF4-FFF2-40B4-BE49-F238E27FC236}">
                <a16:creationId xmlns:a16="http://schemas.microsoft.com/office/drawing/2014/main" id="{F96FEE99-1D4E-4B51-B731-F048B982C5B7}"/>
              </a:ext>
            </a:extLst>
          </p:cNvPr>
          <p:cNvGraphicFramePr>
            <a:graphicFrameLocks noChangeAspect="1"/>
          </p:cNvGraphicFramePr>
          <p:nvPr>
            <p:extLst>
              <p:ext uri="{D42A27DB-BD31-4B8C-83A1-F6EECF244321}">
                <p14:modId xmlns:p14="http://schemas.microsoft.com/office/powerpoint/2010/main" val="2724085296"/>
              </p:ext>
            </p:extLst>
          </p:nvPr>
        </p:nvGraphicFramePr>
        <p:xfrm>
          <a:off x="355600" y="2594626"/>
          <a:ext cx="1117600" cy="363538"/>
        </p:xfrm>
        <a:graphic>
          <a:graphicData uri="http://schemas.openxmlformats.org/presentationml/2006/ole">
            <mc:AlternateContent xmlns:mc="http://schemas.openxmlformats.org/markup-compatibility/2006">
              <mc:Choice xmlns:v="urn:schemas-microsoft-com:vml" Requires="v">
                <p:oleObj name="Equation" r:id="rId4" imgW="749160" imgH="241200" progId="Equation.DSMT4">
                  <p:embed/>
                </p:oleObj>
              </mc:Choice>
              <mc:Fallback>
                <p:oleObj name="Equation" r:id="rId4" imgW="7491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5"/>
                      <a:srcRect/>
                      <a:stretch>
                        <a:fillRect/>
                      </a:stretch>
                    </p:blipFill>
                    <p:spPr bwMode="auto">
                      <a:xfrm>
                        <a:off x="355600" y="2594626"/>
                        <a:ext cx="1117600" cy="363538"/>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FF1E129-3943-448A-8ED6-210F82FFB37A}"/>
              </a:ext>
            </a:extLst>
          </p:cNvPr>
          <p:cNvSpPr txBox="1"/>
          <p:nvPr/>
        </p:nvSpPr>
        <p:spPr>
          <a:xfrm>
            <a:off x="250097" y="3067080"/>
            <a:ext cx="9740209" cy="584775"/>
          </a:xfrm>
          <a:prstGeom prst="rect">
            <a:avLst/>
          </a:prstGeom>
          <a:noFill/>
        </p:spPr>
        <p:txBody>
          <a:bodyPr wrap="square" rtlCol="0">
            <a:spAutoFit/>
          </a:bodyPr>
          <a:lstStyle/>
          <a:p>
            <a:r>
              <a:rPr lang="en-US" sz="1600"/>
              <a:t>and so the quantum numbers associated with these operators will be implicit, and left off.  So that leaves us with conventionally four choices for the remaining set of operators:</a:t>
            </a:r>
            <a:endParaRPr lang="en-US"/>
          </a:p>
        </p:txBody>
      </p:sp>
      <p:graphicFrame>
        <p:nvGraphicFramePr>
          <p:cNvPr id="27" name="Object 26">
            <a:extLst>
              <a:ext uri="{FF2B5EF4-FFF2-40B4-BE49-F238E27FC236}">
                <a16:creationId xmlns:a16="http://schemas.microsoft.com/office/drawing/2014/main" id="{93F60747-DB47-46F2-951F-292B1136B757}"/>
              </a:ext>
            </a:extLst>
          </p:cNvPr>
          <p:cNvGraphicFramePr>
            <a:graphicFrameLocks noChangeAspect="1"/>
          </p:cNvGraphicFramePr>
          <p:nvPr>
            <p:extLst>
              <p:ext uri="{D42A27DB-BD31-4B8C-83A1-F6EECF244321}">
                <p14:modId xmlns:p14="http://schemas.microsoft.com/office/powerpoint/2010/main" val="2752425934"/>
              </p:ext>
            </p:extLst>
          </p:nvPr>
        </p:nvGraphicFramePr>
        <p:xfrm>
          <a:off x="313007" y="3749131"/>
          <a:ext cx="4565651" cy="363537"/>
        </p:xfrm>
        <a:graphic>
          <a:graphicData uri="http://schemas.openxmlformats.org/presentationml/2006/ole">
            <mc:AlternateContent xmlns:mc="http://schemas.openxmlformats.org/markup-compatibility/2006">
              <mc:Choice xmlns:v="urn:schemas-microsoft-com:vml" Requires="v">
                <p:oleObj name="Equation" r:id="rId6" imgW="3060360" imgH="241200" progId="Equation.DSMT4">
                  <p:embed/>
                </p:oleObj>
              </mc:Choice>
              <mc:Fallback>
                <p:oleObj name="Equation" r:id="rId6" imgW="3060360" imgH="241200" progId="Equation.DSMT4">
                  <p:embed/>
                  <p:pic>
                    <p:nvPicPr>
                      <p:cNvPr id="13" name="Object 12">
                        <a:extLst>
                          <a:ext uri="{FF2B5EF4-FFF2-40B4-BE49-F238E27FC236}">
                            <a16:creationId xmlns:a16="http://schemas.microsoft.com/office/drawing/2014/main" id="{0903221F-321F-4C19-A8F7-10373D3A0EF6}"/>
                          </a:ext>
                        </a:extLst>
                      </p:cNvPr>
                      <p:cNvPicPr>
                        <a:picLocks noChangeAspect="1" noChangeArrowheads="1"/>
                      </p:cNvPicPr>
                      <p:nvPr/>
                    </p:nvPicPr>
                    <p:blipFill>
                      <a:blip r:embed="rId7"/>
                      <a:srcRect/>
                      <a:stretch>
                        <a:fillRect/>
                      </a:stretch>
                    </p:blipFill>
                    <p:spPr bwMode="auto">
                      <a:xfrm>
                        <a:off x="313007" y="3749131"/>
                        <a:ext cx="4565651" cy="363537"/>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BB7295DB-4FDF-4FF9-A145-3B72140A8861}"/>
              </a:ext>
            </a:extLst>
          </p:cNvPr>
          <p:cNvSpPr txBox="1"/>
          <p:nvPr/>
        </p:nvSpPr>
        <p:spPr>
          <a:xfrm>
            <a:off x="250097" y="4270348"/>
            <a:ext cx="2658292" cy="338554"/>
          </a:xfrm>
          <a:prstGeom prst="rect">
            <a:avLst/>
          </a:prstGeom>
          <a:noFill/>
        </p:spPr>
        <p:txBody>
          <a:bodyPr wrap="none" rtlCol="0">
            <a:spAutoFit/>
          </a:bodyPr>
          <a:lstStyle/>
          <a:p>
            <a:r>
              <a:rPr lang="en-US" sz="1600"/>
              <a:t>The conventional options are:</a:t>
            </a:r>
            <a:endParaRPr lang="en-US"/>
          </a:p>
        </p:txBody>
      </p:sp>
      <p:sp>
        <p:nvSpPr>
          <p:cNvPr id="29" name="TextBox 28">
            <a:extLst>
              <a:ext uri="{FF2B5EF4-FFF2-40B4-BE49-F238E27FC236}">
                <a16:creationId xmlns:a16="http://schemas.microsoft.com/office/drawing/2014/main" id="{6B3D8765-3510-4BE9-9A0F-4F3050D76F92}"/>
              </a:ext>
            </a:extLst>
          </p:cNvPr>
          <p:cNvSpPr txBox="1"/>
          <p:nvPr/>
        </p:nvSpPr>
        <p:spPr>
          <a:xfrm>
            <a:off x="250097" y="4654722"/>
            <a:ext cx="2696316" cy="338554"/>
          </a:xfrm>
          <a:prstGeom prst="rect">
            <a:avLst/>
          </a:prstGeom>
          <a:noFill/>
        </p:spPr>
        <p:txBody>
          <a:bodyPr wrap="none" rtlCol="0">
            <a:spAutoFit/>
          </a:bodyPr>
          <a:lstStyle/>
          <a:p>
            <a:r>
              <a:rPr lang="en-US" sz="1600" b="1"/>
              <a:t>Uncoupled representation (1)</a:t>
            </a:r>
            <a:endParaRPr lang="en-US" b="1"/>
          </a:p>
        </p:txBody>
      </p:sp>
      <p:sp>
        <p:nvSpPr>
          <p:cNvPr id="30" name="TextBox 29">
            <a:extLst>
              <a:ext uri="{FF2B5EF4-FFF2-40B4-BE49-F238E27FC236}">
                <a16:creationId xmlns:a16="http://schemas.microsoft.com/office/drawing/2014/main" id="{108C9991-9C81-48F7-876C-4B129C38D099}"/>
              </a:ext>
            </a:extLst>
          </p:cNvPr>
          <p:cNvSpPr txBox="1"/>
          <p:nvPr/>
        </p:nvSpPr>
        <p:spPr>
          <a:xfrm>
            <a:off x="3165096" y="4663596"/>
            <a:ext cx="2696316" cy="338554"/>
          </a:xfrm>
          <a:prstGeom prst="rect">
            <a:avLst/>
          </a:prstGeom>
          <a:noFill/>
        </p:spPr>
        <p:txBody>
          <a:bodyPr wrap="none" rtlCol="0">
            <a:spAutoFit/>
          </a:bodyPr>
          <a:lstStyle/>
          <a:p>
            <a:r>
              <a:rPr lang="en-US" sz="1600" b="1"/>
              <a:t>Uncoupled representation (2)</a:t>
            </a:r>
            <a:endParaRPr lang="en-US" b="1"/>
          </a:p>
        </p:txBody>
      </p:sp>
      <p:sp>
        <p:nvSpPr>
          <p:cNvPr id="31" name="TextBox 30">
            <a:extLst>
              <a:ext uri="{FF2B5EF4-FFF2-40B4-BE49-F238E27FC236}">
                <a16:creationId xmlns:a16="http://schemas.microsoft.com/office/drawing/2014/main" id="{80FC5209-E7FF-4D69-B93B-267AD2C85F7B}"/>
              </a:ext>
            </a:extLst>
          </p:cNvPr>
          <p:cNvSpPr txBox="1"/>
          <p:nvPr/>
        </p:nvSpPr>
        <p:spPr>
          <a:xfrm>
            <a:off x="5901343" y="4652681"/>
            <a:ext cx="2451056" cy="338554"/>
          </a:xfrm>
          <a:prstGeom prst="rect">
            <a:avLst/>
          </a:prstGeom>
          <a:noFill/>
        </p:spPr>
        <p:txBody>
          <a:bodyPr wrap="none" rtlCol="0">
            <a:spAutoFit/>
          </a:bodyPr>
          <a:lstStyle/>
          <a:p>
            <a:r>
              <a:rPr lang="en-US" sz="1600" b="1"/>
              <a:t>Coupled representation (1)</a:t>
            </a:r>
            <a:endParaRPr lang="en-US" b="1"/>
          </a:p>
        </p:txBody>
      </p:sp>
      <p:sp>
        <p:nvSpPr>
          <p:cNvPr id="32" name="TextBox 31">
            <a:extLst>
              <a:ext uri="{FF2B5EF4-FFF2-40B4-BE49-F238E27FC236}">
                <a16:creationId xmlns:a16="http://schemas.microsoft.com/office/drawing/2014/main" id="{05255313-D3AA-40F6-8F91-172179BBDE73}"/>
              </a:ext>
            </a:extLst>
          </p:cNvPr>
          <p:cNvSpPr txBox="1"/>
          <p:nvPr/>
        </p:nvSpPr>
        <p:spPr>
          <a:xfrm>
            <a:off x="9042543" y="4652681"/>
            <a:ext cx="2451056" cy="338554"/>
          </a:xfrm>
          <a:prstGeom prst="rect">
            <a:avLst/>
          </a:prstGeom>
          <a:noFill/>
        </p:spPr>
        <p:txBody>
          <a:bodyPr wrap="none" rtlCol="0">
            <a:spAutoFit/>
          </a:bodyPr>
          <a:lstStyle/>
          <a:p>
            <a:r>
              <a:rPr lang="en-US" sz="1600" b="1"/>
              <a:t>Coupled representation (2)</a:t>
            </a:r>
            <a:endParaRPr lang="en-US" b="1"/>
          </a:p>
        </p:txBody>
      </p:sp>
      <p:graphicFrame>
        <p:nvGraphicFramePr>
          <p:cNvPr id="33" name="Object 32">
            <a:extLst>
              <a:ext uri="{FF2B5EF4-FFF2-40B4-BE49-F238E27FC236}">
                <a16:creationId xmlns:a16="http://schemas.microsoft.com/office/drawing/2014/main" id="{22BBB4E1-1867-4CD0-8DEA-11E95AC31A18}"/>
              </a:ext>
            </a:extLst>
          </p:cNvPr>
          <p:cNvGraphicFramePr>
            <a:graphicFrameLocks noChangeAspect="1"/>
          </p:cNvGraphicFramePr>
          <p:nvPr>
            <p:extLst>
              <p:ext uri="{D42A27DB-BD31-4B8C-83A1-F6EECF244321}">
                <p14:modId xmlns:p14="http://schemas.microsoft.com/office/powerpoint/2010/main" val="2756879651"/>
              </p:ext>
            </p:extLst>
          </p:nvPr>
        </p:nvGraphicFramePr>
        <p:xfrm>
          <a:off x="332828" y="5353444"/>
          <a:ext cx="1876425" cy="727075"/>
        </p:xfrm>
        <a:graphic>
          <a:graphicData uri="http://schemas.openxmlformats.org/presentationml/2006/ole">
            <mc:AlternateContent xmlns:mc="http://schemas.openxmlformats.org/markup-compatibility/2006">
              <mc:Choice xmlns:v="urn:schemas-microsoft-com:vml" Requires="v">
                <p:oleObj name="Equation" r:id="rId8" imgW="1257120" imgH="482400" progId="Equation.DSMT4">
                  <p:embed/>
                </p:oleObj>
              </mc:Choice>
              <mc:Fallback>
                <p:oleObj name="Equation" r:id="rId8" imgW="1257120" imgH="48240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9"/>
                      <a:srcRect/>
                      <a:stretch>
                        <a:fillRect/>
                      </a:stretch>
                    </p:blipFill>
                    <p:spPr bwMode="auto">
                      <a:xfrm>
                        <a:off x="332828" y="5353444"/>
                        <a:ext cx="1876425" cy="727075"/>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31FD511E-45D4-4856-9A06-B10248BDB61D}"/>
              </a:ext>
            </a:extLst>
          </p:cNvPr>
          <p:cNvGraphicFramePr>
            <a:graphicFrameLocks noChangeAspect="1"/>
          </p:cNvGraphicFramePr>
          <p:nvPr>
            <p:extLst>
              <p:ext uri="{D42A27DB-BD31-4B8C-83A1-F6EECF244321}">
                <p14:modId xmlns:p14="http://schemas.microsoft.com/office/powerpoint/2010/main" val="3869451619"/>
              </p:ext>
            </p:extLst>
          </p:nvPr>
        </p:nvGraphicFramePr>
        <p:xfrm>
          <a:off x="3233671" y="5321181"/>
          <a:ext cx="1687512" cy="803275"/>
        </p:xfrm>
        <a:graphic>
          <a:graphicData uri="http://schemas.openxmlformats.org/presentationml/2006/ole">
            <mc:AlternateContent xmlns:mc="http://schemas.openxmlformats.org/markup-compatibility/2006">
              <mc:Choice xmlns:v="urn:schemas-microsoft-com:vml" Requires="v">
                <p:oleObj name="Equation" r:id="rId10" imgW="1130040" imgH="533160" progId="Equation.DSMT4">
                  <p:embed/>
                </p:oleObj>
              </mc:Choice>
              <mc:Fallback>
                <p:oleObj name="Equation" r:id="rId10" imgW="113004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1"/>
                      <a:srcRect/>
                      <a:stretch>
                        <a:fillRect/>
                      </a:stretch>
                    </p:blipFill>
                    <p:spPr bwMode="auto">
                      <a:xfrm>
                        <a:off x="3233671" y="5321181"/>
                        <a:ext cx="1687512" cy="803275"/>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081535F4-291A-4113-84C8-15B5E46DF3F8}"/>
              </a:ext>
            </a:extLst>
          </p:cNvPr>
          <p:cNvGraphicFramePr>
            <a:graphicFrameLocks noChangeAspect="1"/>
          </p:cNvGraphicFramePr>
          <p:nvPr>
            <p:extLst>
              <p:ext uri="{D42A27DB-BD31-4B8C-83A1-F6EECF244321}">
                <p14:modId xmlns:p14="http://schemas.microsoft.com/office/powerpoint/2010/main" val="3486240985"/>
              </p:ext>
            </p:extLst>
          </p:nvPr>
        </p:nvGraphicFramePr>
        <p:xfrm>
          <a:off x="6003958" y="5316055"/>
          <a:ext cx="1609725" cy="804863"/>
        </p:xfrm>
        <a:graphic>
          <a:graphicData uri="http://schemas.openxmlformats.org/presentationml/2006/ole">
            <mc:AlternateContent xmlns:mc="http://schemas.openxmlformats.org/markup-compatibility/2006">
              <mc:Choice xmlns:v="urn:schemas-microsoft-com:vml" Requires="v">
                <p:oleObj name="Equation" r:id="rId12" imgW="1079280" imgH="533160" progId="Equation.DSMT4">
                  <p:embed/>
                </p:oleObj>
              </mc:Choice>
              <mc:Fallback>
                <p:oleObj name="Equation" r:id="rId12"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3"/>
                      <a:srcRect/>
                      <a:stretch>
                        <a:fillRect/>
                      </a:stretch>
                    </p:blipFill>
                    <p:spPr bwMode="auto">
                      <a:xfrm>
                        <a:off x="6003958" y="5316055"/>
                        <a:ext cx="1609725" cy="804863"/>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66EEB74E-7B34-41C5-AA00-993140FBCCF9}"/>
              </a:ext>
            </a:extLst>
          </p:cNvPr>
          <p:cNvGraphicFramePr>
            <a:graphicFrameLocks noChangeAspect="1"/>
          </p:cNvGraphicFramePr>
          <p:nvPr>
            <p:extLst>
              <p:ext uri="{D42A27DB-BD31-4B8C-83A1-F6EECF244321}">
                <p14:modId xmlns:p14="http://schemas.microsoft.com/office/powerpoint/2010/main" val="4216713950"/>
              </p:ext>
            </p:extLst>
          </p:nvPr>
        </p:nvGraphicFramePr>
        <p:xfrm>
          <a:off x="9213850" y="5317189"/>
          <a:ext cx="1609725" cy="803275"/>
        </p:xfrm>
        <a:graphic>
          <a:graphicData uri="http://schemas.openxmlformats.org/presentationml/2006/ole">
            <mc:AlternateContent xmlns:mc="http://schemas.openxmlformats.org/markup-compatibility/2006">
              <mc:Choice xmlns:v="urn:schemas-microsoft-com:vml" Requires="v">
                <p:oleObj name="Equation" r:id="rId14" imgW="1079280" imgH="533160" progId="Equation.DSMT4">
                  <p:embed/>
                </p:oleObj>
              </mc:Choice>
              <mc:Fallback>
                <p:oleObj name="Equation" r:id="rId14" imgW="1079280" imgH="533160" progId="Equation.DSMT4">
                  <p:embed/>
                  <p:pic>
                    <p:nvPicPr>
                      <p:cNvPr id="27" name="Object 26">
                        <a:extLst>
                          <a:ext uri="{FF2B5EF4-FFF2-40B4-BE49-F238E27FC236}">
                            <a16:creationId xmlns:a16="http://schemas.microsoft.com/office/drawing/2014/main" id="{93F60747-DB47-46F2-951F-292B1136B757}"/>
                          </a:ext>
                        </a:extLst>
                      </p:cNvPr>
                      <p:cNvPicPr>
                        <a:picLocks noChangeAspect="1" noChangeArrowheads="1"/>
                      </p:cNvPicPr>
                      <p:nvPr/>
                    </p:nvPicPr>
                    <p:blipFill>
                      <a:blip r:embed="rId15"/>
                      <a:srcRect/>
                      <a:stretch>
                        <a:fillRect/>
                      </a:stretch>
                    </p:blipFill>
                    <p:spPr bwMode="auto">
                      <a:xfrm>
                        <a:off x="9213850" y="5317189"/>
                        <a:ext cx="1609725" cy="803275"/>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607F27E3-76ED-441D-8DC4-3A537116934F}"/>
              </a:ext>
            </a:extLst>
          </p:cNvPr>
          <p:cNvSpPr txBox="1"/>
          <p:nvPr/>
        </p:nvSpPr>
        <p:spPr>
          <a:xfrm>
            <a:off x="9065287" y="4921519"/>
            <a:ext cx="3110082" cy="338554"/>
          </a:xfrm>
          <a:prstGeom prst="rect">
            <a:avLst/>
          </a:prstGeom>
          <a:noFill/>
        </p:spPr>
        <p:txBody>
          <a:bodyPr wrap="square" rtlCol="0">
            <a:spAutoFit/>
          </a:bodyPr>
          <a:lstStyle/>
          <a:p>
            <a:r>
              <a:rPr lang="en-US" sz="1600"/>
              <a:t>Known as the j-j coupling scheme.</a:t>
            </a:r>
            <a:endParaRPr lang="en-US"/>
          </a:p>
        </p:txBody>
      </p:sp>
      <p:sp>
        <p:nvSpPr>
          <p:cNvPr id="38" name="TextBox 37">
            <a:extLst>
              <a:ext uri="{FF2B5EF4-FFF2-40B4-BE49-F238E27FC236}">
                <a16:creationId xmlns:a16="http://schemas.microsoft.com/office/drawing/2014/main" id="{285E680F-64DE-468E-86B8-AC4CC28B7A19}"/>
              </a:ext>
            </a:extLst>
          </p:cNvPr>
          <p:cNvSpPr txBox="1"/>
          <p:nvPr/>
        </p:nvSpPr>
        <p:spPr>
          <a:xfrm>
            <a:off x="5898855" y="4898984"/>
            <a:ext cx="3110082" cy="338554"/>
          </a:xfrm>
          <a:prstGeom prst="rect">
            <a:avLst/>
          </a:prstGeom>
          <a:noFill/>
        </p:spPr>
        <p:txBody>
          <a:bodyPr wrap="square" rtlCol="0">
            <a:spAutoFit/>
          </a:bodyPr>
          <a:lstStyle/>
          <a:p>
            <a:r>
              <a:rPr lang="en-US" sz="1600"/>
              <a:t>Known as the LS coupling scheme.</a:t>
            </a:r>
            <a:endParaRPr lang="en-US"/>
          </a:p>
        </p:txBody>
      </p:sp>
    </p:spTree>
    <p:extLst>
      <p:ext uri="{BB962C8B-B14F-4D97-AF65-F5344CB8AC3E}">
        <p14:creationId xmlns:p14="http://schemas.microsoft.com/office/powerpoint/2010/main" val="30868290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5" y="122546"/>
            <a:ext cx="5363850"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046860" cy="615553"/>
          </a:xfrm>
          <a:prstGeom prst="rect">
            <a:avLst/>
          </a:prstGeom>
          <a:noFill/>
        </p:spPr>
        <p:txBody>
          <a:bodyPr wrap="none" rtlCol="0">
            <a:spAutoFit/>
          </a:bodyPr>
          <a:lstStyle/>
          <a:p>
            <a:r>
              <a:rPr lang="en-US" b="1"/>
              <a:t>Uncoupled Representation (1)</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1996725"/>
            <a:ext cx="3782895" cy="338554"/>
          </a:xfrm>
          <a:prstGeom prst="rect">
            <a:avLst/>
          </a:prstGeom>
        </p:spPr>
        <p:txBody>
          <a:bodyPr wrap="none">
            <a:spAutoFit/>
          </a:bodyPr>
          <a:lstStyle/>
          <a:p>
            <a:r>
              <a:rPr lang="en-US" sz="1600"/>
              <a:t>And we can write these as direct products:</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636539535"/>
              </p:ext>
            </p:extLst>
          </p:nvPr>
        </p:nvGraphicFramePr>
        <p:xfrm>
          <a:off x="264816" y="2430115"/>
          <a:ext cx="2901950" cy="354013"/>
        </p:xfrm>
        <a:graphic>
          <a:graphicData uri="http://schemas.openxmlformats.org/presentationml/2006/ole">
            <mc:AlternateContent xmlns:mc="http://schemas.openxmlformats.org/markup-compatibility/2006">
              <mc:Choice xmlns:v="urn:schemas-microsoft-com:vml" Requires="v">
                <p:oleObj name="Equation" r:id="rId2" imgW="2057400" imgH="253800" progId="Equation.DSMT4">
                  <p:embed/>
                </p:oleObj>
              </mc:Choice>
              <mc:Fallback>
                <p:oleObj name="Equation" r:id="rId2" imgW="2057400" imgH="2538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64816" y="2430115"/>
                        <a:ext cx="2901950" cy="354013"/>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4045868146"/>
              </p:ext>
            </p:extLst>
          </p:nvPr>
        </p:nvGraphicFramePr>
        <p:xfrm>
          <a:off x="264816" y="1529778"/>
          <a:ext cx="1876425" cy="382588"/>
        </p:xfrm>
        <a:graphic>
          <a:graphicData uri="http://schemas.openxmlformats.org/presentationml/2006/ole">
            <mc:AlternateContent xmlns:mc="http://schemas.openxmlformats.org/markup-compatibility/2006">
              <mc:Choice xmlns:v="urn:schemas-microsoft-com:vml" Requires="v">
                <p:oleObj name="Equation" r:id="rId4" imgW="1257120" imgH="253800" progId="Equation.DSMT4">
                  <p:embed/>
                </p:oleObj>
              </mc:Choice>
              <mc:Fallback>
                <p:oleObj name="Equation" r:id="rId4" imgW="1257120" imgH="253800" progId="Equation.DSMT4">
                  <p:embed/>
                  <p:pic>
                    <p:nvPicPr>
                      <p:cNvPr id="33" name="Object 32">
                        <a:extLst>
                          <a:ext uri="{FF2B5EF4-FFF2-40B4-BE49-F238E27FC236}">
                            <a16:creationId xmlns:a16="http://schemas.microsoft.com/office/drawing/2014/main" id="{22BBB4E1-1867-4CD0-8DEA-11E95AC31A18}"/>
                          </a:ext>
                        </a:extLst>
                      </p:cNvPr>
                      <p:cNvPicPr>
                        <a:picLocks noChangeAspect="1" noChangeArrowheads="1"/>
                      </p:cNvPicPr>
                      <p:nvPr/>
                    </p:nvPicPr>
                    <p:blipFill>
                      <a:blip r:embed="rId5"/>
                      <a:srcRect/>
                      <a:stretch>
                        <a:fillRect/>
                      </a:stretch>
                    </p:blipFill>
                    <p:spPr bwMode="auto">
                      <a:xfrm>
                        <a:off x="264816" y="1529778"/>
                        <a:ext cx="1876425" cy="382588"/>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158464"/>
            <a:ext cx="99760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There are a total of (2ℓ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 such states.  And the allowed quantum numbers </a:t>
            </a:r>
            <a:r>
              <a:rPr lang="en-US" altLang="en-US" sz="1400">
                <a:latin typeface="Arial" panose="020B0604020202020204" pitchFamily="34" charset="0"/>
                <a:ea typeface="Times New Roman" panose="02020603050405020304" pitchFamily="18" charset="0"/>
              </a:rPr>
              <a:t>are given below.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7" name="Object 6">
            <a:extLst>
              <a:ext uri="{FF2B5EF4-FFF2-40B4-BE49-F238E27FC236}">
                <a16:creationId xmlns:a16="http://schemas.microsoft.com/office/drawing/2014/main" id="{FCC62405-C8F8-40BE-AB54-2CFB4DF03D16}"/>
              </a:ext>
            </a:extLst>
          </p:cNvPr>
          <p:cNvGraphicFramePr>
            <a:graphicFrameLocks noChangeAspect="1"/>
          </p:cNvGraphicFramePr>
          <p:nvPr>
            <p:extLst>
              <p:ext uri="{D42A27DB-BD31-4B8C-83A1-F6EECF244321}">
                <p14:modId xmlns:p14="http://schemas.microsoft.com/office/powerpoint/2010/main" val="3473821717"/>
              </p:ext>
            </p:extLst>
          </p:nvPr>
        </p:nvGraphicFramePr>
        <p:xfrm>
          <a:off x="264816" y="3624683"/>
          <a:ext cx="2085989" cy="1406943"/>
        </p:xfrm>
        <a:graphic>
          <a:graphicData uri="http://schemas.openxmlformats.org/presentationml/2006/ole">
            <mc:AlternateContent xmlns:mc="http://schemas.openxmlformats.org/markup-compatibility/2006">
              <mc:Choice xmlns:v="urn:schemas-microsoft-com:vml" Requires="v">
                <p:oleObj name="Equation" r:id="rId6" imgW="1358900" imgH="914400" progId="Equation.DSMT4">
                  <p:embed/>
                </p:oleObj>
              </mc:Choice>
              <mc:Fallback>
                <p:oleObj name="Equation" r:id="rId6" imgW="1358900" imgH="914400" progId="Equation.DSMT4">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816" y="3624683"/>
                        <a:ext cx="2085989" cy="1406943"/>
                      </a:xfrm>
                      <a:prstGeom prst="rect">
                        <a:avLst/>
                      </a:prstGeom>
                      <a:noFill/>
                    </p:spPr>
                  </p:pic>
                </p:oleObj>
              </mc:Fallback>
            </mc:AlternateContent>
          </a:graphicData>
        </a:graphic>
      </p:graphicFrame>
    </p:spTree>
    <p:extLst>
      <p:ext uri="{BB962C8B-B14F-4D97-AF65-F5344CB8AC3E}">
        <p14:creationId xmlns:p14="http://schemas.microsoft.com/office/powerpoint/2010/main" val="2684264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5147033"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046860" cy="615553"/>
          </a:xfrm>
          <a:prstGeom prst="rect">
            <a:avLst/>
          </a:prstGeom>
          <a:noFill/>
        </p:spPr>
        <p:txBody>
          <a:bodyPr wrap="none" rtlCol="0">
            <a:spAutoFit/>
          </a:bodyPr>
          <a:lstStyle/>
          <a:p>
            <a:r>
              <a:rPr lang="en-US" b="1"/>
              <a:t>Uncoupled Representation (2)</a:t>
            </a:r>
          </a:p>
          <a:p>
            <a:r>
              <a:rPr lang="en-US" sz="1600"/>
              <a:t>So we have: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90995"/>
            <a:ext cx="4059829" cy="338554"/>
          </a:xfrm>
          <a:prstGeom prst="rect">
            <a:avLst/>
          </a:prstGeom>
        </p:spPr>
        <p:txBody>
          <a:bodyPr wrap="none">
            <a:spAutoFit/>
          </a:bodyPr>
          <a:lstStyle/>
          <a:p>
            <a:r>
              <a:rPr lang="en-US" sz="1600"/>
              <a:t>And we can write these as direct products too:</a:t>
            </a:r>
          </a:p>
        </p:txBody>
      </p:sp>
      <p:graphicFrame>
        <p:nvGraphicFramePr>
          <p:cNvPr id="23" name="Object 22">
            <a:extLst>
              <a:ext uri="{FF2B5EF4-FFF2-40B4-BE49-F238E27FC236}">
                <a16:creationId xmlns:a16="http://schemas.microsoft.com/office/drawing/2014/main" id="{CF4E2C61-31BD-4707-BCE6-E3ADE94166CA}"/>
              </a:ext>
            </a:extLst>
          </p:cNvPr>
          <p:cNvGraphicFramePr>
            <a:graphicFrameLocks noChangeAspect="1"/>
          </p:cNvGraphicFramePr>
          <p:nvPr>
            <p:extLst>
              <p:ext uri="{D42A27DB-BD31-4B8C-83A1-F6EECF244321}">
                <p14:modId xmlns:p14="http://schemas.microsoft.com/office/powerpoint/2010/main" val="3007408696"/>
              </p:ext>
            </p:extLst>
          </p:nvPr>
        </p:nvGraphicFramePr>
        <p:xfrm>
          <a:off x="297291" y="2552679"/>
          <a:ext cx="2722562" cy="371475"/>
        </p:xfrm>
        <a:graphic>
          <a:graphicData uri="http://schemas.openxmlformats.org/presentationml/2006/ole">
            <mc:AlternateContent xmlns:mc="http://schemas.openxmlformats.org/markup-compatibility/2006">
              <mc:Choice xmlns:v="urn:schemas-microsoft-com:vml" Requires="v">
                <p:oleObj name="Equation" r:id="rId2" imgW="1930320" imgH="266400" progId="Equation.DSMT4">
                  <p:embed/>
                </p:oleObj>
              </mc:Choice>
              <mc:Fallback>
                <p:oleObj name="Equation" r:id="rId2" imgW="1930320" imgH="266400" progId="Equation.DSMT4">
                  <p:embed/>
                  <p:pic>
                    <p:nvPicPr>
                      <p:cNvPr id="23" name="Object 22">
                        <a:extLst>
                          <a:ext uri="{FF2B5EF4-FFF2-40B4-BE49-F238E27FC236}">
                            <a16:creationId xmlns:a16="http://schemas.microsoft.com/office/drawing/2014/main" id="{CF4E2C61-31BD-4707-BCE6-E3ADE94166CA}"/>
                          </a:ext>
                        </a:extLst>
                      </p:cNvPr>
                      <p:cNvPicPr>
                        <a:picLocks noChangeAspect="1" noChangeArrowheads="1"/>
                      </p:cNvPicPr>
                      <p:nvPr/>
                    </p:nvPicPr>
                    <p:blipFill>
                      <a:blip r:embed="rId3"/>
                      <a:srcRect/>
                      <a:stretch>
                        <a:fillRect/>
                      </a:stretch>
                    </p:blipFill>
                    <p:spPr bwMode="auto">
                      <a:xfrm>
                        <a:off x="297291" y="2552679"/>
                        <a:ext cx="2722562" cy="371475"/>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1057222945"/>
              </p:ext>
            </p:extLst>
          </p:nvPr>
        </p:nvGraphicFramePr>
        <p:xfrm>
          <a:off x="269170" y="1546769"/>
          <a:ext cx="1687513" cy="420687"/>
        </p:xfrm>
        <a:graphic>
          <a:graphicData uri="http://schemas.openxmlformats.org/presentationml/2006/ole">
            <mc:AlternateContent xmlns:mc="http://schemas.openxmlformats.org/markup-compatibility/2006">
              <mc:Choice xmlns:v="urn:schemas-microsoft-com:vml" Requires="v">
                <p:oleObj name="Equation" r:id="rId4" imgW="1130040" imgH="279360" progId="Equation.DSMT4">
                  <p:embed/>
                </p:oleObj>
              </mc:Choice>
              <mc:Fallback>
                <p:oleObj name="Equation" r:id="rId4" imgW="113004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5"/>
                      <a:srcRect/>
                      <a:stretch>
                        <a:fillRect/>
                      </a:stretch>
                    </p:blipFill>
                    <p:spPr bwMode="auto">
                      <a:xfrm>
                        <a:off x="269170" y="1546769"/>
                        <a:ext cx="1687513" cy="420687"/>
                      </a:xfrm>
                      <a:prstGeom prst="rect">
                        <a:avLst/>
                      </a:prstGeom>
                      <a:noFill/>
                    </p:spPr>
                  </p:pic>
                </p:oleObj>
              </mc:Fallback>
            </mc:AlternateContent>
          </a:graphicData>
        </a:graphic>
      </p:graphicFrame>
      <p:sp>
        <p:nvSpPr>
          <p:cNvPr id="5" name="Rectangle 15">
            <a:extLst>
              <a:ext uri="{FF2B5EF4-FFF2-40B4-BE49-F238E27FC236}">
                <a16:creationId xmlns:a16="http://schemas.microsoft.com/office/drawing/2014/main" id="{D74ABF49-0C28-444E-9246-DC8F55297E89}"/>
              </a:ext>
            </a:extLst>
          </p:cNvPr>
          <p:cNvSpPr>
            <a:spLocks noChangeArrowheads="1"/>
          </p:cNvSpPr>
          <p:nvPr/>
        </p:nvSpPr>
        <p:spPr bwMode="auto">
          <a:xfrm>
            <a:off x="204926" y="3031818"/>
            <a:ext cx="929729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There are a total of (2ℓ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+1)(2ℓ</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1</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+1)(2s</a:t>
            </a:r>
            <a:r>
              <a:rPr kumimoji="0" lang="en-US" altLang="en-US" sz="1400" b="0" i="0" u="none" strike="noStrike" cap="none" normalizeH="0" baseline="-30000">
                <a:ln>
                  <a:noFill/>
                </a:ln>
                <a:solidFill>
                  <a:schemeClr val="tx1"/>
                </a:solidFill>
                <a:effectLst/>
                <a:latin typeface="Arial" panose="020B0604020202020204" pitchFamily="34" charset="0"/>
                <a:ea typeface="Times New Roman" panose="02020603050405020304" pitchFamily="18" charset="0"/>
              </a:rPr>
              <a:t>2</a:t>
            </a: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+1) such states.  And the allowed quantum numbers </a:t>
            </a:r>
            <a:r>
              <a:rPr lang="en-US" altLang="en-US" sz="1400">
                <a:latin typeface="Arial" panose="020B0604020202020204" pitchFamily="34" charset="0"/>
                <a:ea typeface="Times New Roman" panose="02020603050405020304" pitchFamily="18" charset="0"/>
              </a:rPr>
              <a:t>are given below.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9" name="Object 8">
            <a:extLst>
              <a:ext uri="{FF2B5EF4-FFF2-40B4-BE49-F238E27FC236}">
                <a16:creationId xmlns:a16="http://schemas.microsoft.com/office/drawing/2014/main" id="{530E6A65-607B-4105-94B5-93A966F719E1}"/>
              </a:ext>
            </a:extLst>
          </p:cNvPr>
          <p:cNvGraphicFramePr>
            <a:graphicFrameLocks noChangeAspect="1"/>
          </p:cNvGraphicFramePr>
          <p:nvPr>
            <p:extLst>
              <p:ext uri="{D42A27DB-BD31-4B8C-83A1-F6EECF244321}">
                <p14:modId xmlns:p14="http://schemas.microsoft.com/office/powerpoint/2010/main" val="3113422447"/>
              </p:ext>
            </p:extLst>
          </p:nvPr>
        </p:nvGraphicFramePr>
        <p:xfrm>
          <a:off x="304814" y="3539669"/>
          <a:ext cx="2897773" cy="1437369"/>
        </p:xfrm>
        <a:graphic>
          <a:graphicData uri="http://schemas.openxmlformats.org/presentationml/2006/ole">
            <mc:AlternateContent xmlns:mc="http://schemas.openxmlformats.org/markup-compatibility/2006">
              <mc:Choice xmlns:v="urn:schemas-microsoft-com:vml" Requires="v">
                <p:oleObj name="Equation" r:id="rId6" imgW="1993900" imgH="990600" progId="Equation.DSMT4">
                  <p:embed/>
                </p:oleObj>
              </mc:Choice>
              <mc:Fallback>
                <p:oleObj name="Equation" r:id="rId6" imgW="1993900" imgH="990600" progId="Equation.DSMT4">
                  <p:embed/>
                  <p:pic>
                    <p:nvPicPr>
                      <p:cNvPr id="9" name="Object 8">
                        <a:extLst>
                          <a:ext uri="{FF2B5EF4-FFF2-40B4-BE49-F238E27FC236}">
                            <a16:creationId xmlns:a16="http://schemas.microsoft.com/office/drawing/2014/main" id="{530E6A65-607B-4105-94B5-93A966F719E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14" y="3539669"/>
                        <a:ext cx="2897773" cy="1437369"/>
                      </a:xfrm>
                      <a:prstGeom prst="rect">
                        <a:avLst/>
                      </a:prstGeom>
                      <a:noFill/>
                    </p:spPr>
                  </p:pic>
                </p:oleObj>
              </mc:Fallback>
            </mc:AlternateContent>
          </a:graphicData>
        </a:graphic>
      </p:graphicFrame>
    </p:spTree>
    <p:extLst>
      <p:ext uri="{BB962C8B-B14F-4D97-AF65-F5344CB8AC3E}">
        <p14:creationId xmlns:p14="http://schemas.microsoft.com/office/powerpoint/2010/main" val="2998590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5062193"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829866"/>
            <a:ext cx="3465629" cy="615553"/>
          </a:xfrm>
          <a:prstGeom prst="rect">
            <a:avLst/>
          </a:prstGeom>
          <a:noFill/>
        </p:spPr>
        <p:txBody>
          <a:bodyPr wrap="none" rtlCol="0">
            <a:spAutoFit/>
          </a:bodyPr>
          <a:lstStyle/>
          <a:p>
            <a:r>
              <a:rPr lang="en-US" b="1"/>
              <a:t>Coupled Representation (1)</a:t>
            </a:r>
          </a:p>
          <a:p>
            <a:r>
              <a:rPr lang="en-US" sz="1600"/>
              <a:t>So we have for the LS coupline scheme:</a:t>
            </a:r>
            <a:endParaRPr lang="en-US"/>
          </a:p>
        </p:txBody>
      </p:sp>
      <p:sp>
        <p:nvSpPr>
          <p:cNvPr id="22" name="Rectangle 21">
            <a:extLst>
              <a:ext uri="{FF2B5EF4-FFF2-40B4-BE49-F238E27FC236}">
                <a16:creationId xmlns:a16="http://schemas.microsoft.com/office/drawing/2014/main" id="{B24FAC74-31D5-4D84-B57F-7C7ADF2081A5}"/>
              </a:ext>
            </a:extLst>
          </p:cNvPr>
          <p:cNvSpPr/>
          <p:nvPr/>
        </p:nvSpPr>
        <p:spPr>
          <a:xfrm>
            <a:off x="204926" y="2025409"/>
            <a:ext cx="11220361" cy="830997"/>
          </a:xfrm>
          <a:prstGeom prst="rect">
            <a:avLst/>
          </a:prstGeom>
        </p:spPr>
        <p:txBody>
          <a:bodyPr wrap="square">
            <a:spAutoFit/>
          </a:bodyPr>
          <a:lstStyle/>
          <a:p>
            <a:r>
              <a:rPr lang="en-US" sz="1600"/>
              <a:t>We can write these in terms of either of the uncoupled representations.  Usually our aim is the first one.  But it takes some work to figure it out of course.  Note that there is a set of allowed  j</a:t>
            </a:r>
            <a:r>
              <a:rPr lang="en-US" sz="1600" baseline="-25000"/>
              <a:t>T</a:t>
            </a:r>
            <a:r>
              <a:rPr lang="en-US" sz="1600"/>
              <a:t> for </a:t>
            </a:r>
            <a:r>
              <a:rPr lang="en-US" sz="1600" i="1"/>
              <a:t>each</a:t>
            </a:r>
            <a:r>
              <a:rPr lang="en-US" sz="1600"/>
              <a:t> pair of ℓ</a:t>
            </a:r>
            <a:r>
              <a:rPr lang="en-US" sz="1600" baseline="-25000"/>
              <a:t>T</a:t>
            </a:r>
            <a:r>
              <a:rPr lang="en-US" sz="1600"/>
              <a:t> and s</a:t>
            </a:r>
            <a:r>
              <a:rPr lang="en-US" sz="1600" baseline="-25000"/>
              <a:t>T</a:t>
            </a:r>
            <a:r>
              <a:rPr lang="en-US" sz="1600"/>
              <a:t> quantum numbers.  You can verify that this enumerates the same number of states as is in the uncoupled representations.  </a:t>
            </a:r>
          </a:p>
        </p:txBody>
      </p:sp>
      <p:graphicFrame>
        <p:nvGraphicFramePr>
          <p:cNvPr id="18" name="Object 17">
            <a:extLst>
              <a:ext uri="{FF2B5EF4-FFF2-40B4-BE49-F238E27FC236}">
                <a16:creationId xmlns:a16="http://schemas.microsoft.com/office/drawing/2014/main" id="{CA4BBEE7-DCF2-4E53-BDEA-4006C4CF3519}"/>
              </a:ext>
            </a:extLst>
          </p:cNvPr>
          <p:cNvGraphicFramePr>
            <a:graphicFrameLocks noChangeAspect="1"/>
          </p:cNvGraphicFramePr>
          <p:nvPr>
            <p:extLst>
              <p:ext uri="{D42A27DB-BD31-4B8C-83A1-F6EECF244321}">
                <p14:modId xmlns:p14="http://schemas.microsoft.com/office/powerpoint/2010/main" val="3906332713"/>
              </p:ext>
            </p:extLst>
          </p:nvPr>
        </p:nvGraphicFramePr>
        <p:xfrm>
          <a:off x="280143" y="1499376"/>
          <a:ext cx="1611313" cy="420687"/>
        </p:xfrm>
        <a:graphic>
          <a:graphicData uri="http://schemas.openxmlformats.org/presentationml/2006/ole">
            <mc:AlternateContent xmlns:mc="http://schemas.openxmlformats.org/markup-compatibility/2006">
              <mc:Choice xmlns:v="urn:schemas-microsoft-com:vml" Requires="v">
                <p:oleObj name="Equation" r:id="rId3" imgW="1079280" imgH="279360" progId="Equation.DSMT4">
                  <p:embed/>
                </p:oleObj>
              </mc:Choice>
              <mc:Fallback>
                <p:oleObj name="Equation" r:id="rId3" imgW="1079280" imgH="279360" progId="Equation.DSMT4">
                  <p:embed/>
                  <p:pic>
                    <p:nvPicPr>
                      <p:cNvPr id="18" name="Object 17">
                        <a:extLst>
                          <a:ext uri="{FF2B5EF4-FFF2-40B4-BE49-F238E27FC236}">
                            <a16:creationId xmlns:a16="http://schemas.microsoft.com/office/drawing/2014/main" id="{CA4BBEE7-DCF2-4E53-BDEA-4006C4CF3519}"/>
                          </a:ext>
                        </a:extLst>
                      </p:cNvPr>
                      <p:cNvPicPr>
                        <a:picLocks noChangeAspect="1" noChangeArrowheads="1"/>
                      </p:cNvPicPr>
                      <p:nvPr/>
                    </p:nvPicPr>
                    <p:blipFill>
                      <a:blip r:embed="rId4"/>
                      <a:srcRect/>
                      <a:stretch>
                        <a:fillRect/>
                      </a:stretch>
                    </p:blipFill>
                    <p:spPr bwMode="auto">
                      <a:xfrm>
                        <a:off x="280143" y="1499376"/>
                        <a:ext cx="1611313" cy="420687"/>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587FC4A7-F366-4404-8D78-2E6F357692EF}"/>
              </a:ext>
            </a:extLst>
          </p:cNvPr>
          <p:cNvGraphicFramePr>
            <a:graphicFrameLocks noChangeAspect="1"/>
          </p:cNvGraphicFramePr>
          <p:nvPr>
            <p:extLst>
              <p:ext uri="{D42A27DB-BD31-4B8C-83A1-F6EECF244321}">
                <p14:modId xmlns:p14="http://schemas.microsoft.com/office/powerpoint/2010/main" val="214816585"/>
              </p:ext>
            </p:extLst>
          </p:nvPr>
        </p:nvGraphicFramePr>
        <p:xfrm>
          <a:off x="280143" y="3038811"/>
          <a:ext cx="2810424" cy="1372933"/>
        </p:xfrm>
        <a:graphic>
          <a:graphicData uri="http://schemas.openxmlformats.org/presentationml/2006/ole">
            <mc:AlternateContent xmlns:mc="http://schemas.openxmlformats.org/markup-compatibility/2006">
              <mc:Choice xmlns:v="urn:schemas-microsoft-com:vml" Requires="v">
                <p:oleObj name="Equation" r:id="rId5" imgW="2070100" imgH="1016000" progId="Equation.DSMT4">
                  <p:embed/>
                </p:oleObj>
              </mc:Choice>
              <mc:Fallback>
                <p:oleObj name="Equation" r:id="rId5" imgW="2070100" imgH="1016000"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143" y="3038811"/>
                        <a:ext cx="2810424" cy="137293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F6FF996A-B1BF-4C8F-B070-FF88CF496246}"/>
              </a:ext>
            </a:extLst>
          </p:cNvPr>
          <p:cNvGraphicFramePr>
            <a:graphicFrameLocks noChangeAspect="1"/>
          </p:cNvGraphicFramePr>
          <p:nvPr>
            <p:extLst>
              <p:ext uri="{D42A27DB-BD31-4B8C-83A1-F6EECF244321}">
                <p14:modId xmlns:p14="http://schemas.microsoft.com/office/powerpoint/2010/main" val="3981238438"/>
              </p:ext>
            </p:extLst>
          </p:nvPr>
        </p:nvGraphicFramePr>
        <p:xfrm>
          <a:off x="3750527" y="3866213"/>
          <a:ext cx="548641" cy="1037494"/>
        </p:xfrm>
        <a:graphic>
          <a:graphicData uri="http://schemas.openxmlformats.org/presentationml/2006/ole">
            <mc:AlternateContent xmlns:mc="http://schemas.openxmlformats.org/markup-compatibility/2006">
              <mc:Choice xmlns:v="urn:schemas-microsoft-com:vml" Requires="v">
                <p:oleObj name="Equation" r:id="rId7" imgW="495085" imgH="939392" progId="Equation.DSMT4">
                  <p:embed/>
                </p:oleObj>
              </mc:Choice>
              <mc:Fallback>
                <p:oleObj name="Equation" r:id="rId7" imgW="495085" imgH="939392" progId="Equation.DSMT4">
                  <p:embed/>
                  <p:pic>
                    <p:nvPicPr>
                      <p:cNvPr id="16" name="Object 15">
                        <a:extLst>
                          <a:ext uri="{FF2B5EF4-FFF2-40B4-BE49-F238E27FC236}">
                            <a16:creationId xmlns:a16="http://schemas.microsoft.com/office/drawing/2014/main" id="{DAA4D746-74B7-4962-877F-C3394634961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50527" y="3866213"/>
                        <a:ext cx="548641" cy="1037494"/>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746A0985-D282-4C1B-ABA0-D9E924911EAA}"/>
              </a:ext>
            </a:extLst>
          </p:cNvPr>
          <p:cNvGraphicFramePr>
            <a:graphicFrameLocks noChangeAspect="1"/>
          </p:cNvGraphicFramePr>
          <p:nvPr>
            <p:extLst>
              <p:ext uri="{D42A27DB-BD31-4B8C-83A1-F6EECF244321}">
                <p14:modId xmlns:p14="http://schemas.microsoft.com/office/powerpoint/2010/main" val="3807688078"/>
              </p:ext>
            </p:extLst>
          </p:nvPr>
        </p:nvGraphicFramePr>
        <p:xfrm>
          <a:off x="4967704" y="3824215"/>
          <a:ext cx="958018" cy="1121490"/>
        </p:xfrm>
        <a:graphic>
          <a:graphicData uri="http://schemas.openxmlformats.org/presentationml/2006/ole">
            <mc:AlternateContent xmlns:mc="http://schemas.openxmlformats.org/markup-compatibility/2006">
              <mc:Choice xmlns:v="urn:schemas-microsoft-com:vml" Requires="v">
                <p:oleObj name="Equation" r:id="rId9" imgW="799753" imgH="939392" progId="Equation.DSMT4">
                  <p:embed/>
                </p:oleObj>
              </mc:Choice>
              <mc:Fallback>
                <p:oleObj name="Equation" r:id="rId9" imgW="799753" imgH="939392" progId="Equation.DSMT4">
                  <p:embed/>
                  <p:pic>
                    <p:nvPicPr>
                      <p:cNvPr id="19" name="Object 18">
                        <a:extLst>
                          <a:ext uri="{FF2B5EF4-FFF2-40B4-BE49-F238E27FC236}">
                            <a16:creationId xmlns:a16="http://schemas.microsoft.com/office/drawing/2014/main" id="{D850B232-BC8D-40CB-8412-2318C0412183}"/>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67704" y="3824215"/>
                        <a:ext cx="958018" cy="1121490"/>
                      </a:xfrm>
                      <a:prstGeom prst="rect">
                        <a:avLst/>
                      </a:prstGeom>
                      <a:noFill/>
                    </p:spPr>
                  </p:pic>
                </p:oleObj>
              </mc:Fallback>
            </mc:AlternateContent>
          </a:graphicData>
        </a:graphic>
      </p:graphicFrame>
      <p:graphicFrame>
        <p:nvGraphicFramePr>
          <p:cNvPr id="35" name="Object 34">
            <a:extLst>
              <a:ext uri="{FF2B5EF4-FFF2-40B4-BE49-F238E27FC236}">
                <a16:creationId xmlns:a16="http://schemas.microsoft.com/office/drawing/2014/main" id="{1B369352-EC16-4822-9C1C-98F82DABD33E}"/>
              </a:ext>
            </a:extLst>
          </p:cNvPr>
          <p:cNvGraphicFramePr>
            <a:graphicFrameLocks noChangeAspect="1"/>
          </p:cNvGraphicFramePr>
          <p:nvPr>
            <p:extLst>
              <p:ext uri="{D42A27DB-BD31-4B8C-83A1-F6EECF244321}">
                <p14:modId xmlns:p14="http://schemas.microsoft.com/office/powerpoint/2010/main" val="1196000631"/>
              </p:ext>
            </p:extLst>
          </p:nvPr>
        </p:nvGraphicFramePr>
        <p:xfrm>
          <a:off x="8200702" y="5116813"/>
          <a:ext cx="1299979" cy="1065260"/>
        </p:xfrm>
        <a:graphic>
          <a:graphicData uri="http://schemas.openxmlformats.org/presentationml/2006/ole">
            <mc:AlternateContent xmlns:mc="http://schemas.openxmlformats.org/markup-compatibility/2006">
              <mc:Choice xmlns:v="urn:schemas-microsoft-com:vml" Requires="v">
                <p:oleObj name="Equation" r:id="rId11" imgW="1143000" imgH="939800" progId="Equation.DSMT4">
                  <p:embed/>
                </p:oleObj>
              </mc:Choice>
              <mc:Fallback>
                <p:oleObj name="Equation" r:id="rId11" imgW="1143000" imgH="939800" progId="Equation.DSMT4">
                  <p:embed/>
                  <p:pic>
                    <p:nvPicPr>
                      <p:cNvPr id="21" name="Object 20">
                        <a:extLst>
                          <a:ext uri="{FF2B5EF4-FFF2-40B4-BE49-F238E27FC236}">
                            <a16:creationId xmlns:a16="http://schemas.microsoft.com/office/drawing/2014/main" id="{23424187-3DC8-4012-BDE5-D5F998208A4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8200702" y="5116813"/>
                        <a:ext cx="1299979" cy="106526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ADF2913A-5F38-4AD8-9523-984202D58F10}"/>
              </a:ext>
            </a:extLst>
          </p:cNvPr>
          <p:cNvGraphicFramePr>
            <a:graphicFrameLocks noChangeAspect="1"/>
          </p:cNvGraphicFramePr>
          <p:nvPr>
            <p:extLst>
              <p:ext uri="{D42A27DB-BD31-4B8C-83A1-F6EECF244321}">
                <p14:modId xmlns:p14="http://schemas.microsoft.com/office/powerpoint/2010/main" val="3346306831"/>
              </p:ext>
            </p:extLst>
          </p:nvPr>
        </p:nvGraphicFramePr>
        <p:xfrm>
          <a:off x="3768711" y="5126531"/>
          <a:ext cx="901683" cy="1055542"/>
        </p:xfrm>
        <a:graphic>
          <a:graphicData uri="http://schemas.openxmlformats.org/presentationml/2006/ole">
            <mc:AlternateContent xmlns:mc="http://schemas.openxmlformats.org/markup-compatibility/2006">
              <mc:Choice xmlns:v="urn:schemas-microsoft-com:vml" Requires="v">
                <p:oleObj name="Equation" r:id="rId13" imgW="799753" imgH="939392" progId="Equation.DSMT4">
                  <p:embed/>
                </p:oleObj>
              </mc:Choice>
              <mc:Fallback>
                <p:oleObj name="Equation" r:id="rId13" imgW="799753" imgH="939392" progId="Equation.DSMT4">
                  <p:embed/>
                  <p:pic>
                    <p:nvPicPr>
                      <p:cNvPr id="25" name="Object 24">
                        <a:extLst>
                          <a:ext uri="{FF2B5EF4-FFF2-40B4-BE49-F238E27FC236}">
                            <a16:creationId xmlns:a16="http://schemas.microsoft.com/office/drawing/2014/main" id="{3A1C2DF1-44B5-4606-B2D7-05635651A8B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68711" y="5126531"/>
                        <a:ext cx="901683" cy="1055542"/>
                      </a:xfrm>
                      <a:prstGeom prst="rect">
                        <a:avLst/>
                      </a:prstGeom>
                      <a:noFill/>
                    </p:spPr>
                  </p:pic>
                </p:oleObj>
              </mc:Fallback>
            </mc:AlternateContent>
          </a:graphicData>
        </a:graphic>
      </p:graphicFrame>
      <p:graphicFrame>
        <p:nvGraphicFramePr>
          <p:cNvPr id="37" name="Object 36">
            <a:extLst>
              <a:ext uri="{FF2B5EF4-FFF2-40B4-BE49-F238E27FC236}">
                <a16:creationId xmlns:a16="http://schemas.microsoft.com/office/drawing/2014/main" id="{BD6428AC-C28F-403C-B19A-A54DF94D8ADB}"/>
              </a:ext>
            </a:extLst>
          </p:cNvPr>
          <p:cNvGraphicFramePr>
            <a:graphicFrameLocks noChangeAspect="1"/>
          </p:cNvGraphicFramePr>
          <p:nvPr>
            <p:extLst>
              <p:ext uri="{D42A27DB-BD31-4B8C-83A1-F6EECF244321}">
                <p14:modId xmlns:p14="http://schemas.microsoft.com/office/powerpoint/2010/main" val="773573355"/>
              </p:ext>
            </p:extLst>
          </p:nvPr>
        </p:nvGraphicFramePr>
        <p:xfrm>
          <a:off x="4967704" y="5086743"/>
          <a:ext cx="2962674" cy="1055542"/>
        </p:xfrm>
        <a:graphic>
          <a:graphicData uri="http://schemas.openxmlformats.org/presentationml/2006/ole">
            <mc:AlternateContent xmlns:mc="http://schemas.openxmlformats.org/markup-compatibility/2006">
              <mc:Choice xmlns:v="urn:schemas-microsoft-com:vml" Requires="v">
                <p:oleObj name="Equation" r:id="rId15" imgW="2628900" imgH="939800" progId="Equation.DSMT4">
                  <p:embed/>
                </p:oleObj>
              </mc:Choice>
              <mc:Fallback>
                <p:oleObj name="Equation" r:id="rId15" imgW="2628900" imgH="939800" progId="Equation.DSMT4">
                  <p:embed/>
                  <p:pic>
                    <p:nvPicPr>
                      <p:cNvPr id="27" name="Object 26">
                        <a:extLst>
                          <a:ext uri="{FF2B5EF4-FFF2-40B4-BE49-F238E27FC236}">
                            <a16:creationId xmlns:a16="http://schemas.microsoft.com/office/drawing/2014/main" id="{E5050103-97D6-40A5-B4AC-4D353251089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967704" y="5086743"/>
                        <a:ext cx="2962674" cy="1055542"/>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D6B86206-EE63-49ED-A6BC-67AD1A21A170}"/>
              </a:ext>
            </a:extLst>
          </p:cNvPr>
          <p:cNvGraphicFramePr>
            <a:graphicFrameLocks noChangeAspect="1"/>
          </p:cNvGraphicFramePr>
          <p:nvPr>
            <p:extLst>
              <p:ext uri="{D42A27DB-BD31-4B8C-83A1-F6EECF244321}">
                <p14:modId xmlns:p14="http://schemas.microsoft.com/office/powerpoint/2010/main" val="3158421689"/>
              </p:ext>
            </p:extLst>
          </p:nvPr>
        </p:nvGraphicFramePr>
        <p:xfrm>
          <a:off x="8066620" y="3828505"/>
          <a:ext cx="3358667" cy="1037494"/>
        </p:xfrm>
        <a:graphic>
          <a:graphicData uri="http://schemas.openxmlformats.org/presentationml/2006/ole">
            <mc:AlternateContent xmlns:mc="http://schemas.openxmlformats.org/markup-compatibility/2006">
              <mc:Choice xmlns:v="urn:schemas-microsoft-com:vml" Requires="v">
                <p:oleObj name="Equation" r:id="rId17" imgW="3035300" imgH="939800" progId="Equation.DSMT4">
                  <p:embed/>
                </p:oleObj>
              </mc:Choice>
              <mc:Fallback>
                <p:oleObj name="Equation" r:id="rId17" imgW="3035300" imgH="939800" progId="Equation.DSMT4">
                  <p:embed/>
                  <p:pic>
                    <p:nvPicPr>
                      <p:cNvPr id="29" name="Object 28">
                        <a:extLst>
                          <a:ext uri="{FF2B5EF4-FFF2-40B4-BE49-F238E27FC236}">
                            <a16:creationId xmlns:a16="http://schemas.microsoft.com/office/drawing/2014/main" id="{6CD9EAB6-9DA3-4595-8BC6-B493A2485E41}"/>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066620" y="3828505"/>
                        <a:ext cx="3358667" cy="1037494"/>
                      </a:xfrm>
                      <a:prstGeom prst="rect">
                        <a:avLst/>
                      </a:prstGeom>
                      <a:noFill/>
                    </p:spPr>
                  </p:pic>
                </p:oleObj>
              </mc:Fallback>
            </mc:AlternateContent>
          </a:graphicData>
        </a:graphic>
      </p:graphicFrame>
      <p:sp>
        <p:nvSpPr>
          <p:cNvPr id="39" name="TextBox 38">
            <a:extLst>
              <a:ext uri="{FF2B5EF4-FFF2-40B4-BE49-F238E27FC236}">
                <a16:creationId xmlns:a16="http://schemas.microsoft.com/office/drawing/2014/main" id="{BDF484DA-2710-4A11-940E-21C50847BFE7}"/>
              </a:ext>
            </a:extLst>
          </p:cNvPr>
          <p:cNvSpPr txBox="1"/>
          <p:nvPr/>
        </p:nvSpPr>
        <p:spPr>
          <a:xfrm>
            <a:off x="3670555" y="3020897"/>
            <a:ext cx="5430880" cy="584775"/>
          </a:xfrm>
          <a:prstGeom prst="rect">
            <a:avLst/>
          </a:prstGeom>
          <a:noFill/>
        </p:spPr>
        <p:txBody>
          <a:bodyPr wrap="square" rtlCol="0">
            <a:spAutoFit/>
          </a:bodyPr>
          <a:lstStyle/>
          <a:p>
            <a:r>
              <a:rPr lang="en-US" sz="1600"/>
              <a:t>For instance suppose we have two particles in the ℓ = 1 state.  What are possible values of these four quantum #’s? </a:t>
            </a:r>
          </a:p>
        </p:txBody>
      </p:sp>
    </p:spTree>
    <p:extLst>
      <p:ext uri="{BB962C8B-B14F-4D97-AF65-F5344CB8AC3E}">
        <p14:creationId xmlns:p14="http://schemas.microsoft.com/office/powerpoint/2010/main" val="1463706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5026643"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(1) example</a:t>
            </a:r>
          </a:p>
          <a:p>
            <a:r>
              <a:rPr lang="en-US" sz="1400"/>
              <a:t>Suppose we have two particles in the ℓ = 0 state.  What values of J</a:t>
            </a:r>
            <a:r>
              <a:rPr lang="en-US" sz="1400" baseline="-25000"/>
              <a:t>T</a:t>
            </a:r>
            <a:r>
              <a:rPr lang="en-US" sz="1400" baseline="30000"/>
              <a:t>2</a:t>
            </a:r>
            <a:r>
              <a:rPr lang="en-US" sz="1400"/>
              <a:t>, J</a:t>
            </a:r>
            <a:r>
              <a:rPr lang="en-US" sz="1400" baseline="-25000"/>
              <a:t>Tz</a:t>
            </a:r>
            <a:r>
              <a:rPr lang="en-US" sz="1400"/>
              <a:t> could we measure, and what are the associated eigenstates?  Well the possible states are:</a:t>
            </a:r>
            <a:endParaRPr lang="en-US" sz="1600"/>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3483001185"/>
              </p:ext>
            </p:extLst>
          </p:nvPr>
        </p:nvGraphicFramePr>
        <p:xfrm>
          <a:off x="6164113" y="1013764"/>
          <a:ext cx="4821465" cy="1076373"/>
        </p:xfrm>
        <a:graphic>
          <a:graphicData uri="http://schemas.openxmlformats.org/presentationml/2006/ole">
            <mc:AlternateContent xmlns:mc="http://schemas.openxmlformats.org/markup-compatibility/2006">
              <mc:Choice xmlns:v="urn:schemas-microsoft-com:vml" Requires="v">
                <p:oleObj name="Equation" r:id="rId3" imgW="4647960" imgH="1041120" progId="Equation.DSMT4">
                  <p:embed/>
                </p:oleObj>
              </mc:Choice>
              <mc:Fallback>
                <p:oleObj name="Equation" r:id="rId3" imgW="4647960" imgH="1041120" progId="Equation.DSMT4">
                  <p:embed/>
                  <p:pic>
                    <p:nvPicPr>
                      <p:cNvPr id="0" name="Object 1"/>
                      <p:cNvPicPr>
                        <a:picLocks noChangeAspect="1" noChangeArrowheads="1"/>
                      </p:cNvPicPr>
                      <p:nvPr/>
                    </p:nvPicPr>
                    <p:blipFill>
                      <a:blip r:embed="rId4"/>
                      <a:srcRect/>
                      <a:stretch>
                        <a:fillRect/>
                      </a:stretch>
                    </p:blipFill>
                    <p:spPr bwMode="auto">
                      <a:xfrm>
                        <a:off x="6164113" y="1013764"/>
                        <a:ext cx="4821465" cy="1076373"/>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D66C20B7-2D38-4578-9AAF-0A31F66D54D1}"/>
              </a:ext>
            </a:extLst>
          </p:cNvPr>
          <p:cNvGraphicFramePr>
            <a:graphicFrameLocks noChangeAspect="1"/>
          </p:cNvGraphicFramePr>
          <p:nvPr>
            <p:extLst>
              <p:ext uri="{D42A27DB-BD31-4B8C-83A1-F6EECF244321}">
                <p14:modId xmlns:p14="http://schemas.microsoft.com/office/powerpoint/2010/main" val="602457833"/>
              </p:ext>
            </p:extLst>
          </p:nvPr>
        </p:nvGraphicFramePr>
        <p:xfrm>
          <a:off x="297290" y="2780761"/>
          <a:ext cx="3584575" cy="989012"/>
        </p:xfrm>
        <a:graphic>
          <a:graphicData uri="http://schemas.openxmlformats.org/presentationml/2006/ole">
            <mc:AlternateContent xmlns:mc="http://schemas.openxmlformats.org/markup-compatibility/2006">
              <mc:Choice xmlns:v="urn:schemas-microsoft-com:vml" Requires="v">
                <p:oleObj name="Equation" r:id="rId5" imgW="3035160" imgH="838080" progId="Equation.DSMT4">
                  <p:embed/>
                </p:oleObj>
              </mc:Choice>
              <mc:Fallback>
                <p:oleObj name="Equation" r:id="rId5" imgW="3035160" imgH="838080" progId="Equation.DSMT4">
                  <p:embed/>
                  <p:pic>
                    <p:nvPicPr>
                      <p:cNvPr id="0" name="Object 6"/>
                      <p:cNvPicPr>
                        <a:picLocks noChangeAspect="1" noChangeArrowheads="1"/>
                      </p:cNvPicPr>
                      <p:nvPr/>
                    </p:nvPicPr>
                    <p:blipFill>
                      <a:blip r:embed="rId6"/>
                      <a:srcRect/>
                      <a:stretch>
                        <a:fillRect/>
                      </a:stretch>
                    </p:blipFill>
                    <p:spPr bwMode="auto">
                      <a:xfrm>
                        <a:off x="297290" y="2780761"/>
                        <a:ext cx="3584575" cy="9890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2321341" cy="307777"/>
          </a:xfrm>
          <a:prstGeom prst="rect">
            <a:avLst/>
          </a:prstGeom>
          <a:noFill/>
        </p:spPr>
        <p:txBody>
          <a:bodyPr wrap="none" rtlCol="0">
            <a:spAutoFit/>
          </a:bodyPr>
          <a:lstStyle/>
          <a:p>
            <a:r>
              <a:rPr lang="en-US" sz="1400"/>
              <a:t>And decomposition of first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204926" y="3986478"/>
            <a:ext cx="4238468" cy="307777"/>
          </a:xfrm>
          <a:prstGeom prst="rect">
            <a:avLst/>
          </a:prstGeom>
          <a:noFill/>
        </p:spPr>
        <p:txBody>
          <a:bodyPr wrap="none" rtlCol="0">
            <a:spAutoFit/>
          </a:bodyPr>
          <a:lstStyle/>
          <a:p>
            <a:r>
              <a:rPr lang="en-US" sz="1400"/>
              <a:t>To get coefficients we can apply the raising operator J</a:t>
            </a:r>
            <a:r>
              <a:rPr lang="en-US" sz="1400" baseline="-25000"/>
              <a:t>T+</a:t>
            </a:r>
            <a:r>
              <a:rPr lang="en-US" sz="1400"/>
              <a:t>:</a:t>
            </a:r>
            <a:endParaRPr lang="en-US" sz="1600"/>
          </a:p>
        </p:txBody>
      </p:sp>
      <p:graphicFrame>
        <p:nvGraphicFramePr>
          <p:cNvPr id="20" name="Object 19">
            <a:extLst>
              <a:ext uri="{FF2B5EF4-FFF2-40B4-BE49-F238E27FC236}">
                <a16:creationId xmlns:a16="http://schemas.microsoft.com/office/drawing/2014/main" id="{C382FAA0-75A1-4B41-897E-F880B4B06EF5}"/>
              </a:ext>
            </a:extLst>
          </p:cNvPr>
          <p:cNvGraphicFramePr>
            <a:graphicFrameLocks noChangeAspect="1"/>
          </p:cNvGraphicFramePr>
          <p:nvPr>
            <p:extLst>
              <p:ext uri="{D42A27DB-BD31-4B8C-83A1-F6EECF244321}">
                <p14:modId xmlns:p14="http://schemas.microsoft.com/office/powerpoint/2010/main" val="1997848029"/>
              </p:ext>
            </p:extLst>
          </p:nvPr>
        </p:nvGraphicFramePr>
        <p:xfrm>
          <a:off x="304738" y="4415637"/>
          <a:ext cx="5067300" cy="1546225"/>
        </p:xfrm>
        <a:graphic>
          <a:graphicData uri="http://schemas.openxmlformats.org/presentationml/2006/ole">
            <mc:AlternateContent xmlns:mc="http://schemas.openxmlformats.org/markup-compatibility/2006">
              <mc:Choice xmlns:v="urn:schemas-microsoft-com:vml" Requires="v">
                <p:oleObj name="Equation" r:id="rId7" imgW="5067000" imgH="1549080" progId="Equation.DSMT4">
                  <p:embed/>
                </p:oleObj>
              </mc:Choice>
              <mc:Fallback>
                <p:oleObj name="Equation" r:id="rId7" imgW="5067000" imgH="1549080" progId="Equation.DSMT4">
                  <p:embed/>
                  <p:pic>
                    <p:nvPicPr>
                      <p:cNvPr id="0" name="Object 8"/>
                      <p:cNvPicPr>
                        <a:picLocks noChangeAspect="1" noChangeArrowheads="1"/>
                      </p:cNvPicPr>
                      <p:nvPr/>
                    </p:nvPicPr>
                    <p:blipFill>
                      <a:blip r:embed="rId8"/>
                      <a:srcRect/>
                      <a:stretch>
                        <a:fillRect/>
                      </a:stretch>
                    </p:blipFill>
                    <p:spPr bwMode="auto">
                      <a:xfrm>
                        <a:off x="304738" y="4415637"/>
                        <a:ext cx="5067300" cy="1546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34" name="Object 33">
            <a:extLst>
              <a:ext uri="{FF2B5EF4-FFF2-40B4-BE49-F238E27FC236}">
                <a16:creationId xmlns:a16="http://schemas.microsoft.com/office/drawing/2014/main" id="{8DD9B4FC-C672-4452-8085-E3911BCECBE6}"/>
              </a:ext>
            </a:extLst>
          </p:cNvPr>
          <p:cNvGraphicFramePr>
            <a:graphicFrameLocks noChangeAspect="1"/>
          </p:cNvGraphicFramePr>
          <p:nvPr>
            <p:extLst>
              <p:ext uri="{D42A27DB-BD31-4B8C-83A1-F6EECF244321}">
                <p14:modId xmlns:p14="http://schemas.microsoft.com/office/powerpoint/2010/main" val="4007027277"/>
              </p:ext>
            </p:extLst>
          </p:nvPr>
        </p:nvGraphicFramePr>
        <p:xfrm>
          <a:off x="2667786" y="6186475"/>
          <a:ext cx="3059112" cy="509587"/>
        </p:xfrm>
        <a:graphic>
          <a:graphicData uri="http://schemas.openxmlformats.org/presentationml/2006/ole">
            <mc:AlternateContent xmlns:mc="http://schemas.openxmlformats.org/markup-compatibility/2006">
              <mc:Choice xmlns:v="urn:schemas-microsoft-com:vml" Requires="v">
                <p:oleObj name="Equation" r:id="rId9" imgW="2590560" imgH="431640" progId="Equation.DSMT4">
                  <p:embed/>
                </p:oleObj>
              </mc:Choice>
              <mc:Fallback>
                <p:oleObj name="Equation" r:id="rId9" imgW="2590560" imgH="431640" progId="Equation.DSMT4">
                  <p:embed/>
                  <p:pic>
                    <p:nvPicPr>
                      <p:cNvPr id="14" name="Object 13">
                        <a:extLst>
                          <a:ext uri="{FF2B5EF4-FFF2-40B4-BE49-F238E27FC236}">
                            <a16:creationId xmlns:a16="http://schemas.microsoft.com/office/drawing/2014/main" id="{D66C20B7-2D38-4578-9AAF-0A31F66D54D1}"/>
                          </a:ext>
                        </a:extLst>
                      </p:cNvPr>
                      <p:cNvPicPr>
                        <a:picLocks noChangeAspect="1" noChangeArrowheads="1"/>
                      </p:cNvPicPr>
                      <p:nvPr/>
                    </p:nvPicPr>
                    <p:blipFill>
                      <a:blip r:embed="rId10"/>
                      <a:srcRect/>
                      <a:stretch>
                        <a:fillRect/>
                      </a:stretch>
                    </p:blipFill>
                    <p:spPr bwMode="auto">
                      <a:xfrm>
                        <a:off x="2667786" y="6186475"/>
                        <a:ext cx="3059112" cy="50958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E646D02A-77B4-4164-B743-FCC1157CB952}"/>
              </a:ext>
            </a:extLst>
          </p:cNvPr>
          <p:cNvSpPr txBox="1"/>
          <p:nvPr/>
        </p:nvSpPr>
        <p:spPr>
          <a:xfrm>
            <a:off x="241680" y="6186475"/>
            <a:ext cx="2416679" cy="523220"/>
          </a:xfrm>
          <a:prstGeom prst="rect">
            <a:avLst/>
          </a:prstGeom>
          <a:noFill/>
        </p:spPr>
        <p:txBody>
          <a:bodyPr wrap="square" rtlCol="0">
            <a:spAutoFit/>
          </a:bodyPr>
          <a:lstStyle/>
          <a:p>
            <a:r>
              <a:rPr lang="en-US" sz="1400"/>
              <a:t>So, and note it’s consistent with symmetry requirements:</a:t>
            </a:r>
            <a:endParaRPr lang="en-US"/>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2814488" cy="307777"/>
          </a:xfrm>
          <a:prstGeom prst="rect">
            <a:avLst/>
          </a:prstGeom>
          <a:noFill/>
        </p:spPr>
        <p:txBody>
          <a:bodyPr wrap="none" rtlCol="0">
            <a:spAutoFit/>
          </a:bodyPr>
          <a:lstStyle/>
          <a:p>
            <a:r>
              <a:rPr lang="en-US" sz="1400"/>
              <a:t>And decomposition of second set is:</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49270"/>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graphicFrame>
        <p:nvGraphicFramePr>
          <p:cNvPr id="41" name="Object 40">
            <a:extLst>
              <a:ext uri="{FF2B5EF4-FFF2-40B4-BE49-F238E27FC236}">
                <a16:creationId xmlns:a16="http://schemas.microsoft.com/office/drawing/2014/main" id="{D15822EE-5BF0-44D0-8D21-CCEB9EEDDA0B}"/>
              </a:ext>
            </a:extLst>
          </p:cNvPr>
          <p:cNvGraphicFramePr>
            <a:graphicFrameLocks noChangeAspect="1"/>
          </p:cNvGraphicFramePr>
          <p:nvPr>
            <p:extLst>
              <p:ext uri="{D42A27DB-BD31-4B8C-83A1-F6EECF244321}">
                <p14:modId xmlns:p14="http://schemas.microsoft.com/office/powerpoint/2010/main" val="4187321157"/>
              </p:ext>
            </p:extLst>
          </p:nvPr>
        </p:nvGraphicFramePr>
        <p:xfrm>
          <a:off x="6164113" y="2780761"/>
          <a:ext cx="5492750" cy="457200"/>
        </p:xfrm>
        <a:graphic>
          <a:graphicData uri="http://schemas.openxmlformats.org/presentationml/2006/ole">
            <mc:AlternateContent xmlns:mc="http://schemas.openxmlformats.org/markup-compatibility/2006">
              <mc:Choice xmlns:v="urn:schemas-microsoft-com:vml" Requires="v">
                <p:oleObj name="Equation" r:id="rId11" imgW="5486400" imgH="457200" progId="Equation.DSMT4">
                  <p:embed/>
                </p:oleObj>
              </mc:Choice>
              <mc:Fallback>
                <p:oleObj name="Equation" r:id="rId11" imgW="5486400" imgH="457200" progId="Equation.DSMT4">
                  <p:embed/>
                  <p:pic>
                    <p:nvPicPr>
                      <p:cNvPr id="0" name="Object 13"/>
                      <p:cNvPicPr>
                        <a:picLocks noChangeAspect="1" noChangeArrowheads="1"/>
                      </p:cNvPicPr>
                      <p:nvPr/>
                    </p:nvPicPr>
                    <p:blipFill>
                      <a:blip r:embed="rId12"/>
                      <a:srcRect/>
                      <a:stretch>
                        <a:fillRect/>
                      </a:stretch>
                    </p:blipFill>
                    <p:spPr bwMode="auto">
                      <a:xfrm>
                        <a:off x="6164113" y="2780761"/>
                        <a:ext cx="5492750" cy="45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3" name="Object 42">
            <a:extLst>
              <a:ext uri="{FF2B5EF4-FFF2-40B4-BE49-F238E27FC236}">
                <a16:creationId xmlns:a16="http://schemas.microsoft.com/office/drawing/2014/main" id="{4A2AC424-2B53-4295-9C02-D1FAE56D224C}"/>
              </a:ext>
            </a:extLst>
          </p:cNvPr>
          <p:cNvGraphicFramePr>
            <a:graphicFrameLocks noChangeAspect="1"/>
          </p:cNvGraphicFramePr>
          <p:nvPr>
            <p:extLst>
              <p:ext uri="{D42A27DB-BD31-4B8C-83A1-F6EECF244321}">
                <p14:modId xmlns:p14="http://schemas.microsoft.com/office/powerpoint/2010/main" val="1524441162"/>
              </p:ext>
            </p:extLst>
          </p:nvPr>
        </p:nvGraphicFramePr>
        <p:xfrm>
          <a:off x="6226819" y="3818307"/>
          <a:ext cx="5367337" cy="995363"/>
        </p:xfrm>
        <a:graphic>
          <a:graphicData uri="http://schemas.openxmlformats.org/presentationml/2006/ole">
            <mc:AlternateContent xmlns:mc="http://schemas.openxmlformats.org/markup-compatibility/2006">
              <mc:Choice xmlns:v="urn:schemas-microsoft-com:vml" Requires="v">
                <p:oleObj name="Equation" r:id="rId13" imgW="5067000" imgH="939600" progId="Equation.DSMT4">
                  <p:embed/>
                </p:oleObj>
              </mc:Choice>
              <mc:Fallback>
                <p:oleObj name="Equation" r:id="rId13" imgW="5067000" imgH="939600" progId="Equation.DSMT4">
                  <p:embed/>
                  <p:pic>
                    <p:nvPicPr>
                      <p:cNvPr id="0" name="Object 21"/>
                      <p:cNvPicPr>
                        <a:picLocks noChangeAspect="1" noChangeArrowheads="1"/>
                      </p:cNvPicPr>
                      <p:nvPr/>
                    </p:nvPicPr>
                    <p:blipFill>
                      <a:blip r:embed="rId14"/>
                      <a:srcRect/>
                      <a:stretch>
                        <a:fillRect/>
                      </a:stretch>
                    </p:blipFill>
                    <p:spPr bwMode="auto">
                      <a:xfrm>
                        <a:off x="6226819" y="3818307"/>
                        <a:ext cx="5367337" cy="995363"/>
                      </a:xfrm>
                      <a:prstGeom prst="rect">
                        <a:avLst/>
                      </a:prstGeom>
                      <a:noFill/>
                    </p:spPr>
                  </p:pic>
                </p:oleObj>
              </mc:Fallback>
            </mc:AlternateContent>
          </a:graphicData>
        </a:graphic>
      </p:graphicFrame>
    </p:spTree>
    <p:extLst>
      <p:ext uri="{BB962C8B-B14F-4D97-AF65-F5344CB8AC3E}">
        <p14:creationId xmlns:p14="http://schemas.microsoft.com/office/powerpoint/2010/main" val="1995318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86ACF76-CDD6-4D0B-BC42-209D77BCE5F8}"/>
              </a:ext>
            </a:extLst>
          </p:cNvPr>
          <p:cNvSpPr txBox="1"/>
          <p:nvPr/>
        </p:nvSpPr>
        <p:spPr>
          <a:xfrm>
            <a:off x="3883844" y="122546"/>
            <a:ext cx="3637833" cy="584775"/>
          </a:xfrm>
          <a:prstGeom prst="rect">
            <a:avLst/>
          </a:prstGeom>
          <a:noFill/>
        </p:spPr>
        <p:txBody>
          <a:bodyPr wrap="square" rtlCol="0">
            <a:spAutoFit/>
          </a:bodyPr>
          <a:lstStyle/>
          <a:p>
            <a:r>
              <a:rPr lang="en-US" sz="3200" b="1" u="sng"/>
              <a:t>Eigenstates of L</a:t>
            </a:r>
          </a:p>
        </p:txBody>
      </p:sp>
      <p:sp>
        <p:nvSpPr>
          <p:cNvPr id="3" name="TextBox 2">
            <a:extLst>
              <a:ext uri="{FF2B5EF4-FFF2-40B4-BE49-F238E27FC236}">
                <a16:creationId xmlns:a16="http://schemas.microsoft.com/office/drawing/2014/main" id="{B5976F93-11D6-4685-9AC6-7F3F49EA7474}"/>
              </a:ext>
            </a:extLst>
          </p:cNvPr>
          <p:cNvSpPr txBox="1"/>
          <p:nvPr/>
        </p:nvSpPr>
        <p:spPr>
          <a:xfrm>
            <a:off x="204926" y="726169"/>
            <a:ext cx="184731" cy="369332"/>
          </a:xfrm>
          <a:prstGeom prst="rect">
            <a:avLst/>
          </a:prstGeom>
          <a:noFill/>
        </p:spPr>
        <p:txBody>
          <a:bodyPr wrap="none" rtlCol="0">
            <a:spAutoFit/>
          </a:bodyPr>
          <a:lstStyle/>
          <a:p>
            <a:endParaRPr lang="en-US"/>
          </a:p>
        </p:txBody>
      </p:sp>
      <p:sp>
        <p:nvSpPr>
          <p:cNvPr id="4" name="Rectangle 2">
            <a:extLst>
              <a:ext uri="{FF2B5EF4-FFF2-40B4-BE49-F238E27FC236}">
                <a16:creationId xmlns:a16="http://schemas.microsoft.com/office/drawing/2014/main" id="{8B366EC8-FC91-4E6B-A8BE-0ED9B4FE94B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7F30D3F8-10BC-4F7E-8275-164CEF28374E}"/>
              </a:ext>
            </a:extLst>
          </p:cNvPr>
          <p:cNvSpPr txBox="1"/>
          <p:nvPr/>
        </p:nvSpPr>
        <p:spPr>
          <a:xfrm>
            <a:off x="204926" y="917539"/>
            <a:ext cx="5067300" cy="1015663"/>
          </a:xfrm>
          <a:prstGeom prst="rect">
            <a:avLst/>
          </a:prstGeom>
          <a:noFill/>
        </p:spPr>
        <p:txBody>
          <a:bodyPr wrap="square" rtlCol="0">
            <a:spAutoFit/>
          </a:bodyPr>
          <a:lstStyle/>
          <a:p>
            <a:r>
              <a:rPr lang="en-US" b="1"/>
              <a:t>Coupled Representation (1) example</a:t>
            </a:r>
          </a:p>
          <a:p>
            <a:r>
              <a:rPr lang="en-US" sz="1400">
                <a:ea typeface="Times New Roman" panose="02020603050405020304" pitchFamily="18" charset="0"/>
              </a:rPr>
              <a:t>Consider two hypothetical bosons with s = 0 and ℓ = 1.  What are the possible values of J</a:t>
            </a:r>
            <a:r>
              <a:rPr lang="en-US" sz="1400" baseline="-25000">
                <a:ea typeface="Times New Roman" panose="02020603050405020304" pitchFamily="18" charset="0"/>
              </a:rPr>
              <a:t>T</a:t>
            </a:r>
            <a:r>
              <a:rPr lang="en-US" sz="1400" baseline="30000">
                <a:ea typeface="Times New Roman" panose="02020603050405020304" pitchFamily="18" charset="0"/>
              </a:rPr>
              <a:t>2</a:t>
            </a:r>
            <a:r>
              <a:rPr lang="en-US" sz="1400">
                <a:ea typeface="Times New Roman" panose="02020603050405020304" pitchFamily="18" charset="0"/>
              </a:rPr>
              <a:t> and J</a:t>
            </a:r>
            <a:r>
              <a:rPr lang="en-US" sz="1400" baseline="-25000">
                <a:ea typeface="Times New Roman" panose="02020603050405020304" pitchFamily="18" charset="0"/>
              </a:rPr>
              <a:t>Tz</a:t>
            </a:r>
            <a:r>
              <a:rPr lang="en-US" sz="1400">
                <a:ea typeface="Times New Roman" panose="02020603050405020304" pitchFamily="18" charset="0"/>
              </a:rPr>
              <a:t> that can be measured?  And what is the representation of these states?</a:t>
            </a:r>
          </a:p>
        </p:txBody>
      </p:sp>
      <p:graphicFrame>
        <p:nvGraphicFramePr>
          <p:cNvPr id="6" name="Object 5">
            <a:extLst>
              <a:ext uri="{FF2B5EF4-FFF2-40B4-BE49-F238E27FC236}">
                <a16:creationId xmlns:a16="http://schemas.microsoft.com/office/drawing/2014/main" id="{933A6A21-C1FD-4EA0-8860-35B50D3F4FDA}"/>
              </a:ext>
            </a:extLst>
          </p:cNvPr>
          <p:cNvGraphicFramePr>
            <a:graphicFrameLocks noChangeAspect="1"/>
          </p:cNvGraphicFramePr>
          <p:nvPr>
            <p:extLst>
              <p:ext uri="{D42A27DB-BD31-4B8C-83A1-F6EECF244321}">
                <p14:modId xmlns:p14="http://schemas.microsoft.com/office/powerpoint/2010/main" val="879097063"/>
              </p:ext>
            </p:extLst>
          </p:nvPr>
        </p:nvGraphicFramePr>
        <p:xfrm>
          <a:off x="5428601" y="1041089"/>
          <a:ext cx="6481762" cy="1076325"/>
        </p:xfrm>
        <a:graphic>
          <a:graphicData uri="http://schemas.openxmlformats.org/presentationml/2006/ole">
            <mc:AlternateContent xmlns:mc="http://schemas.openxmlformats.org/markup-compatibility/2006">
              <mc:Choice xmlns:v="urn:schemas-microsoft-com:vml" Requires="v">
                <p:oleObj name="Equation" r:id="rId3" imgW="6248160" imgH="1041120" progId="Equation.DSMT4">
                  <p:embed/>
                </p:oleObj>
              </mc:Choice>
              <mc:Fallback>
                <p:oleObj name="Equation" r:id="rId3" imgW="6248160" imgH="1041120" progId="Equation.DSMT4">
                  <p:embed/>
                  <p:pic>
                    <p:nvPicPr>
                      <p:cNvPr id="6" name="Object 5">
                        <a:extLst>
                          <a:ext uri="{FF2B5EF4-FFF2-40B4-BE49-F238E27FC236}">
                            <a16:creationId xmlns:a16="http://schemas.microsoft.com/office/drawing/2014/main" id="{933A6A21-C1FD-4EA0-8860-35B50D3F4FDA}"/>
                          </a:ext>
                        </a:extLst>
                      </p:cNvPr>
                      <p:cNvPicPr>
                        <a:picLocks noChangeAspect="1" noChangeArrowheads="1"/>
                      </p:cNvPicPr>
                      <p:nvPr/>
                    </p:nvPicPr>
                    <p:blipFill>
                      <a:blip r:embed="rId4"/>
                      <a:srcRect/>
                      <a:stretch>
                        <a:fillRect/>
                      </a:stretch>
                    </p:blipFill>
                    <p:spPr bwMode="auto">
                      <a:xfrm>
                        <a:off x="5428601" y="1041089"/>
                        <a:ext cx="6481762" cy="10763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BC21C7C-A545-4BD0-ACC2-529CD130A4A8}"/>
              </a:ext>
            </a:extLst>
          </p:cNvPr>
          <p:cNvSpPr txBox="1"/>
          <p:nvPr/>
        </p:nvSpPr>
        <p:spPr>
          <a:xfrm>
            <a:off x="204926" y="2318787"/>
            <a:ext cx="1976567" cy="307777"/>
          </a:xfrm>
          <a:prstGeom prst="rect">
            <a:avLst/>
          </a:prstGeom>
          <a:noFill/>
        </p:spPr>
        <p:txBody>
          <a:bodyPr wrap="none" rtlCol="0">
            <a:spAutoFit/>
          </a:bodyPr>
          <a:lstStyle/>
          <a:p>
            <a:r>
              <a:rPr lang="en-US" sz="1400"/>
              <a:t>Decomposition of last is:</a:t>
            </a:r>
            <a:endParaRPr lang="en-US" sz="1600"/>
          </a:p>
        </p:txBody>
      </p:sp>
      <p:sp>
        <p:nvSpPr>
          <p:cNvPr id="31" name="TextBox 30">
            <a:extLst>
              <a:ext uri="{FF2B5EF4-FFF2-40B4-BE49-F238E27FC236}">
                <a16:creationId xmlns:a16="http://schemas.microsoft.com/office/drawing/2014/main" id="{A504C1A5-65CD-4D4B-823C-34C6A736F77D}"/>
              </a:ext>
            </a:extLst>
          </p:cNvPr>
          <p:cNvSpPr txBox="1"/>
          <p:nvPr/>
        </p:nvSpPr>
        <p:spPr>
          <a:xfrm>
            <a:off x="166043" y="3384672"/>
            <a:ext cx="4147033" cy="307777"/>
          </a:xfrm>
          <a:prstGeom prst="rect">
            <a:avLst/>
          </a:prstGeom>
          <a:noFill/>
        </p:spPr>
        <p:txBody>
          <a:bodyPr wrap="none" rtlCol="0">
            <a:spAutoFit/>
          </a:bodyPr>
          <a:lstStyle/>
          <a:p>
            <a:r>
              <a:rPr lang="en-US" sz="1400"/>
              <a:t>To get the others we can use the lowering operator J</a:t>
            </a:r>
            <a:r>
              <a:rPr lang="en-US" sz="1400" baseline="-25000"/>
              <a:t>T-</a:t>
            </a:r>
            <a:r>
              <a:rPr lang="en-US" sz="1400"/>
              <a:t>:</a:t>
            </a:r>
            <a:endParaRPr lang="en-US" sz="1600"/>
          </a:p>
        </p:txBody>
      </p:sp>
      <p:sp>
        <p:nvSpPr>
          <p:cNvPr id="36" name="TextBox 35">
            <a:extLst>
              <a:ext uri="{FF2B5EF4-FFF2-40B4-BE49-F238E27FC236}">
                <a16:creationId xmlns:a16="http://schemas.microsoft.com/office/drawing/2014/main" id="{2F676DAB-C5E4-401C-9CE0-02C54E90FF84}"/>
              </a:ext>
            </a:extLst>
          </p:cNvPr>
          <p:cNvSpPr txBox="1"/>
          <p:nvPr/>
        </p:nvSpPr>
        <p:spPr>
          <a:xfrm>
            <a:off x="6096000" y="2366354"/>
            <a:ext cx="5448479" cy="307777"/>
          </a:xfrm>
          <a:prstGeom prst="rect">
            <a:avLst/>
          </a:prstGeom>
          <a:noFill/>
        </p:spPr>
        <p:txBody>
          <a:bodyPr wrap="none" rtlCol="0">
            <a:spAutoFit/>
          </a:bodyPr>
          <a:lstStyle/>
          <a:p>
            <a:r>
              <a:rPr lang="en-US" sz="1400"/>
              <a:t>And decomposition of second set is, using its orthogonality to |2022&gt;</a:t>
            </a:r>
            <a:r>
              <a:rPr lang="en-US" sz="1400" baseline="-25000"/>
              <a:t>LS</a:t>
            </a:r>
            <a:r>
              <a:rPr lang="en-US" sz="1400"/>
              <a:t>:</a:t>
            </a:r>
            <a:endParaRPr lang="en-US" sz="1600"/>
          </a:p>
        </p:txBody>
      </p:sp>
      <p:sp>
        <p:nvSpPr>
          <p:cNvPr id="37" name="TextBox 36">
            <a:extLst>
              <a:ext uri="{FF2B5EF4-FFF2-40B4-BE49-F238E27FC236}">
                <a16:creationId xmlns:a16="http://schemas.microsoft.com/office/drawing/2014/main" id="{91319406-C7C7-40BC-ADD8-8D8315980BA0}"/>
              </a:ext>
            </a:extLst>
          </p:cNvPr>
          <p:cNvSpPr txBox="1"/>
          <p:nvPr/>
        </p:nvSpPr>
        <p:spPr>
          <a:xfrm>
            <a:off x="6096000" y="3396405"/>
            <a:ext cx="5929957" cy="307777"/>
          </a:xfrm>
          <a:prstGeom prst="rect">
            <a:avLst/>
          </a:prstGeom>
          <a:noFill/>
        </p:spPr>
        <p:txBody>
          <a:bodyPr wrap="none" rtlCol="0">
            <a:spAutoFit/>
          </a:bodyPr>
          <a:lstStyle/>
          <a:p>
            <a:r>
              <a:rPr lang="en-US" sz="1400"/>
              <a:t>To get others, we use the lowering operator J</a:t>
            </a:r>
            <a:r>
              <a:rPr lang="en-US" sz="1400" baseline="-25000"/>
              <a:t>T-</a:t>
            </a:r>
            <a:r>
              <a:rPr lang="en-US" sz="1400"/>
              <a:t>, or use orthgonality conditions…</a:t>
            </a:r>
            <a:endParaRPr lang="en-US" sz="1600"/>
          </a:p>
        </p:txBody>
      </p:sp>
      <p:sp>
        <p:nvSpPr>
          <p:cNvPr id="44" name="TextBox 43">
            <a:extLst>
              <a:ext uri="{FF2B5EF4-FFF2-40B4-BE49-F238E27FC236}">
                <a16:creationId xmlns:a16="http://schemas.microsoft.com/office/drawing/2014/main" id="{AB1DB318-B17F-47BC-8DE3-EBE3C388C2B5}"/>
              </a:ext>
            </a:extLst>
          </p:cNvPr>
          <p:cNvSpPr txBox="1"/>
          <p:nvPr/>
        </p:nvSpPr>
        <p:spPr>
          <a:xfrm>
            <a:off x="6135832" y="5009637"/>
            <a:ext cx="5067300" cy="307777"/>
          </a:xfrm>
          <a:prstGeom prst="rect">
            <a:avLst/>
          </a:prstGeom>
          <a:noFill/>
        </p:spPr>
        <p:txBody>
          <a:bodyPr wrap="square" rtlCol="0">
            <a:spAutoFit/>
          </a:bodyPr>
          <a:lstStyle/>
          <a:p>
            <a:r>
              <a:rPr lang="en-US" sz="1400"/>
              <a:t>Decomposition of first is, using orthogonality with |1010&gt;</a:t>
            </a:r>
            <a:r>
              <a:rPr lang="en-US" sz="1400" baseline="-25000"/>
              <a:t>LS</a:t>
            </a:r>
            <a:r>
              <a:rPr lang="en-US" sz="1400"/>
              <a:t>:</a:t>
            </a:r>
          </a:p>
        </p:txBody>
      </p:sp>
      <p:graphicFrame>
        <p:nvGraphicFramePr>
          <p:cNvPr id="7" name="Object 6">
            <a:extLst>
              <a:ext uri="{FF2B5EF4-FFF2-40B4-BE49-F238E27FC236}">
                <a16:creationId xmlns:a16="http://schemas.microsoft.com/office/drawing/2014/main" id="{3072D479-6A2A-43E8-9ACB-BB412ED3CC6C}"/>
              </a:ext>
            </a:extLst>
          </p:cNvPr>
          <p:cNvGraphicFramePr>
            <a:graphicFrameLocks noChangeAspect="1"/>
          </p:cNvGraphicFramePr>
          <p:nvPr>
            <p:extLst>
              <p:ext uri="{D42A27DB-BD31-4B8C-83A1-F6EECF244321}">
                <p14:modId xmlns:p14="http://schemas.microsoft.com/office/powerpoint/2010/main" val="2938559382"/>
              </p:ext>
            </p:extLst>
          </p:nvPr>
        </p:nvGraphicFramePr>
        <p:xfrm>
          <a:off x="234950" y="2800217"/>
          <a:ext cx="4113213" cy="423863"/>
        </p:xfrm>
        <a:graphic>
          <a:graphicData uri="http://schemas.openxmlformats.org/presentationml/2006/ole">
            <mc:AlternateContent xmlns:mc="http://schemas.openxmlformats.org/markup-compatibility/2006">
              <mc:Choice xmlns:v="urn:schemas-microsoft-com:vml" Requires="v">
                <p:oleObj name="Equation" r:id="rId5" imgW="3568680" imgH="368280" progId="Equation.DSMT4">
                  <p:embed/>
                </p:oleObj>
              </mc:Choice>
              <mc:Fallback>
                <p:oleObj name="Equation" r:id="rId5" imgW="3568680" imgH="368280" progId="Equation.DSMT4">
                  <p:embed/>
                  <p:pic>
                    <p:nvPicPr>
                      <p:cNvPr id="0" name="Object 8"/>
                      <p:cNvPicPr>
                        <a:picLocks noChangeAspect="1" noChangeArrowheads="1"/>
                      </p:cNvPicPr>
                      <p:nvPr/>
                    </p:nvPicPr>
                    <p:blipFill>
                      <a:blip r:embed="rId6"/>
                      <a:srcRect/>
                      <a:stretch>
                        <a:fillRect/>
                      </a:stretch>
                    </p:blipFill>
                    <p:spPr bwMode="auto">
                      <a:xfrm>
                        <a:off x="234950" y="2800217"/>
                        <a:ext cx="4113213" cy="4238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6AD63A3-D9C9-4BAE-9439-92129CAE002E}"/>
              </a:ext>
            </a:extLst>
          </p:cNvPr>
          <p:cNvGraphicFramePr>
            <a:graphicFrameLocks noChangeAspect="1"/>
          </p:cNvGraphicFramePr>
          <p:nvPr>
            <p:extLst>
              <p:ext uri="{D42A27DB-BD31-4B8C-83A1-F6EECF244321}">
                <p14:modId xmlns:p14="http://schemas.microsoft.com/office/powerpoint/2010/main" val="3520453185"/>
              </p:ext>
            </p:extLst>
          </p:nvPr>
        </p:nvGraphicFramePr>
        <p:xfrm>
          <a:off x="234950" y="3816774"/>
          <a:ext cx="4684713" cy="1893887"/>
        </p:xfrm>
        <a:graphic>
          <a:graphicData uri="http://schemas.openxmlformats.org/presentationml/2006/ole">
            <mc:AlternateContent xmlns:mc="http://schemas.openxmlformats.org/markup-compatibility/2006">
              <mc:Choice xmlns:v="urn:schemas-microsoft-com:vml" Requires="v">
                <p:oleObj name="Equation" r:id="rId7" imgW="3848040" imgH="1549080" progId="Equation.DSMT4">
                  <p:embed/>
                </p:oleObj>
              </mc:Choice>
              <mc:Fallback>
                <p:oleObj name="Equation" r:id="rId7" imgW="3848040" imgH="1549080" progId="Equation.DSMT4">
                  <p:embed/>
                  <p:pic>
                    <p:nvPicPr>
                      <p:cNvPr id="0" name="Object 10"/>
                      <p:cNvPicPr>
                        <a:picLocks noChangeAspect="1" noChangeArrowheads="1"/>
                      </p:cNvPicPr>
                      <p:nvPr/>
                    </p:nvPicPr>
                    <p:blipFill>
                      <a:blip r:embed="rId8"/>
                      <a:srcRect/>
                      <a:stretch>
                        <a:fillRect/>
                      </a:stretch>
                    </p:blipFill>
                    <p:spPr bwMode="auto">
                      <a:xfrm>
                        <a:off x="234950" y="3816774"/>
                        <a:ext cx="4684713" cy="1893887"/>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4741D37-B9DA-4ECA-AE78-14AD73042B7D}"/>
              </a:ext>
            </a:extLst>
          </p:cNvPr>
          <p:cNvGraphicFramePr>
            <a:graphicFrameLocks noChangeAspect="1"/>
          </p:cNvGraphicFramePr>
          <p:nvPr>
            <p:extLst>
              <p:ext uri="{D42A27DB-BD31-4B8C-83A1-F6EECF244321}">
                <p14:modId xmlns:p14="http://schemas.microsoft.com/office/powerpoint/2010/main" val="204344718"/>
              </p:ext>
            </p:extLst>
          </p:nvPr>
        </p:nvGraphicFramePr>
        <p:xfrm>
          <a:off x="6174323" y="2807521"/>
          <a:ext cx="5520005" cy="541746"/>
        </p:xfrm>
        <a:graphic>
          <a:graphicData uri="http://schemas.openxmlformats.org/presentationml/2006/ole">
            <mc:AlternateContent xmlns:mc="http://schemas.openxmlformats.org/markup-compatibility/2006">
              <mc:Choice xmlns:v="urn:schemas-microsoft-com:vml" Requires="v">
                <p:oleObj name="Equation" r:id="rId9" imgW="4533840" imgH="444240" progId="Equation.DSMT4">
                  <p:embed/>
                </p:oleObj>
              </mc:Choice>
              <mc:Fallback>
                <p:oleObj name="Equation" r:id="rId9" imgW="4533840" imgH="444240" progId="Equation.DSMT4">
                  <p:embed/>
                  <p:pic>
                    <p:nvPicPr>
                      <p:cNvPr id="0" name="Object 26"/>
                      <p:cNvPicPr>
                        <a:picLocks noChangeAspect="1" noChangeArrowheads="1"/>
                      </p:cNvPicPr>
                      <p:nvPr/>
                    </p:nvPicPr>
                    <p:blipFill>
                      <a:blip r:embed="rId10"/>
                      <a:srcRect/>
                      <a:stretch>
                        <a:fillRect/>
                      </a:stretch>
                    </p:blipFill>
                    <p:spPr bwMode="auto">
                      <a:xfrm>
                        <a:off x="6174323" y="2807521"/>
                        <a:ext cx="5520005" cy="541746"/>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D61E18B7-FD34-40AA-B7E4-CFA304141F41}"/>
              </a:ext>
            </a:extLst>
          </p:cNvPr>
          <p:cNvGraphicFramePr>
            <a:graphicFrameLocks noChangeAspect="1"/>
          </p:cNvGraphicFramePr>
          <p:nvPr>
            <p:extLst>
              <p:ext uri="{D42A27DB-BD31-4B8C-83A1-F6EECF244321}">
                <p14:modId xmlns:p14="http://schemas.microsoft.com/office/powerpoint/2010/main" val="3161331722"/>
              </p:ext>
            </p:extLst>
          </p:nvPr>
        </p:nvGraphicFramePr>
        <p:xfrm>
          <a:off x="6174323" y="3781120"/>
          <a:ext cx="4171950" cy="1079500"/>
        </p:xfrm>
        <a:graphic>
          <a:graphicData uri="http://schemas.openxmlformats.org/presentationml/2006/ole">
            <mc:AlternateContent xmlns:mc="http://schemas.openxmlformats.org/markup-compatibility/2006">
              <mc:Choice xmlns:v="urn:schemas-microsoft-com:vml" Requires="v">
                <p:oleObj name="Equation" r:id="rId11" imgW="3340080" imgH="863280" progId="Equation.DSMT4">
                  <p:embed/>
                </p:oleObj>
              </mc:Choice>
              <mc:Fallback>
                <p:oleObj name="Equation" r:id="rId11" imgW="3340080" imgH="863280" progId="Equation.DSMT4">
                  <p:embed/>
                  <p:pic>
                    <p:nvPicPr>
                      <p:cNvPr id="0" name="Object 28"/>
                      <p:cNvPicPr>
                        <a:picLocks noChangeAspect="1" noChangeArrowheads="1"/>
                      </p:cNvPicPr>
                      <p:nvPr/>
                    </p:nvPicPr>
                    <p:blipFill>
                      <a:blip r:embed="rId12"/>
                      <a:srcRect/>
                      <a:stretch>
                        <a:fillRect/>
                      </a:stretch>
                    </p:blipFill>
                    <p:spPr bwMode="auto">
                      <a:xfrm>
                        <a:off x="6174323" y="3781120"/>
                        <a:ext cx="4171950" cy="10795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0E671525-169A-41ED-B528-F78C35BED6E2}"/>
              </a:ext>
            </a:extLst>
          </p:cNvPr>
          <p:cNvGraphicFramePr>
            <a:graphicFrameLocks noChangeAspect="1"/>
          </p:cNvGraphicFramePr>
          <p:nvPr>
            <p:extLst>
              <p:ext uri="{D42A27DB-BD31-4B8C-83A1-F6EECF244321}">
                <p14:modId xmlns:p14="http://schemas.microsoft.com/office/powerpoint/2010/main" val="3801347115"/>
              </p:ext>
            </p:extLst>
          </p:nvPr>
        </p:nvGraphicFramePr>
        <p:xfrm>
          <a:off x="6184900" y="5479542"/>
          <a:ext cx="5509428" cy="508137"/>
        </p:xfrm>
        <a:graphic>
          <a:graphicData uri="http://schemas.openxmlformats.org/presentationml/2006/ole">
            <mc:AlternateContent xmlns:mc="http://schemas.openxmlformats.org/markup-compatibility/2006">
              <mc:Choice xmlns:v="urn:schemas-microsoft-com:vml" Requires="v">
                <p:oleObj name="Equation" r:id="rId13" imgW="4800600" imgH="444240" progId="Equation.DSMT4">
                  <p:embed/>
                </p:oleObj>
              </mc:Choice>
              <mc:Fallback>
                <p:oleObj name="Equation" r:id="rId13" imgW="4800600" imgH="444240" progId="Equation.DSMT4">
                  <p:embed/>
                  <p:pic>
                    <p:nvPicPr>
                      <p:cNvPr id="0" name="Object 30"/>
                      <p:cNvPicPr>
                        <a:picLocks noChangeAspect="1" noChangeArrowheads="1"/>
                      </p:cNvPicPr>
                      <p:nvPr/>
                    </p:nvPicPr>
                    <p:blipFill>
                      <a:blip r:embed="rId14"/>
                      <a:srcRect/>
                      <a:stretch>
                        <a:fillRect/>
                      </a:stretch>
                    </p:blipFill>
                    <p:spPr bwMode="auto">
                      <a:xfrm>
                        <a:off x="6184900" y="5479542"/>
                        <a:ext cx="5509428" cy="508137"/>
                      </a:xfrm>
                      <a:prstGeom prst="rect">
                        <a:avLst/>
                      </a:prstGeom>
                      <a:noFill/>
                    </p:spPr>
                  </p:pic>
                </p:oleObj>
              </mc:Fallback>
            </mc:AlternateContent>
          </a:graphicData>
        </a:graphic>
      </p:graphicFrame>
    </p:spTree>
    <p:extLst>
      <p:ext uri="{BB962C8B-B14F-4D97-AF65-F5344CB8AC3E}">
        <p14:creationId xmlns:p14="http://schemas.microsoft.com/office/powerpoint/2010/main" val="1618092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8723</TotalTime>
  <Words>2657</Words>
  <Application>Microsoft Office PowerPoint</Application>
  <PresentationFormat>Widescreen</PresentationFormat>
  <Paragraphs>163</Paragraphs>
  <Slides>25</Slides>
  <Notes>18</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25</vt:i4>
      </vt:variant>
    </vt:vector>
  </HeadingPairs>
  <TitlesOfParts>
    <vt:vector size="31" baseType="lpstr">
      <vt:lpstr>Arial</vt:lpstr>
      <vt:lpstr>Calibri</vt:lpstr>
      <vt:lpstr>Calibri Light</vt:lpstr>
      <vt:lpstr>Office Theme</vt:lpstr>
      <vt:lpstr>Equation</vt:lpstr>
      <vt:lpstr>Bitmap Image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Dirac Equation</dc:title>
  <dc:creator>Andrew Douglas</dc:creator>
  <cp:lastModifiedBy>Andrew Douglas</cp:lastModifiedBy>
  <cp:revision>283</cp:revision>
  <dcterms:created xsi:type="dcterms:W3CDTF">2019-05-02T03:02:18Z</dcterms:created>
  <dcterms:modified xsi:type="dcterms:W3CDTF">2022-09-08T17:52:54Z</dcterms:modified>
</cp:coreProperties>
</file>