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8" r:id="rId3"/>
    <p:sldId id="257" r:id="rId4"/>
    <p:sldId id="262" r:id="rId5"/>
    <p:sldId id="261" r:id="rId6"/>
    <p:sldId id="311" r:id="rId7"/>
    <p:sldId id="260" r:id="rId8"/>
    <p:sldId id="268" r:id="rId9"/>
    <p:sldId id="267" r:id="rId10"/>
    <p:sldId id="263" r:id="rId11"/>
    <p:sldId id="266" r:id="rId12"/>
    <p:sldId id="302" r:id="rId13"/>
    <p:sldId id="287" r:id="rId14"/>
    <p:sldId id="308" r:id="rId15"/>
    <p:sldId id="310" r:id="rId16"/>
    <p:sldId id="264" r:id="rId17"/>
    <p:sldId id="285" r:id="rId18"/>
    <p:sldId id="305" r:id="rId19"/>
    <p:sldId id="312" r:id="rId20"/>
    <p:sldId id="291" r:id="rId21"/>
    <p:sldId id="286" r:id="rId22"/>
    <p:sldId id="290" r:id="rId23"/>
    <p:sldId id="306" r:id="rId24"/>
    <p:sldId id="28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w Douglas" initials="AD" lastIdx="6" clrIdx="0">
    <p:extLst>
      <p:ext uri="{19B8F6BF-5375-455C-9EA6-DF929625EA0E}">
        <p15:presenceInfo xmlns:p15="http://schemas.microsoft.com/office/powerpoint/2012/main" userId="f00e315d48384b4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200"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25T22:37:32.377"/>
    </inkml:context>
    <inkml:brush xml:id="br0">
      <inkml:brushProperty name="width" value="0.05" units="cm"/>
      <inkml:brushProperty name="height" value="0.05" units="cm"/>
      <inkml:brushProperty name="ignorePressure" value="1"/>
    </inkml:brush>
  </inkml:definitions>
  <inkml:trace contextRef="#ctx0" brushRef="#br0">1 0</inkml:trace>
  <inkml:trace contextRef="#ctx0" brushRef="#br0" timeOffset="1082.63">1 0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11-25T22:37:38.593"/>
    </inkml:context>
    <inkml:brush xml:id="br0">
      <inkml:brushProperty name="width" value="0.05" units="cm"/>
      <inkml:brushProperty name="height" value="0.05" units="cm"/>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FADD-6A2E-4D25-B323-0AD5E99A2435}" type="datetimeFigureOut">
              <a:rPr lang="en-US" smtClean="0"/>
              <a:t>5/15/2023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7DC060-DC93-4EA5-B41D-401F0860510A}" type="slidenum">
              <a:rPr lang="en-US" smtClean="0"/>
              <a:t>‹#›</a:t>
            </a:fld>
            <a:endParaRPr lang="en-US"/>
          </a:p>
        </p:txBody>
      </p:sp>
    </p:spTree>
    <p:extLst>
      <p:ext uri="{BB962C8B-B14F-4D97-AF65-F5344CB8AC3E}">
        <p14:creationId xmlns:p14="http://schemas.microsoft.com/office/powerpoint/2010/main" val="69070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18</a:t>
            </a:fld>
            <a:endParaRPr lang="en-US"/>
          </a:p>
        </p:txBody>
      </p:sp>
    </p:spTree>
    <p:extLst>
      <p:ext uri="{BB962C8B-B14F-4D97-AF65-F5344CB8AC3E}">
        <p14:creationId xmlns:p14="http://schemas.microsoft.com/office/powerpoint/2010/main" val="3925476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57DC060-DC93-4EA5-B41D-401F0860510A}" type="slidenum">
              <a:rPr lang="en-US" smtClean="0"/>
              <a:t>19</a:t>
            </a:fld>
            <a:endParaRPr lang="en-US"/>
          </a:p>
        </p:txBody>
      </p:sp>
    </p:spTree>
    <p:extLst>
      <p:ext uri="{BB962C8B-B14F-4D97-AF65-F5344CB8AC3E}">
        <p14:creationId xmlns:p14="http://schemas.microsoft.com/office/powerpoint/2010/main" val="3543894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66031-5F0A-412B-BA4A-3E6B654A8E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B4BFBD-630F-40E8-BA8C-1FA0C9443B2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3A1564A-255A-4333-AB0C-9FF1D2B7321E}"/>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67871B33-C330-497F-9026-9F36822CF8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941DF3-6F91-499E-92CB-2D0B79D1496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62109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E0C39-0B67-4F06-A7E9-AA844BD47F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800C108-BBCC-4B0B-8007-1A01D1242F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098E59-3AA1-48B8-AB7B-9563F66DF9BA}"/>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35E7564D-295E-4093-B752-F1E24A2762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6CC6AD-976D-43CF-8D03-9CC0BEE521A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626225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E026EA-F507-4F34-A343-A6D40AFF7A5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F407AE-518F-49DF-89F9-FEBFA962CC7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5CC5A48-B873-4E5C-8484-2CBF6B1EEEA4}"/>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8076794B-E8B6-47DE-8F3A-02086113E7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B5454-DA85-44F9-B639-32EF33842EE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761361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D07451-7FA6-4756-B63A-EECCA0A7B0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EC24632-3D0F-40A3-80AE-696D474E7D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0D45C9-1CCB-4C7E-8737-7DFD9FCFAAB8}"/>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5F15040F-A6EF-481B-8F38-CF62567815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70F74C-B710-411B-B665-EDA923CA3DE5}"/>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3160416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FBA61C-268C-4A92-A65B-C2873B48266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2E6E1F8-76C7-40E2-BAD9-DB8AA4DF55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4C9015-41DC-44C4-9422-EE170C26212D}"/>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6CA8F136-5E46-44F5-9DD3-F4905820DE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ED91D8-2518-4F11-BA81-E084D45E496C}"/>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317324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A5845-51F1-4E49-9308-5EF1BDA5F2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D18D73B-FE02-472D-BFF9-722A4BD17B0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60A7C36D-A3B2-43FE-8581-FEEAF31C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5A15FEF-DB2F-4AC7-9C42-5D420EAC4803}"/>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6" name="Footer Placeholder 5">
            <a:extLst>
              <a:ext uri="{FF2B5EF4-FFF2-40B4-BE49-F238E27FC236}">
                <a16:creationId xmlns:a16="http://schemas.microsoft.com/office/drawing/2014/main" id="{CA4DAF97-A384-4895-B1B0-1D3FF8D633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AD41A0-965D-44A0-9110-1A622C828048}"/>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4041707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8CA87-89B9-4B1E-9371-4A95E2D08B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369B8C0-5CD4-44FC-91BE-3654034F74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B8AAAB-BF0F-4A24-BA0C-34C23A673B0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740A51-4651-484D-B9FD-A16C6F485A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BA493FF-B5BB-4CC1-9683-E7E0A47F0FE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FD1F948-E96B-4D10-9776-37A2D789B119}"/>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8" name="Footer Placeholder 7">
            <a:extLst>
              <a:ext uri="{FF2B5EF4-FFF2-40B4-BE49-F238E27FC236}">
                <a16:creationId xmlns:a16="http://schemas.microsoft.com/office/drawing/2014/main" id="{462E37C3-8281-40C8-92C7-01C502ED364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553D9E-690D-4BFF-828C-8FF0AED3592D}"/>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1987578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FED97-F530-4123-B8F7-7BE4750AF7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7BDC205-E4A9-40D4-BB06-3B2BD6F49076}"/>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4" name="Footer Placeholder 3">
            <a:extLst>
              <a:ext uri="{FF2B5EF4-FFF2-40B4-BE49-F238E27FC236}">
                <a16:creationId xmlns:a16="http://schemas.microsoft.com/office/drawing/2014/main" id="{8AD81801-217E-4BBD-86C5-F88F78A0E63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93B342-3B9F-4BF7-B731-9DB6B4AD19F6}"/>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79209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FC3237-18FC-4C34-AF1D-B47B7B41680B}"/>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3" name="Footer Placeholder 2">
            <a:extLst>
              <a:ext uri="{FF2B5EF4-FFF2-40B4-BE49-F238E27FC236}">
                <a16:creationId xmlns:a16="http://schemas.microsoft.com/office/drawing/2014/main" id="{ABB63F07-246B-4FA4-BB7A-12BF5C5E41B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A74D30-F840-4048-B1D4-43CE87C5DF93}"/>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244494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FC128F-8C60-434F-908B-9FCC1FC205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852BA54-0B80-4515-8086-D6F19DB764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92FBE41-FE86-460B-BA93-C866C1CFB0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AD1D7F-8895-4C42-ACA1-D18911A66943}"/>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6" name="Footer Placeholder 5">
            <a:extLst>
              <a:ext uri="{FF2B5EF4-FFF2-40B4-BE49-F238E27FC236}">
                <a16:creationId xmlns:a16="http://schemas.microsoft.com/office/drawing/2014/main" id="{DE26840B-5CA6-4DEF-B923-43C32660B2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3B8EAC-44AF-4376-8BA6-EE9C022F2520}"/>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2557166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74ACC-AA99-43BF-B429-E4C1DB18E1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CFAFE9F-3BD6-46E1-90BF-953F1FB22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DB2C0BD-FBD5-434E-8A2F-2F53D6C30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3127074-817F-49A8-8B2C-F648AC86D766}"/>
              </a:ext>
            </a:extLst>
          </p:cNvPr>
          <p:cNvSpPr>
            <a:spLocks noGrp="1"/>
          </p:cNvSpPr>
          <p:nvPr>
            <p:ph type="dt" sz="half" idx="10"/>
          </p:nvPr>
        </p:nvSpPr>
        <p:spPr/>
        <p:txBody>
          <a:bodyPr/>
          <a:lstStyle/>
          <a:p>
            <a:fld id="{62F1737E-C970-488D-967C-1DF9A923B037}" type="datetimeFigureOut">
              <a:rPr lang="en-US" smtClean="0"/>
              <a:t>5/15/2023</a:t>
            </a:fld>
            <a:endParaRPr lang="en-US"/>
          </a:p>
        </p:txBody>
      </p:sp>
      <p:sp>
        <p:nvSpPr>
          <p:cNvPr id="6" name="Footer Placeholder 5">
            <a:extLst>
              <a:ext uri="{FF2B5EF4-FFF2-40B4-BE49-F238E27FC236}">
                <a16:creationId xmlns:a16="http://schemas.microsoft.com/office/drawing/2014/main" id="{19EEE991-87EB-4252-A720-DE83A44F3C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5A8832-FA58-475F-9356-12B33EB186C4}"/>
              </a:ext>
            </a:extLst>
          </p:cNvPr>
          <p:cNvSpPr>
            <a:spLocks noGrp="1"/>
          </p:cNvSpPr>
          <p:nvPr>
            <p:ph type="sldNum" sz="quarter" idx="12"/>
          </p:nvPr>
        </p:nvSpPr>
        <p:spPr/>
        <p:txBody>
          <a:bodyPr/>
          <a:lstStyle/>
          <a:p>
            <a:fld id="{EF5E5E08-C37B-44E6-94A4-4D95B091FC0B}" type="slidenum">
              <a:rPr lang="en-US" smtClean="0"/>
              <a:t>‹#›</a:t>
            </a:fld>
            <a:endParaRPr lang="en-US"/>
          </a:p>
        </p:txBody>
      </p:sp>
    </p:spTree>
    <p:extLst>
      <p:ext uri="{BB962C8B-B14F-4D97-AF65-F5344CB8AC3E}">
        <p14:creationId xmlns:p14="http://schemas.microsoft.com/office/powerpoint/2010/main" val="714763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AF0280C-4725-46C6-B99B-11BFA034D03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712C5F-8B49-404D-812C-26E71D03ED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003369-87DE-471F-8AA4-215F3DD13E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F1737E-C970-488D-967C-1DF9A923B037}" type="datetimeFigureOut">
              <a:rPr lang="en-US" smtClean="0"/>
              <a:t>5/15/2023</a:t>
            </a:fld>
            <a:endParaRPr lang="en-US"/>
          </a:p>
        </p:txBody>
      </p:sp>
      <p:sp>
        <p:nvSpPr>
          <p:cNvPr id="5" name="Footer Placeholder 4">
            <a:extLst>
              <a:ext uri="{FF2B5EF4-FFF2-40B4-BE49-F238E27FC236}">
                <a16:creationId xmlns:a16="http://schemas.microsoft.com/office/drawing/2014/main" id="{9D8BF968-1592-42DA-9618-4741762379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706C809-4A4C-4CF6-9ADC-4BA844E9DD6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5E5E08-C37B-44E6-94A4-4D95B091FC0B}" type="slidenum">
              <a:rPr lang="en-US" smtClean="0"/>
              <a:t>‹#›</a:t>
            </a:fld>
            <a:endParaRPr lang="en-US"/>
          </a:p>
        </p:txBody>
      </p:sp>
    </p:spTree>
    <p:extLst>
      <p:ext uri="{BB962C8B-B14F-4D97-AF65-F5344CB8AC3E}">
        <p14:creationId xmlns:p14="http://schemas.microsoft.com/office/powerpoint/2010/main" val="19424648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9.bin"/><Relationship Id="rId13" Type="http://schemas.openxmlformats.org/officeDocument/2006/relationships/image" Target="../media/image47.wmf"/><Relationship Id="rId3" Type="http://schemas.openxmlformats.org/officeDocument/2006/relationships/image" Target="../media/image42.wmf"/><Relationship Id="rId7" Type="http://schemas.openxmlformats.org/officeDocument/2006/relationships/image" Target="../media/image44.wmf"/><Relationship Id="rId12" Type="http://schemas.openxmlformats.org/officeDocument/2006/relationships/oleObject" Target="../embeddings/oleObject41.bin"/><Relationship Id="rId2" Type="http://schemas.openxmlformats.org/officeDocument/2006/relationships/oleObject" Target="../embeddings/oleObject36.bin"/><Relationship Id="rId1" Type="http://schemas.openxmlformats.org/officeDocument/2006/relationships/slideLayout" Target="../slideLayouts/slideLayout7.xml"/><Relationship Id="rId6" Type="http://schemas.openxmlformats.org/officeDocument/2006/relationships/oleObject" Target="../embeddings/oleObject38.bin"/><Relationship Id="rId11" Type="http://schemas.openxmlformats.org/officeDocument/2006/relationships/image" Target="../media/image46.wmf"/><Relationship Id="rId5" Type="http://schemas.openxmlformats.org/officeDocument/2006/relationships/image" Target="../media/image43.wmf"/><Relationship Id="rId15" Type="http://schemas.openxmlformats.org/officeDocument/2006/relationships/image" Target="../media/image48.wmf"/><Relationship Id="rId10" Type="http://schemas.openxmlformats.org/officeDocument/2006/relationships/oleObject" Target="../embeddings/oleObject40.bin"/><Relationship Id="rId4" Type="http://schemas.openxmlformats.org/officeDocument/2006/relationships/oleObject" Target="../embeddings/oleObject37.bin"/><Relationship Id="rId9" Type="http://schemas.openxmlformats.org/officeDocument/2006/relationships/image" Target="../media/image45.wmf"/><Relationship Id="rId14" Type="http://schemas.openxmlformats.org/officeDocument/2006/relationships/oleObject" Target="../embeddings/oleObject42.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image" Target="../media/image54.wmf"/><Relationship Id="rId18" Type="http://schemas.openxmlformats.org/officeDocument/2006/relationships/oleObject" Target="../embeddings/oleObject51.bin"/><Relationship Id="rId3" Type="http://schemas.openxmlformats.org/officeDocument/2006/relationships/image" Target="../media/image49.wmf"/><Relationship Id="rId21" Type="http://schemas.openxmlformats.org/officeDocument/2006/relationships/image" Target="../media/image58.png"/><Relationship Id="rId7" Type="http://schemas.openxmlformats.org/officeDocument/2006/relationships/image" Target="../media/image51.wmf"/><Relationship Id="rId12" Type="http://schemas.openxmlformats.org/officeDocument/2006/relationships/oleObject" Target="../embeddings/oleObject48.bin"/><Relationship Id="rId17" Type="http://schemas.openxmlformats.org/officeDocument/2006/relationships/image" Target="../media/image56.wmf"/><Relationship Id="rId2" Type="http://schemas.openxmlformats.org/officeDocument/2006/relationships/oleObject" Target="../embeddings/oleObject43.bin"/><Relationship Id="rId16" Type="http://schemas.openxmlformats.org/officeDocument/2006/relationships/oleObject" Target="../embeddings/oleObject50.bin"/><Relationship Id="rId20" Type="http://schemas.openxmlformats.org/officeDocument/2006/relationships/oleObject" Target="../embeddings/oleObject52.bin"/><Relationship Id="rId1" Type="http://schemas.openxmlformats.org/officeDocument/2006/relationships/slideLayout" Target="../slideLayouts/slideLayout7.xml"/><Relationship Id="rId6" Type="http://schemas.openxmlformats.org/officeDocument/2006/relationships/oleObject" Target="../embeddings/oleObject45.bin"/><Relationship Id="rId11" Type="http://schemas.openxmlformats.org/officeDocument/2006/relationships/image" Target="../media/image53.wmf"/><Relationship Id="rId5" Type="http://schemas.openxmlformats.org/officeDocument/2006/relationships/image" Target="../media/image50.wmf"/><Relationship Id="rId15" Type="http://schemas.openxmlformats.org/officeDocument/2006/relationships/image" Target="../media/image55.wmf"/><Relationship Id="rId23" Type="http://schemas.openxmlformats.org/officeDocument/2006/relationships/image" Target="../media/image59.wmf"/><Relationship Id="rId10" Type="http://schemas.openxmlformats.org/officeDocument/2006/relationships/oleObject" Target="../embeddings/oleObject47.bin"/><Relationship Id="rId19" Type="http://schemas.openxmlformats.org/officeDocument/2006/relationships/image" Target="../media/image57.wmf"/><Relationship Id="rId4" Type="http://schemas.openxmlformats.org/officeDocument/2006/relationships/oleObject" Target="../embeddings/oleObject44.bin"/><Relationship Id="rId9" Type="http://schemas.openxmlformats.org/officeDocument/2006/relationships/image" Target="../media/image52.wmf"/><Relationship Id="rId14" Type="http://schemas.openxmlformats.org/officeDocument/2006/relationships/oleObject" Target="../embeddings/oleObject49.bin"/><Relationship Id="rId22" Type="http://schemas.openxmlformats.org/officeDocument/2006/relationships/oleObject" Target="../embeddings/oleObject53.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57.bin"/><Relationship Id="rId18" Type="http://schemas.openxmlformats.org/officeDocument/2006/relationships/image" Target="../media/image67.png"/><Relationship Id="rId3" Type="http://schemas.openxmlformats.org/officeDocument/2006/relationships/image" Target="../media/image60.wmf"/><Relationship Id="rId21" Type="http://schemas.openxmlformats.org/officeDocument/2006/relationships/image" Target="../media/image65.wmf"/><Relationship Id="rId7" Type="http://schemas.openxmlformats.org/officeDocument/2006/relationships/image" Target="../media/image62.wmf"/><Relationship Id="rId12" Type="http://schemas.openxmlformats.org/officeDocument/2006/relationships/customXml" Target="../ink/ink1.xml"/><Relationship Id="rId25" Type="http://schemas.openxmlformats.org/officeDocument/2006/relationships/image" Target="../media/image67.wmf"/><Relationship Id="rId2" Type="http://schemas.openxmlformats.org/officeDocument/2006/relationships/oleObject" Target="../embeddings/oleObject54.bin"/><Relationship Id="rId20" Type="http://schemas.openxmlformats.org/officeDocument/2006/relationships/oleObject" Target="../embeddings/oleObject59.bin"/><Relationship Id="rId1" Type="http://schemas.openxmlformats.org/officeDocument/2006/relationships/slideLayout" Target="../slideLayouts/slideLayout7.xml"/><Relationship Id="rId6" Type="http://schemas.openxmlformats.org/officeDocument/2006/relationships/oleObject" Target="../embeddings/oleObject56.bin"/><Relationship Id="rId11" Type="http://schemas.openxmlformats.org/officeDocument/2006/relationships/image" Target="../media/image64.wmf"/><Relationship Id="rId24" Type="http://schemas.openxmlformats.org/officeDocument/2006/relationships/oleObject" Target="../embeddings/oleObject61.bin"/><Relationship Id="rId5" Type="http://schemas.openxmlformats.org/officeDocument/2006/relationships/image" Target="../media/image61.wmf"/><Relationship Id="rId23" Type="http://schemas.openxmlformats.org/officeDocument/2006/relationships/image" Target="../media/image66.wmf"/><Relationship Id="rId10" Type="http://schemas.openxmlformats.org/officeDocument/2006/relationships/oleObject" Target="../embeddings/oleObject58.bin"/><Relationship Id="rId19" Type="http://schemas.openxmlformats.org/officeDocument/2006/relationships/customXml" Target="../ink/ink2.xml"/><Relationship Id="rId4" Type="http://schemas.openxmlformats.org/officeDocument/2006/relationships/oleObject" Target="../embeddings/oleObject55.bin"/><Relationship Id="rId9" Type="http://schemas.openxmlformats.org/officeDocument/2006/relationships/image" Target="../media/image63.wmf"/><Relationship Id="rId22" Type="http://schemas.openxmlformats.org/officeDocument/2006/relationships/oleObject" Target="../embeddings/oleObject60.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65.bin"/><Relationship Id="rId13" Type="http://schemas.openxmlformats.org/officeDocument/2006/relationships/image" Target="../media/image73.wmf"/><Relationship Id="rId3" Type="http://schemas.openxmlformats.org/officeDocument/2006/relationships/image" Target="../media/image68.wmf"/><Relationship Id="rId7" Type="http://schemas.openxmlformats.org/officeDocument/2006/relationships/image" Target="../media/image70.wmf"/><Relationship Id="rId12" Type="http://schemas.openxmlformats.org/officeDocument/2006/relationships/oleObject" Target="../embeddings/oleObject67.bin"/><Relationship Id="rId2" Type="http://schemas.openxmlformats.org/officeDocument/2006/relationships/oleObject" Target="../embeddings/oleObject62.bin"/><Relationship Id="rId1" Type="http://schemas.openxmlformats.org/officeDocument/2006/relationships/slideLayout" Target="../slideLayouts/slideLayout7.xml"/><Relationship Id="rId6" Type="http://schemas.openxmlformats.org/officeDocument/2006/relationships/oleObject" Target="../embeddings/oleObject64.bin"/><Relationship Id="rId11" Type="http://schemas.openxmlformats.org/officeDocument/2006/relationships/image" Target="../media/image72.wmf"/><Relationship Id="rId5" Type="http://schemas.openxmlformats.org/officeDocument/2006/relationships/image" Target="../media/image69.wmf"/><Relationship Id="rId10" Type="http://schemas.openxmlformats.org/officeDocument/2006/relationships/oleObject" Target="../embeddings/oleObject66.bin"/><Relationship Id="rId4" Type="http://schemas.openxmlformats.org/officeDocument/2006/relationships/oleObject" Target="../embeddings/oleObject63.bin"/><Relationship Id="rId9" Type="http://schemas.openxmlformats.org/officeDocument/2006/relationships/image" Target="../media/image71.wmf"/></Relationships>
</file>

<file path=ppt/slides/_rels/slide14.xml.rels><?xml version="1.0" encoding="UTF-8" standalone="yes"?>
<Relationships xmlns="http://schemas.openxmlformats.org/package/2006/relationships"><Relationship Id="rId3" Type="http://schemas.openxmlformats.org/officeDocument/2006/relationships/image" Target="../media/image74.wmf"/><Relationship Id="rId2" Type="http://schemas.openxmlformats.org/officeDocument/2006/relationships/oleObject" Target="../embeddings/oleObject68.bin"/><Relationship Id="rId1" Type="http://schemas.openxmlformats.org/officeDocument/2006/relationships/slideLayout" Target="../slideLayouts/slideLayout7.xml"/><Relationship Id="rId5" Type="http://schemas.openxmlformats.org/officeDocument/2006/relationships/image" Target="../media/image75.wmf"/><Relationship Id="rId4" Type="http://schemas.openxmlformats.org/officeDocument/2006/relationships/oleObject" Target="../embeddings/oleObject69.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73.bin"/><Relationship Id="rId3" Type="http://schemas.openxmlformats.org/officeDocument/2006/relationships/image" Target="../media/image76.wmf"/><Relationship Id="rId7" Type="http://schemas.openxmlformats.org/officeDocument/2006/relationships/image" Target="../media/image78.wmf"/><Relationship Id="rId2" Type="http://schemas.openxmlformats.org/officeDocument/2006/relationships/oleObject" Target="../embeddings/oleObject70.bin"/><Relationship Id="rId1" Type="http://schemas.openxmlformats.org/officeDocument/2006/relationships/slideLayout" Target="../slideLayouts/slideLayout7.xml"/><Relationship Id="rId6" Type="http://schemas.openxmlformats.org/officeDocument/2006/relationships/oleObject" Target="../embeddings/oleObject72.bin"/><Relationship Id="rId11" Type="http://schemas.openxmlformats.org/officeDocument/2006/relationships/image" Target="../media/image80.wmf"/><Relationship Id="rId5" Type="http://schemas.openxmlformats.org/officeDocument/2006/relationships/image" Target="../media/image77.wmf"/><Relationship Id="rId10" Type="http://schemas.openxmlformats.org/officeDocument/2006/relationships/oleObject" Target="../embeddings/oleObject74.bin"/><Relationship Id="rId4" Type="http://schemas.openxmlformats.org/officeDocument/2006/relationships/oleObject" Target="../embeddings/oleObject71.bin"/><Relationship Id="rId9" Type="http://schemas.openxmlformats.org/officeDocument/2006/relationships/image" Target="../media/image79.wmf"/></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78.bin"/><Relationship Id="rId3" Type="http://schemas.openxmlformats.org/officeDocument/2006/relationships/image" Target="../media/image81.wmf"/><Relationship Id="rId7" Type="http://schemas.openxmlformats.org/officeDocument/2006/relationships/image" Target="../media/image83.wmf"/><Relationship Id="rId2" Type="http://schemas.openxmlformats.org/officeDocument/2006/relationships/oleObject" Target="../embeddings/oleObject75.bin"/><Relationship Id="rId1" Type="http://schemas.openxmlformats.org/officeDocument/2006/relationships/slideLayout" Target="../slideLayouts/slideLayout7.xml"/><Relationship Id="rId6" Type="http://schemas.openxmlformats.org/officeDocument/2006/relationships/oleObject" Target="../embeddings/oleObject77.bin"/><Relationship Id="rId5" Type="http://schemas.openxmlformats.org/officeDocument/2006/relationships/image" Target="../media/image82.wmf"/><Relationship Id="rId10" Type="http://schemas.openxmlformats.org/officeDocument/2006/relationships/image" Target="../media/image85.png"/><Relationship Id="rId4" Type="http://schemas.openxmlformats.org/officeDocument/2006/relationships/oleObject" Target="../embeddings/oleObject76.bin"/><Relationship Id="rId9" Type="http://schemas.openxmlformats.org/officeDocument/2006/relationships/image" Target="../media/image84.wmf"/></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2.bin"/><Relationship Id="rId13" Type="http://schemas.openxmlformats.org/officeDocument/2006/relationships/image" Target="../media/image91.wmf"/><Relationship Id="rId3" Type="http://schemas.openxmlformats.org/officeDocument/2006/relationships/image" Target="../media/image86.wmf"/><Relationship Id="rId7" Type="http://schemas.openxmlformats.org/officeDocument/2006/relationships/image" Target="../media/image88.wmf"/><Relationship Id="rId12" Type="http://schemas.openxmlformats.org/officeDocument/2006/relationships/oleObject" Target="../embeddings/oleObject84.bin"/><Relationship Id="rId2" Type="http://schemas.openxmlformats.org/officeDocument/2006/relationships/oleObject" Target="../embeddings/oleObject79.bin"/><Relationship Id="rId1" Type="http://schemas.openxmlformats.org/officeDocument/2006/relationships/slideLayout" Target="../slideLayouts/slideLayout7.xml"/><Relationship Id="rId6" Type="http://schemas.openxmlformats.org/officeDocument/2006/relationships/oleObject" Target="../embeddings/oleObject81.bin"/><Relationship Id="rId11" Type="http://schemas.openxmlformats.org/officeDocument/2006/relationships/image" Target="../media/image90.wmf"/><Relationship Id="rId5" Type="http://schemas.openxmlformats.org/officeDocument/2006/relationships/image" Target="../media/image87.wmf"/><Relationship Id="rId15" Type="http://schemas.openxmlformats.org/officeDocument/2006/relationships/image" Target="../media/image92.wmf"/><Relationship Id="rId10" Type="http://schemas.openxmlformats.org/officeDocument/2006/relationships/oleObject" Target="../embeddings/oleObject83.bin"/><Relationship Id="rId4" Type="http://schemas.openxmlformats.org/officeDocument/2006/relationships/oleObject" Target="../embeddings/oleObject80.bin"/><Relationship Id="rId9" Type="http://schemas.openxmlformats.org/officeDocument/2006/relationships/image" Target="../media/image89.wmf"/><Relationship Id="rId14" Type="http://schemas.openxmlformats.org/officeDocument/2006/relationships/oleObject" Target="../embeddings/oleObject85.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4.wmf"/><Relationship Id="rId5" Type="http://schemas.openxmlformats.org/officeDocument/2006/relationships/oleObject" Target="../embeddings/oleObject87.bin"/><Relationship Id="rId4" Type="http://schemas.openxmlformats.org/officeDocument/2006/relationships/image" Target="../media/image93.wmf"/></Relationships>
</file>

<file path=ppt/slides/_rels/slide19.xml.rels><?xml version="1.0" encoding="UTF-8" standalone="yes"?>
<Relationships xmlns="http://schemas.openxmlformats.org/package/2006/relationships"><Relationship Id="rId8" Type="http://schemas.openxmlformats.org/officeDocument/2006/relationships/image" Target="../media/image97.wmf"/><Relationship Id="rId3" Type="http://schemas.openxmlformats.org/officeDocument/2006/relationships/oleObject" Target="../embeddings/oleObject88.bin"/><Relationship Id="rId7" Type="http://schemas.openxmlformats.org/officeDocument/2006/relationships/oleObject" Target="../embeddings/oleObject90.bin"/><Relationship Id="rId12" Type="http://schemas.openxmlformats.org/officeDocument/2006/relationships/image" Target="../media/image99.w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96.wmf"/><Relationship Id="rId11" Type="http://schemas.openxmlformats.org/officeDocument/2006/relationships/oleObject" Target="../embeddings/oleObject92.bin"/><Relationship Id="rId5" Type="http://schemas.openxmlformats.org/officeDocument/2006/relationships/oleObject" Target="../embeddings/oleObject89.bin"/><Relationship Id="rId10" Type="http://schemas.openxmlformats.org/officeDocument/2006/relationships/image" Target="../media/image98.wmf"/><Relationship Id="rId4" Type="http://schemas.openxmlformats.org/officeDocument/2006/relationships/image" Target="../media/image95.wmf"/><Relationship Id="rId9" Type="http://schemas.openxmlformats.org/officeDocument/2006/relationships/oleObject" Target="../embeddings/oleObject91.bin"/></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oleObject" Target="../embeddings/oleObject1.bin"/><Relationship Id="rId7" Type="http://schemas.openxmlformats.org/officeDocument/2006/relationships/image" Target="../media/image4.wm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oleObject" Target="../embeddings/oleObject2.bin"/><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5.wmf"/></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96.bin"/><Relationship Id="rId13" Type="http://schemas.openxmlformats.org/officeDocument/2006/relationships/image" Target="../media/image105.wmf"/><Relationship Id="rId3" Type="http://schemas.openxmlformats.org/officeDocument/2006/relationships/image" Target="../media/image100.wmf"/><Relationship Id="rId7" Type="http://schemas.openxmlformats.org/officeDocument/2006/relationships/image" Target="../media/image102.wmf"/><Relationship Id="rId12" Type="http://schemas.openxmlformats.org/officeDocument/2006/relationships/oleObject" Target="../embeddings/oleObject98.bin"/><Relationship Id="rId2" Type="http://schemas.openxmlformats.org/officeDocument/2006/relationships/oleObject" Target="../embeddings/oleObject93.bin"/><Relationship Id="rId1" Type="http://schemas.openxmlformats.org/officeDocument/2006/relationships/slideLayout" Target="../slideLayouts/slideLayout7.xml"/><Relationship Id="rId6" Type="http://schemas.openxmlformats.org/officeDocument/2006/relationships/oleObject" Target="../embeddings/oleObject95.bin"/><Relationship Id="rId11" Type="http://schemas.openxmlformats.org/officeDocument/2006/relationships/image" Target="../media/image104.wmf"/><Relationship Id="rId5" Type="http://schemas.openxmlformats.org/officeDocument/2006/relationships/image" Target="../media/image101.wmf"/><Relationship Id="rId10" Type="http://schemas.openxmlformats.org/officeDocument/2006/relationships/oleObject" Target="../embeddings/oleObject97.bin"/><Relationship Id="rId4" Type="http://schemas.openxmlformats.org/officeDocument/2006/relationships/oleObject" Target="../embeddings/oleObject94.bin"/><Relationship Id="rId9" Type="http://schemas.openxmlformats.org/officeDocument/2006/relationships/image" Target="../media/image103.wmf"/></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02.bin"/><Relationship Id="rId13" Type="http://schemas.openxmlformats.org/officeDocument/2006/relationships/image" Target="../media/image111.wmf"/><Relationship Id="rId3" Type="http://schemas.openxmlformats.org/officeDocument/2006/relationships/image" Target="../media/image106.wmf"/><Relationship Id="rId7" Type="http://schemas.openxmlformats.org/officeDocument/2006/relationships/image" Target="../media/image108.wmf"/><Relationship Id="rId12" Type="http://schemas.openxmlformats.org/officeDocument/2006/relationships/oleObject" Target="../embeddings/oleObject104.bin"/><Relationship Id="rId2" Type="http://schemas.openxmlformats.org/officeDocument/2006/relationships/oleObject" Target="../embeddings/oleObject99.bin"/><Relationship Id="rId1" Type="http://schemas.openxmlformats.org/officeDocument/2006/relationships/slideLayout" Target="../slideLayouts/slideLayout7.xml"/><Relationship Id="rId6" Type="http://schemas.openxmlformats.org/officeDocument/2006/relationships/oleObject" Target="../embeddings/oleObject101.bin"/><Relationship Id="rId11" Type="http://schemas.openxmlformats.org/officeDocument/2006/relationships/image" Target="../media/image110.png"/><Relationship Id="rId5" Type="http://schemas.openxmlformats.org/officeDocument/2006/relationships/image" Target="../media/image107.wmf"/><Relationship Id="rId15" Type="http://schemas.openxmlformats.org/officeDocument/2006/relationships/image" Target="../media/image112.wmf"/><Relationship Id="rId10" Type="http://schemas.openxmlformats.org/officeDocument/2006/relationships/oleObject" Target="../embeddings/oleObject103.bin"/><Relationship Id="rId4" Type="http://schemas.openxmlformats.org/officeDocument/2006/relationships/oleObject" Target="../embeddings/oleObject100.bin"/><Relationship Id="rId9" Type="http://schemas.openxmlformats.org/officeDocument/2006/relationships/image" Target="../media/image109.wmf"/><Relationship Id="rId14" Type="http://schemas.openxmlformats.org/officeDocument/2006/relationships/oleObject" Target="../embeddings/oleObject105.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09.bin"/><Relationship Id="rId13" Type="http://schemas.openxmlformats.org/officeDocument/2006/relationships/image" Target="../media/image118.wmf"/><Relationship Id="rId3" Type="http://schemas.openxmlformats.org/officeDocument/2006/relationships/image" Target="../media/image113.png"/><Relationship Id="rId7" Type="http://schemas.openxmlformats.org/officeDocument/2006/relationships/image" Target="../media/image115.wmf"/><Relationship Id="rId12" Type="http://schemas.openxmlformats.org/officeDocument/2006/relationships/oleObject" Target="../embeddings/oleObject111.bin"/><Relationship Id="rId2" Type="http://schemas.openxmlformats.org/officeDocument/2006/relationships/oleObject" Target="../embeddings/oleObject106.bin"/><Relationship Id="rId1" Type="http://schemas.openxmlformats.org/officeDocument/2006/relationships/slideLayout" Target="../slideLayouts/slideLayout7.xml"/><Relationship Id="rId6" Type="http://schemas.openxmlformats.org/officeDocument/2006/relationships/oleObject" Target="../embeddings/oleObject108.bin"/><Relationship Id="rId11" Type="http://schemas.openxmlformats.org/officeDocument/2006/relationships/image" Target="../media/image117.wmf"/><Relationship Id="rId5" Type="http://schemas.openxmlformats.org/officeDocument/2006/relationships/image" Target="../media/image114.wmf"/><Relationship Id="rId10" Type="http://schemas.openxmlformats.org/officeDocument/2006/relationships/oleObject" Target="../embeddings/oleObject110.bin"/><Relationship Id="rId4" Type="http://schemas.openxmlformats.org/officeDocument/2006/relationships/oleObject" Target="../embeddings/oleObject107.bin"/><Relationship Id="rId9" Type="http://schemas.openxmlformats.org/officeDocument/2006/relationships/image" Target="../media/image116.wmf"/></Relationships>
</file>

<file path=ppt/slides/_rels/slide23.xml.rels><?xml version="1.0" encoding="UTF-8" standalone="yes"?>
<Relationships xmlns="http://schemas.openxmlformats.org/package/2006/relationships"><Relationship Id="rId3" Type="http://schemas.openxmlformats.org/officeDocument/2006/relationships/image" Target="../media/image119.wmf"/><Relationship Id="rId7" Type="http://schemas.openxmlformats.org/officeDocument/2006/relationships/image" Target="../media/image121.png"/><Relationship Id="rId2" Type="http://schemas.openxmlformats.org/officeDocument/2006/relationships/oleObject" Target="../embeddings/oleObject112.bin"/><Relationship Id="rId1" Type="http://schemas.openxmlformats.org/officeDocument/2006/relationships/slideLayout" Target="../slideLayouts/slideLayout7.xml"/><Relationship Id="rId6" Type="http://schemas.openxmlformats.org/officeDocument/2006/relationships/oleObject" Target="../embeddings/oleObject114.bin"/><Relationship Id="rId5" Type="http://schemas.openxmlformats.org/officeDocument/2006/relationships/image" Target="../media/image120.png"/><Relationship Id="rId4" Type="http://schemas.openxmlformats.org/officeDocument/2006/relationships/oleObject" Target="../embeddings/oleObject113.bin"/></Relationships>
</file>

<file path=ppt/slides/_rels/slide24.xml.rels><?xml version="1.0" encoding="UTF-8" standalone="yes"?>
<Relationships xmlns="http://schemas.openxmlformats.org/package/2006/relationships"><Relationship Id="rId8" Type="http://schemas.openxmlformats.org/officeDocument/2006/relationships/oleObject" Target="../embeddings/oleObject118.bin"/><Relationship Id="rId13" Type="http://schemas.openxmlformats.org/officeDocument/2006/relationships/image" Target="../media/image127.wmf"/><Relationship Id="rId3" Type="http://schemas.openxmlformats.org/officeDocument/2006/relationships/image" Target="../media/image122.wmf"/><Relationship Id="rId7" Type="http://schemas.openxmlformats.org/officeDocument/2006/relationships/image" Target="../media/image124.png"/><Relationship Id="rId12" Type="http://schemas.openxmlformats.org/officeDocument/2006/relationships/oleObject" Target="../embeddings/oleObject120.bin"/><Relationship Id="rId17" Type="http://schemas.openxmlformats.org/officeDocument/2006/relationships/image" Target="../media/image129.wmf"/><Relationship Id="rId2" Type="http://schemas.openxmlformats.org/officeDocument/2006/relationships/oleObject" Target="../embeddings/oleObject115.bin"/><Relationship Id="rId16" Type="http://schemas.openxmlformats.org/officeDocument/2006/relationships/oleObject" Target="../embeddings/oleObject122.bin"/><Relationship Id="rId1" Type="http://schemas.openxmlformats.org/officeDocument/2006/relationships/slideLayout" Target="../slideLayouts/slideLayout7.xml"/><Relationship Id="rId6" Type="http://schemas.openxmlformats.org/officeDocument/2006/relationships/oleObject" Target="../embeddings/oleObject117.bin"/><Relationship Id="rId11" Type="http://schemas.openxmlformats.org/officeDocument/2006/relationships/image" Target="../media/image126.wmf"/><Relationship Id="rId5" Type="http://schemas.openxmlformats.org/officeDocument/2006/relationships/image" Target="../media/image123.wmf"/><Relationship Id="rId15" Type="http://schemas.openxmlformats.org/officeDocument/2006/relationships/image" Target="../media/image128.wmf"/><Relationship Id="rId10" Type="http://schemas.openxmlformats.org/officeDocument/2006/relationships/oleObject" Target="../embeddings/oleObject119.bin"/><Relationship Id="rId4" Type="http://schemas.openxmlformats.org/officeDocument/2006/relationships/oleObject" Target="../embeddings/oleObject116.bin"/><Relationship Id="rId9" Type="http://schemas.openxmlformats.org/officeDocument/2006/relationships/image" Target="../media/image125.wmf"/><Relationship Id="rId14" Type="http://schemas.openxmlformats.org/officeDocument/2006/relationships/oleObject" Target="../embeddings/oleObject121.bin"/></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15.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oleObject" Target="../embeddings/oleObject9.bin"/><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image" Target="../media/image14.wmf"/><Relationship Id="rId5" Type="http://schemas.openxmlformats.org/officeDocument/2006/relationships/oleObject" Target="../embeddings/oleObject6.bin"/><Relationship Id="rId10" Type="http://schemas.openxmlformats.org/officeDocument/2006/relationships/oleObject" Target="../embeddings/oleObject8.bin"/><Relationship Id="rId4" Type="http://schemas.openxmlformats.org/officeDocument/2006/relationships/image" Target="../media/image10.wmf"/><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21.png"/><Relationship Id="rId3" Type="http://schemas.openxmlformats.org/officeDocument/2006/relationships/image" Target="../media/image16.wmf"/><Relationship Id="rId7" Type="http://schemas.openxmlformats.org/officeDocument/2006/relationships/image" Target="../media/image18.png"/><Relationship Id="rId12" Type="http://schemas.openxmlformats.org/officeDocument/2006/relationships/oleObject" Target="../embeddings/oleObject15.bin"/><Relationship Id="rId2" Type="http://schemas.openxmlformats.org/officeDocument/2006/relationships/oleObject" Target="../embeddings/oleObject10.bin"/><Relationship Id="rId1" Type="http://schemas.openxmlformats.org/officeDocument/2006/relationships/slideLayout" Target="../slideLayouts/slideLayout7.xml"/><Relationship Id="rId6" Type="http://schemas.openxmlformats.org/officeDocument/2006/relationships/oleObject" Target="../embeddings/oleObject12.bin"/><Relationship Id="rId11" Type="http://schemas.openxmlformats.org/officeDocument/2006/relationships/image" Target="../media/image20.wmf"/><Relationship Id="rId5" Type="http://schemas.openxmlformats.org/officeDocument/2006/relationships/image" Target="../media/image17.wmf"/><Relationship Id="rId15" Type="http://schemas.openxmlformats.org/officeDocument/2006/relationships/image" Target="../media/image22.wmf"/><Relationship Id="rId10" Type="http://schemas.openxmlformats.org/officeDocument/2006/relationships/oleObject" Target="../embeddings/oleObject14.bin"/><Relationship Id="rId4" Type="http://schemas.openxmlformats.org/officeDocument/2006/relationships/oleObject" Target="../embeddings/oleObject11.bin"/><Relationship Id="rId9" Type="http://schemas.openxmlformats.org/officeDocument/2006/relationships/image" Target="../media/image19.wmf"/><Relationship Id="rId14" Type="http://schemas.openxmlformats.org/officeDocument/2006/relationships/oleObject" Target="../embeddings/oleObject16.bin"/></Relationships>
</file>

<file path=ppt/slides/_rels/slide6.xml.rels><?xml version="1.0" encoding="UTF-8" standalone="yes"?>
<Relationships xmlns="http://schemas.openxmlformats.org/package/2006/relationships"><Relationship Id="rId8" Type="http://schemas.openxmlformats.org/officeDocument/2006/relationships/image" Target="../media/image12.wmf"/><Relationship Id="rId13" Type="http://schemas.openxmlformats.org/officeDocument/2006/relationships/image" Target="../media/image24.wmf"/><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oleObject" Target="../embeddings/oleObject18.bin"/><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1.wmf"/><Relationship Id="rId11" Type="http://schemas.openxmlformats.org/officeDocument/2006/relationships/image" Target="../media/image23.wmf"/><Relationship Id="rId5" Type="http://schemas.openxmlformats.org/officeDocument/2006/relationships/oleObject" Target="../embeddings/oleObject6.bin"/><Relationship Id="rId15" Type="http://schemas.openxmlformats.org/officeDocument/2006/relationships/image" Target="../media/image25.wmf"/><Relationship Id="rId10" Type="http://schemas.openxmlformats.org/officeDocument/2006/relationships/oleObject" Target="../embeddings/oleObject17.bin"/><Relationship Id="rId4" Type="http://schemas.openxmlformats.org/officeDocument/2006/relationships/image" Target="../media/image10.wmf"/><Relationship Id="rId9" Type="http://schemas.openxmlformats.org/officeDocument/2006/relationships/image" Target="../media/image13.png"/><Relationship Id="rId14" Type="http://schemas.openxmlformats.org/officeDocument/2006/relationships/oleObject" Target="../embeddings/oleObject19.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23.bin"/><Relationship Id="rId13" Type="http://schemas.openxmlformats.org/officeDocument/2006/relationships/image" Target="../media/image31.wmf"/><Relationship Id="rId3" Type="http://schemas.openxmlformats.org/officeDocument/2006/relationships/image" Target="../media/image26.wmf"/><Relationship Id="rId7" Type="http://schemas.openxmlformats.org/officeDocument/2006/relationships/image" Target="../media/image28.wmf"/><Relationship Id="rId12" Type="http://schemas.openxmlformats.org/officeDocument/2006/relationships/oleObject" Target="../embeddings/oleObject25.bin"/><Relationship Id="rId17" Type="http://schemas.openxmlformats.org/officeDocument/2006/relationships/image" Target="../media/image33.wmf"/><Relationship Id="rId2" Type="http://schemas.openxmlformats.org/officeDocument/2006/relationships/oleObject" Target="../embeddings/oleObject20.bin"/><Relationship Id="rId16" Type="http://schemas.openxmlformats.org/officeDocument/2006/relationships/oleObject" Target="../embeddings/oleObject27.bin"/><Relationship Id="rId1" Type="http://schemas.openxmlformats.org/officeDocument/2006/relationships/slideLayout" Target="../slideLayouts/slideLayout7.xml"/><Relationship Id="rId6" Type="http://schemas.openxmlformats.org/officeDocument/2006/relationships/oleObject" Target="../embeddings/oleObject22.bin"/><Relationship Id="rId11" Type="http://schemas.openxmlformats.org/officeDocument/2006/relationships/image" Target="../media/image30.wmf"/><Relationship Id="rId5" Type="http://schemas.openxmlformats.org/officeDocument/2006/relationships/image" Target="../media/image27.wmf"/><Relationship Id="rId15" Type="http://schemas.openxmlformats.org/officeDocument/2006/relationships/image" Target="../media/image32.wmf"/><Relationship Id="rId10" Type="http://schemas.openxmlformats.org/officeDocument/2006/relationships/oleObject" Target="../embeddings/oleObject24.bin"/><Relationship Id="rId4" Type="http://schemas.openxmlformats.org/officeDocument/2006/relationships/oleObject" Target="../embeddings/oleObject21.bin"/><Relationship Id="rId9" Type="http://schemas.openxmlformats.org/officeDocument/2006/relationships/image" Target="../media/image29.wmf"/><Relationship Id="rId14" Type="http://schemas.openxmlformats.org/officeDocument/2006/relationships/oleObject" Target="../embeddings/oleObject26.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31.bin"/><Relationship Id="rId13" Type="http://schemas.openxmlformats.org/officeDocument/2006/relationships/image" Target="../media/image39.wmf"/><Relationship Id="rId3" Type="http://schemas.openxmlformats.org/officeDocument/2006/relationships/image" Target="../media/image34.wmf"/><Relationship Id="rId7" Type="http://schemas.openxmlformats.org/officeDocument/2006/relationships/image" Target="../media/image36.wmf"/><Relationship Id="rId12" Type="http://schemas.openxmlformats.org/officeDocument/2006/relationships/oleObject" Target="../embeddings/oleObject33.bin"/><Relationship Id="rId2" Type="http://schemas.openxmlformats.org/officeDocument/2006/relationships/oleObject" Target="../embeddings/oleObject28.bin"/><Relationship Id="rId1" Type="http://schemas.openxmlformats.org/officeDocument/2006/relationships/slideLayout" Target="../slideLayouts/slideLayout7.xml"/><Relationship Id="rId6" Type="http://schemas.openxmlformats.org/officeDocument/2006/relationships/oleObject" Target="../embeddings/oleObject30.bin"/><Relationship Id="rId11" Type="http://schemas.openxmlformats.org/officeDocument/2006/relationships/image" Target="../media/image38.wmf"/><Relationship Id="rId5" Type="http://schemas.openxmlformats.org/officeDocument/2006/relationships/image" Target="../media/image35.wmf"/><Relationship Id="rId10" Type="http://schemas.openxmlformats.org/officeDocument/2006/relationships/oleObject" Target="../embeddings/oleObject32.bin"/><Relationship Id="rId4" Type="http://schemas.openxmlformats.org/officeDocument/2006/relationships/oleObject" Target="../embeddings/oleObject29.bin"/><Relationship Id="rId9" Type="http://schemas.openxmlformats.org/officeDocument/2006/relationships/image" Target="../media/image37.wmf"/></Relationships>
</file>

<file path=ppt/slides/_rels/slide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oleObject" Target="../embeddings/oleObject34.bin"/><Relationship Id="rId1" Type="http://schemas.openxmlformats.org/officeDocument/2006/relationships/slideLayout" Target="../slideLayouts/slideLayout7.xml"/><Relationship Id="rId5" Type="http://schemas.openxmlformats.org/officeDocument/2006/relationships/image" Target="../media/image41.wmf"/><Relationship Id="rId4" Type="http://schemas.openxmlformats.org/officeDocument/2006/relationships/oleObject" Target="../embeddings/oleObject35.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6485642" cy="646331"/>
          </a:xfrm>
          <a:prstGeom prst="rect">
            <a:avLst/>
          </a:prstGeom>
          <a:noFill/>
        </p:spPr>
        <p:txBody>
          <a:bodyPr wrap="square" rtlCol="0">
            <a:spAutoFit/>
          </a:bodyPr>
          <a:lstStyle/>
          <a:p>
            <a:r>
              <a:rPr lang="en-US" sz="3600" b="1" u="sng"/>
              <a:t>Quantum Mechanics Overview</a:t>
            </a:r>
          </a:p>
        </p:txBody>
      </p:sp>
      <p:sp>
        <p:nvSpPr>
          <p:cNvPr id="3" name="TextBox 2">
            <a:extLst>
              <a:ext uri="{FF2B5EF4-FFF2-40B4-BE49-F238E27FC236}">
                <a16:creationId xmlns:a16="http://schemas.microsoft.com/office/drawing/2014/main" id="{7B7575DF-123F-4CBE-AD99-681A89F4FEC5}"/>
              </a:ext>
            </a:extLst>
          </p:cNvPr>
          <p:cNvSpPr txBox="1"/>
          <p:nvPr/>
        </p:nvSpPr>
        <p:spPr>
          <a:xfrm>
            <a:off x="829559" y="1376313"/>
            <a:ext cx="9115719" cy="646331"/>
          </a:xfrm>
          <a:prstGeom prst="rect">
            <a:avLst/>
          </a:prstGeom>
          <a:noFill/>
        </p:spPr>
        <p:txBody>
          <a:bodyPr wrap="square" rtlCol="0">
            <a:spAutoFit/>
          </a:bodyPr>
          <a:lstStyle/>
          <a:p>
            <a:r>
              <a:rPr lang="en-US"/>
              <a:t>Same as classical mechanics.  Want to be able to predict motion of objects under influence of forces, and also infer stuff on the forces, based on knowledge of the behavior.</a:t>
            </a:r>
          </a:p>
        </p:txBody>
      </p:sp>
    </p:spTree>
    <p:extLst>
      <p:ext uri="{BB962C8B-B14F-4D97-AF65-F5344CB8AC3E}">
        <p14:creationId xmlns:p14="http://schemas.microsoft.com/office/powerpoint/2010/main" val="400492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2</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52868276-8DD3-4767-8870-E4DB9006CEFD}"/>
              </a:ext>
            </a:extLst>
          </p:cNvPr>
          <p:cNvGraphicFramePr>
            <a:graphicFrameLocks noChangeAspect="1"/>
          </p:cNvGraphicFramePr>
          <p:nvPr>
            <p:extLst>
              <p:ext uri="{D42A27DB-BD31-4B8C-83A1-F6EECF244321}">
                <p14:modId xmlns:p14="http://schemas.microsoft.com/office/powerpoint/2010/main" val="3021682675"/>
              </p:ext>
            </p:extLst>
          </p:nvPr>
        </p:nvGraphicFramePr>
        <p:xfrm>
          <a:off x="400589" y="3489731"/>
          <a:ext cx="1373187" cy="603250"/>
        </p:xfrm>
        <a:graphic>
          <a:graphicData uri="http://schemas.openxmlformats.org/presentationml/2006/ole">
            <mc:AlternateContent xmlns:mc="http://schemas.openxmlformats.org/markup-compatibility/2006">
              <mc:Choice xmlns:v="urn:schemas-microsoft-com:vml" Requires="v">
                <p:oleObj name="Equation" r:id="rId2" imgW="1041120" imgH="457200" progId="Equation.DSMT4">
                  <p:embed/>
                </p:oleObj>
              </mc:Choice>
              <mc:Fallback>
                <p:oleObj name="Equation" r:id="rId2" imgW="1041120" imgH="457200" progId="Equation.DSMT4">
                  <p:embed/>
                  <p:pic>
                    <p:nvPicPr>
                      <p:cNvPr id="0" name="Object 1"/>
                      <p:cNvPicPr>
                        <a:picLocks noChangeAspect="1" noChangeArrowheads="1"/>
                      </p:cNvPicPr>
                      <p:nvPr/>
                    </p:nvPicPr>
                    <p:blipFill>
                      <a:blip r:embed="rId3"/>
                      <a:srcRect/>
                      <a:stretch>
                        <a:fillRect/>
                      </a:stretch>
                    </p:blipFill>
                    <p:spPr bwMode="auto">
                      <a:xfrm>
                        <a:off x="400589" y="3489731"/>
                        <a:ext cx="1373187" cy="603250"/>
                      </a:xfrm>
                      <a:prstGeom prst="rect">
                        <a:avLst/>
                      </a:prstGeom>
                      <a:solidFill>
                        <a:srgbClr val="CCFFCC"/>
                      </a:solidFill>
                    </p:spPr>
                  </p:pic>
                </p:oleObj>
              </mc:Fallback>
            </mc:AlternateContent>
          </a:graphicData>
        </a:graphic>
      </p:graphicFrame>
      <p:graphicFrame>
        <p:nvGraphicFramePr>
          <p:cNvPr id="7" name="Object 6">
            <a:extLst>
              <a:ext uri="{FF2B5EF4-FFF2-40B4-BE49-F238E27FC236}">
                <a16:creationId xmlns:a16="http://schemas.microsoft.com/office/drawing/2014/main" id="{209D2D06-676D-48E9-A7A8-23F37C47F3F4}"/>
              </a:ext>
            </a:extLst>
          </p:cNvPr>
          <p:cNvGraphicFramePr>
            <a:graphicFrameLocks noChangeAspect="1"/>
          </p:cNvGraphicFramePr>
          <p:nvPr>
            <p:extLst>
              <p:ext uri="{D42A27DB-BD31-4B8C-83A1-F6EECF244321}">
                <p14:modId xmlns:p14="http://schemas.microsoft.com/office/powerpoint/2010/main" val="1561702571"/>
              </p:ext>
            </p:extLst>
          </p:nvPr>
        </p:nvGraphicFramePr>
        <p:xfrm>
          <a:off x="2417560" y="3471809"/>
          <a:ext cx="1928885" cy="603250"/>
        </p:xfrm>
        <a:graphic>
          <a:graphicData uri="http://schemas.openxmlformats.org/presentationml/2006/ole">
            <mc:AlternateContent xmlns:mc="http://schemas.openxmlformats.org/markup-compatibility/2006">
              <mc:Choice xmlns:v="urn:schemas-microsoft-com:vml" Requires="v">
                <p:oleObj name="Equation" r:id="rId4" imgW="1460160" imgH="457200" progId="Equation.DSMT4">
                  <p:embed/>
                </p:oleObj>
              </mc:Choice>
              <mc:Fallback>
                <p:oleObj name="Equation" r:id="rId4" imgW="1460160" imgH="457200" progId="Equation.DSMT4">
                  <p:embed/>
                  <p:pic>
                    <p:nvPicPr>
                      <p:cNvPr id="0" name="Object 3"/>
                      <p:cNvPicPr>
                        <a:picLocks noChangeAspect="1" noChangeArrowheads="1"/>
                      </p:cNvPicPr>
                      <p:nvPr/>
                    </p:nvPicPr>
                    <p:blipFill>
                      <a:blip r:embed="rId5"/>
                      <a:srcRect/>
                      <a:stretch>
                        <a:fillRect/>
                      </a:stretch>
                    </p:blipFill>
                    <p:spPr bwMode="auto">
                      <a:xfrm>
                        <a:off x="2417560" y="3471809"/>
                        <a:ext cx="1928885" cy="603250"/>
                      </a:xfrm>
                      <a:prstGeom prst="rect">
                        <a:avLst/>
                      </a:prstGeom>
                      <a:solidFill>
                        <a:srgbClr val="CCFFCC"/>
                      </a:solidFill>
                    </p:spPr>
                  </p:pic>
                </p:oleObj>
              </mc:Fallback>
            </mc:AlternateContent>
          </a:graphicData>
        </a:graphic>
      </p:graphicFrame>
      <p:graphicFrame>
        <p:nvGraphicFramePr>
          <p:cNvPr id="9" name="Object 8">
            <a:extLst>
              <a:ext uri="{FF2B5EF4-FFF2-40B4-BE49-F238E27FC236}">
                <a16:creationId xmlns:a16="http://schemas.microsoft.com/office/drawing/2014/main" id="{AF681B2F-106A-4A95-B298-5AF1A73E8E20}"/>
              </a:ext>
            </a:extLst>
          </p:cNvPr>
          <p:cNvGraphicFramePr>
            <a:graphicFrameLocks noChangeAspect="1"/>
          </p:cNvGraphicFramePr>
          <p:nvPr>
            <p:extLst>
              <p:ext uri="{D42A27DB-BD31-4B8C-83A1-F6EECF244321}">
                <p14:modId xmlns:p14="http://schemas.microsoft.com/office/powerpoint/2010/main" val="1839055668"/>
              </p:ext>
            </p:extLst>
          </p:nvPr>
        </p:nvGraphicFramePr>
        <p:xfrm>
          <a:off x="400589" y="5047678"/>
          <a:ext cx="2378075" cy="577850"/>
        </p:xfrm>
        <a:graphic>
          <a:graphicData uri="http://schemas.openxmlformats.org/presentationml/2006/ole">
            <mc:AlternateContent xmlns:mc="http://schemas.openxmlformats.org/markup-compatibility/2006">
              <mc:Choice xmlns:v="urn:schemas-microsoft-com:vml" Requires="v">
                <p:oleObj name="Equation" r:id="rId6" imgW="1879560" imgH="457200" progId="Equation.DSMT4">
                  <p:embed/>
                </p:oleObj>
              </mc:Choice>
              <mc:Fallback>
                <p:oleObj name="Equation" r:id="rId6" imgW="1879560" imgH="457200" progId="Equation.DSMT4">
                  <p:embed/>
                  <p:pic>
                    <p:nvPicPr>
                      <p:cNvPr id="0" name="Object 5"/>
                      <p:cNvPicPr>
                        <a:picLocks noChangeAspect="1" noChangeArrowheads="1"/>
                      </p:cNvPicPr>
                      <p:nvPr/>
                    </p:nvPicPr>
                    <p:blipFill>
                      <a:blip r:embed="rId7"/>
                      <a:srcRect/>
                      <a:stretch>
                        <a:fillRect/>
                      </a:stretch>
                    </p:blipFill>
                    <p:spPr bwMode="auto">
                      <a:xfrm>
                        <a:off x="400589" y="5047678"/>
                        <a:ext cx="2378075" cy="577850"/>
                      </a:xfrm>
                      <a:prstGeom prst="rect">
                        <a:avLst/>
                      </a:prstGeom>
                      <a:solidFill>
                        <a:srgbClr val="CCFFCC"/>
                      </a:solidFill>
                    </p:spPr>
                  </p:pic>
                </p:oleObj>
              </mc:Fallback>
            </mc:AlternateContent>
          </a:graphicData>
        </a:graphic>
      </p:graphicFrame>
      <p:sp>
        <p:nvSpPr>
          <p:cNvPr id="10" name="TextBox 9">
            <a:extLst>
              <a:ext uri="{FF2B5EF4-FFF2-40B4-BE49-F238E27FC236}">
                <a16:creationId xmlns:a16="http://schemas.microsoft.com/office/drawing/2014/main" id="{E923CF43-CAEA-41AD-BAD9-9098DE5BF6BC}"/>
              </a:ext>
            </a:extLst>
          </p:cNvPr>
          <p:cNvSpPr txBox="1"/>
          <p:nvPr/>
        </p:nvSpPr>
        <p:spPr>
          <a:xfrm>
            <a:off x="331427" y="4212459"/>
            <a:ext cx="4894474" cy="738664"/>
          </a:xfrm>
          <a:prstGeom prst="rect">
            <a:avLst/>
          </a:prstGeom>
          <a:noFill/>
        </p:spPr>
        <p:txBody>
          <a:bodyPr wrap="square" rtlCol="0">
            <a:spAutoFit/>
          </a:bodyPr>
          <a:lstStyle/>
          <a:p>
            <a:r>
              <a:rPr lang="en-US" sz="1400"/>
              <a:t>In analogy with fact that the gradient acting on a wave gives us the momentum (according to semi-classical theory), we presume the momentum operator looksl ike this:</a:t>
            </a:r>
          </a:p>
        </p:txBody>
      </p:sp>
      <p:graphicFrame>
        <p:nvGraphicFramePr>
          <p:cNvPr id="12" name="Object 11">
            <a:extLst>
              <a:ext uri="{FF2B5EF4-FFF2-40B4-BE49-F238E27FC236}">
                <a16:creationId xmlns:a16="http://schemas.microsoft.com/office/drawing/2014/main" id="{A6602D32-F95B-4D8B-BF6D-53E467DCA3CA}"/>
              </a:ext>
            </a:extLst>
          </p:cNvPr>
          <p:cNvGraphicFramePr>
            <a:graphicFrameLocks noChangeAspect="1"/>
          </p:cNvGraphicFramePr>
          <p:nvPr>
            <p:extLst>
              <p:ext uri="{D42A27DB-BD31-4B8C-83A1-F6EECF244321}">
                <p14:modId xmlns:p14="http://schemas.microsoft.com/office/powerpoint/2010/main" val="2904965515"/>
              </p:ext>
            </p:extLst>
          </p:nvPr>
        </p:nvGraphicFramePr>
        <p:xfrm>
          <a:off x="3029229" y="5047678"/>
          <a:ext cx="1733550" cy="619125"/>
        </p:xfrm>
        <a:graphic>
          <a:graphicData uri="http://schemas.openxmlformats.org/presentationml/2006/ole">
            <mc:AlternateContent xmlns:mc="http://schemas.openxmlformats.org/markup-compatibility/2006">
              <mc:Choice xmlns:v="urn:schemas-microsoft-com:vml" Requires="v">
                <p:oleObj name="Equation" r:id="rId8" imgW="1562040" imgH="558720" progId="Equation.DSMT4">
                  <p:embed/>
                </p:oleObj>
              </mc:Choice>
              <mc:Fallback>
                <p:oleObj name="Equation" r:id="rId8" imgW="1562040" imgH="558720" progId="Equation.DSMT4">
                  <p:embed/>
                  <p:pic>
                    <p:nvPicPr>
                      <p:cNvPr id="0" name="Object 7"/>
                      <p:cNvPicPr>
                        <a:picLocks noChangeAspect="1" noChangeArrowheads="1"/>
                      </p:cNvPicPr>
                      <p:nvPr/>
                    </p:nvPicPr>
                    <p:blipFill>
                      <a:blip r:embed="rId9"/>
                      <a:srcRect/>
                      <a:stretch>
                        <a:fillRect/>
                      </a:stretch>
                    </p:blipFill>
                    <p:spPr bwMode="auto">
                      <a:xfrm>
                        <a:off x="3029229" y="5047678"/>
                        <a:ext cx="1733550" cy="619125"/>
                      </a:xfrm>
                      <a:prstGeom prst="rect">
                        <a:avLst/>
                      </a:prstGeom>
                      <a:solidFill>
                        <a:srgbClr val="CCFFCC"/>
                      </a:solidFill>
                    </p:spPr>
                  </p:pic>
                </p:oleObj>
              </mc:Fallback>
            </mc:AlternateContent>
          </a:graphicData>
        </a:graphic>
      </p:graphicFrame>
      <p:graphicFrame>
        <p:nvGraphicFramePr>
          <p:cNvPr id="14" name="Object 13">
            <a:extLst>
              <a:ext uri="{FF2B5EF4-FFF2-40B4-BE49-F238E27FC236}">
                <a16:creationId xmlns:a16="http://schemas.microsoft.com/office/drawing/2014/main" id="{70BF5051-5F98-4280-A8EA-ADE5A3894457}"/>
              </a:ext>
            </a:extLst>
          </p:cNvPr>
          <p:cNvGraphicFramePr>
            <a:graphicFrameLocks noChangeAspect="1"/>
          </p:cNvGraphicFramePr>
          <p:nvPr>
            <p:extLst>
              <p:ext uri="{D42A27DB-BD31-4B8C-83A1-F6EECF244321}">
                <p14:modId xmlns:p14="http://schemas.microsoft.com/office/powerpoint/2010/main" val="3702556129"/>
              </p:ext>
            </p:extLst>
          </p:nvPr>
        </p:nvGraphicFramePr>
        <p:xfrm>
          <a:off x="400589" y="5834404"/>
          <a:ext cx="3933675" cy="577850"/>
        </p:xfrm>
        <a:graphic>
          <a:graphicData uri="http://schemas.openxmlformats.org/presentationml/2006/ole">
            <mc:AlternateContent xmlns:mc="http://schemas.openxmlformats.org/markup-compatibility/2006">
              <mc:Choice xmlns:v="urn:schemas-microsoft-com:vml" Requires="v">
                <p:oleObj name="Equation" r:id="rId10" imgW="3213000" imgH="469800" progId="Equation.DSMT4">
                  <p:embed/>
                </p:oleObj>
              </mc:Choice>
              <mc:Fallback>
                <p:oleObj name="Equation" r:id="rId10" imgW="3213000" imgH="469800" progId="Equation.DSMT4">
                  <p:embed/>
                  <p:pic>
                    <p:nvPicPr>
                      <p:cNvPr id="0" name="Object 9"/>
                      <p:cNvPicPr>
                        <a:picLocks noChangeAspect="1" noChangeArrowheads="1"/>
                      </p:cNvPicPr>
                      <p:nvPr/>
                    </p:nvPicPr>
                    <p:blipFill>
                      <a:blip r:embed="rId11"/>
                      <a:srcRect/>
                      <a:stretch>
                        <a:fillRect/>
                      </a:stretch>
                    </p:blipFill>
                    <p:spPr bwMode="auto">
                      <a:xfrm>
                        <a:off x="400589" y="5834404"/>
                        <a:ext cx="3933675" cy="577850"/>
                      </a:xfrm>
                      <a:prstGeom prst="rect">
                        <a:avLst/>
                      </a:prstGeom>
                      <a:solidFill>
                        <a:srgbClr val="CCFFCC"/>
                      </a:solidFill>
                    </p:spPr>
                  </p:pic>
                </p:oleObj>
              </mc:Fallback>
            </mc:AlternateContent>
          </a:graphicData>
        </a:graphic>
      </p:graphicFrame>
      <p:sp>
        <p:nvSpPr>
          <p:cNvPr id="23" name="Rectangle 22">
            <a:extLst>
              <a:ext uri="{FF2B5EF4-FFF2-40B4-BE49-F238E27FC236}">
                <a16:creationId xmlns:a16="http://schemas.microsoft.com/office/drawing/2014/main" id="{055D1D1D-1A0D-4CB2-B671-C844D2AB24D8}"/>
              </a:ext>
            </a:extLst>
          </p:cNvPr>
          <p:cNvSpPr/>
          <p:nvPr/>
        </p:nvSpPr>
        <p:spPr>
          <a:xfrm>
            <a:off x="336926" y="833246"/>
            <a:ext cx="4237057"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2. Observables (Sch. Pic.)</a:t>
            </a:r>
            <a:endParaRPr lang="en-US">
              <a:latin typeface="Times New Roman" panose="02020603050405020304" pitchFamily="18" charset="0"/>
              <a:ea typeface="Times New Roman" panose="02020603050405020304" pitchFamily="18" charset="0"/>
            </a:endParaRPr>
          </a:p>
        </p:txBody>
      </p:sp>
      <p:graphicFrame>
        <p:nvGraphicFramePr>
          <p:cNvPr id="24" name="Object 23">
            <a:extLst>
              <a:ext uri="{FF2B5EF4-FFF2-40B4-BE49-F238E27FC236}">
                <a16:creationId xmlns:a16="http://schemas.microsoft.com/office/drawing/2014/main" id="{F3D2C4DE-2CBD-468F-9826-6D27C96E34C1}"/>
              </a:ext>
            </a:extLst>
          </p:cNvPr>
          <p:cNvGraphicFramePr>
            <a:graphicFrameLocks noChangeAspect="1"/>
          </p:cNvGraphicFramePr>
          <p:nvPr>
            <p:extLst>
              <p:ext uri="{D42A27DB-BD31-4B8C-83A1-F6EECF244321}">
                <p14:modId xmlns:p14="http://schemas.microsoft.com/office/powerpoint/2010/main" val="4022460370"/>
              </p:ext>
            </p:extLst>
          </p:nvPr>
        </p:nvGraphicFramePr>
        <p:xfrm>
          <a:off x="419441" y="1298271"/>
          <a:ext cx="6824851" cy="1595720"/>
        </p:xfrm>
        <a:graphic>
          <a:graphicData uri="http://schemas.openxmlformats.org/presentationml/2006/ole">
            <mc:AlternateContent xmlns:mc="http://schemas.openxmlformats.org/markup-compatibility/2006">
              <mc:Choice xmlns:v="urn:schemas-microsoft-com:vml" Requires="v">
                <p:oleObj name="Equation" r:id="rId12" imgW="5537160" imgH="1320480" progId="Equation.DSMT4">
                  <p:embed/>
                </p:oleObj>
              </mc:Choice>
              <mc:Fallback>
                <p:oleObj name="Equation" r:id="rId12" imgW="5537160" imgH="1320480" progId="Equation.DSMT4">
                  <p:embed/>
                  <p:pic>
                    <p:nvPicPr>
                      <p:cNvPr id="39" name="Object 38">
                        <a:extLst>
                          <a:ext uri="{FF2B5EF4-FFF2-40B4-BE49-F238E27FC236}">
                            <a16:creationId xmlns:a16="http://schemas.microsoft.com/office/drawing/2014/main" id="{8EDCCF8E-8922-4F56-95E7-99766D93B299}"/>
                          </a:ext>
                        </a:extLst>
                      </p:cNvPr>
                      <p:cNvPicPr>
                        <a:picLocks noChangeAspect="1" noChangeArrowheads="1"/>
                      </p:cNvPicPr>
                      <p:nvPr/>
                    </p:nvPicPr>
                    <p:blipFill>
                      <a:blip r:embed="rId13"/>
                      <a:srcRect/>
                      <a:stretch>
                        <a:fillRect/>
                      </a:stretch>
                    </p:blipFill>
                    <p:spPr bwMode="auto">
                      <a:xfrm>
                        <a:off x="419441" y="1298271"/>
                        <a:ext cx="6824851" cy="1595720"/>
                      </a:xfrm>
                      <a:prstGeom prst="rect">
                        <a:avLst/>
                      </a:prstGeom>
                      <a:solidFill>
                        <a:srgbClr val="CCFFCC"/>
                      </a:solidFill>
                    </p:spPr>
                  </p:pic>
                </p:oleObj>
              </mc:Fallback>
            </mc:AlternateContent>
          </a:graphicData>
        </a:graphic>
      </p:graphicFrame>
      <p:sp>
        <p:nvSpPr>
          <p:cNvPr id="18" name="TextBox 17">
            <a:extLst>
              <a:ext uri="{FF2B5EF4-FFF2-40B4-BE49-F238E27FC236}">
                <a16:creationId xmlns:a16="http://schemas.microsoft.com/office/drawing/2014/main" id="{1C9971D0-ED4B-469E-871E-F80B5541EAA7}"/>
              </a:ext>
            </a:extLst>
          </p:cNvPr>
          <p:cNvSpPr txBox="1"/>
          <p:nvPr/>
        </p:nvSpPr>
        <p:spPr>
          <a:xfrm>
            <a:off x="311079" y="3031391"/>
            <a:ext cx="2059346" cy="369332"/>
          </a:xfrm>
          <a:prstGeom prst="rect">
            <a:avLst/>
          </a:prstGeom>
          <a:noFill/>
        </p:spPr>
        <p:txBody>
          <a:bodyPr wrap="none" rtlCol="0">
            <a:spAutoFit/>
          </a:bodyPr>
          <a:lstStyle/>
          <a:p>
            <a:r>
              <a:rPr lang="en-US"/>
              <a:t>Some observables…</a:t>
            </a:r>
          </a:p>
        </p:txBody>
      </p:sp>
      <p:graphicFrame>
        <p:nvGraphicFramePr>
          <p:cNvPr id="25" name="Object 24">
            <a:extLst>
              <a:ext uri="{FF2B5EF4-FFF2-40B4-BE49-F238E27FC236}">
                <a16:creationId xmlns:a16="http://schemas.microsoft.com/office/drawing/2014/main" id="{BF019C29-ECD4-4A21-94A5-44DD16904F77}"/>
              </a:ext>
            </a:extLst>
          </p:cNvPr>
          <p:cNvGraphicFramePr>
            <a:graphicFrameLocks noChangeAspect="1"/>
          </p:cNvGraphicFramePr>
          <p:nvPr>
            <p:extLst>
              <p:ext uri="{D42A27DB-BD31-4B8C-83A1-F6EECF244321}">
                <p14:modId xmlns:p14="http://schemas.microsoft.com/office/powerpoint/2010/main" val="1774552718"/>
              </p:ext>
            </p:extLst>
          </p:nvPr>
        </p:nvGraphicFramePr>
        <p:xfrm>
          <a:off x="4726658" y="5998543"/>
          <a:ext cx="444575" cy="279711"/>
        </p:xfrm>
        <a:graphic>
          <a:graphicData uri="http://schemas.openxmlformats.org/presentationml/2006/ole">
            <mc:AlternateContent xmlns:mc="http://schemas.openxmlformats.org/markup-compatibility/2006">
              <mc:Choice xmlns:v="urn:schemas-microsoft-com:vml" Requires="v">
                <p:oleObj name="Equation" r:id="rId14" imgW="342720" imgH="215640" progId="Equation.DSMT4">
                  <p:embed/>
                </p:oleObj>
              </mc:Choice>
              <mc:Fallback>
                <p:oleObj name="Equation" r:id="rId14" imgW="342720" imgH="215640" progId="Equation.DSMT4">
                  <p:embed/>
                  <p:pic>
                    <p:nvPicPr>
                      <p:cNvPr id="12" name="Object 11">
                        <a:extLst>
                          <a:ext uri="{FF2B5EF4-FFF2-40B4-BE49-F238E27FC236}">
                            <a16:creationId xmlns:a16="http://schemas.microsoft.com/office/drawing/2014/main" id="{A6602D32-F95B-4D8B-BF6D-53E467DCA3CA}"/>
                          </a:ext>
                        </a:extLst>
                      </p:cNvPr>
                      <p:cNvPicPr>
                        <a:picLocks noChangeAspect="1" noChangeArrowheads="1"/>
                      </p:cNvPicPr>
                      <p:nvPr/>
                    </p:nvPicPr>
                    <p:blipFill>
                      <a:blip r:embed="rId15"/>
                      <a:srcRect/>
                      <a:stretch>
                        <a:fillRect/>
                      </a:stretch>
                    </p:blipFill>
                    <p:spPr bwMode="auto">
                      <a:xfrm>
                        <a:off x="4726658" y="5998543"/>
                        <a:ext cx="444575" cy="27971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031179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2</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3" name="Rectangle 22">
            <a:extLst>
              <a:ext uri="{FF2B5EF4-FFF2-40B4-BE49-F238E27FC236}">
                <a16:creationId xmlns:a16="http://schemas.microsoft.com/office/drawing/2014/main" id="{055D1D1D-1A0D-4CB2-B671-C844D2AB24D8}"/>
              </a:ext>
            </a:extLst>
          </p:cNvPr>
          <p:cNvSpPr/>
          <p:nvPr/>
        </p:nvSpPr>
        <p:spPr>
          <a:xfrm>
            <a:off x="336926" y="833246"/>
            <a:ext cx="4365298"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2.  Observables (Heis. Pic.)</a:t>
            </a:r>
            <a:endParaRPr lang="en-US">
              <a:latin typeface="Times New Roman" panose="02020603050405020304" pitchFamily="18" charset="0"/>
              <a:ea typeface="Times New Roman" panose="02020603050405020304" pitchFamily="18" charset="0"/>
            </a:endParaRPr>
          </a:p>
        </p:txBody>
      </p:sp>
      <p:sp>
        <p:nvSpPr>
          <p:cNvPr id="3" name="TextBox 2">
            <a:extLst>
              <a:ext uri="{FF2B5EF4-FFF2-40B4-BE49-F238E27FC236}">
                <a16:creationId xmlns:a16="http://schemas.microsoft.com/office/drawing/2014/main" id="{652E107C-49E2-42F9-80EB-251B6567B79E}"/>
              </a:ext>
            </a:extLst>
          </p:cNvPr>
          <p:cNvSpPr txBox="1"/>
          <p:nvPr/>
        </p:nvSpPr>
        <p:spPr>
          <a:xfrm>
            <a:off x="318073" y="1190579"/>
            <a:ext cx="10907646" cy="830997"/>
          </a:xfrm>
          <a:prstGeom prst="rect">
            <a:avLst/>
          </a:prstGeom>
          <a:noFill/>
        </p:spPr>
        <p:txBody>
          <a:bodyPr wrap="square" rtlCol="0">
            <a:spAutoFit/>
          </a:bodyPr>
          <a:lstStyle/>
          <a:p>
            <a:r>
              <a:rPr lang="en-US" sz="1600"/>
              <a:t>One may observe that the operators, as defined, satisfy the classical commutation (Poisson bracket) relations with coefficient iħ.  We could have made this a postulate, instead of the semi-classical reasoning whereby we got the representation of the momentum operator.  And from this postulate we could’ve derived the representation of the operators.  </a:t>
            </a:r>
          </a:p>
        </p:txBody>
      </p:sp>
      <p:sp>
        <p:nvSpPr>
          <p:cNvPr id="6" name="TextBox 5">
            <a:extLst>
              <a:ext uri="{FF2B5EF4-FFF2-40B4-BE49-F238E27FC236}">
                <a16:creationId xmlns:a16="http://schemas.microsoft.com/office/drawing/2014/main" id="{E7EF2535-9DE4-4A5D-9B93-8AF2C1FFCDA7}"/>
              </a:ext>
            </a:extLst>
          </p:cNvPr>
          <p:cNvSpPr txBox="1"/>
          <p:nvPr/>
        </p:nvSpPr>
        <p:spPr>
          <a:xfrm>
            <a:off x="336926" y="2073109"/>
            <a:ext cx="4137797" cy="615553"/>
          </a:xfrm>
          <a:prstGeom prst="rect">
            <a:avLst/>
          </a:prstGeom>
          <a:noFill/>
        </p:spPr>
        <p:txBody>
          <a:bodyPr wrap="square" rtlCol="0">
            <a:spAutoFit/>
          </a:bodyPr>
          <a:lstStyle/>
          <a:p>
            <a:r>
              <a:rPr lang="en-US" sz="1600"/>
              <a:t>First consider momentum.  We’ll start by introducing the translation operator:</a:t>
            </a:r>
            <a:r>
              <a:rPr lang="en-US"/>
              <a:t> </a:t>
            </a:r>
          </a:p>
        </p:txBody>
      </p:sp>
      <p:graphicFrame>
        <p:nvGraphicFramePr>
          <p:cNvPr id="11" name="Object 10">
            <a:extLst>
              <a:ext uri="{FF2B5EF4-FFF2-40B4-BE49-F238E27FC236}">
                <a16:creationId xmlns:a16="http://schemas.microsoft.com/office/drawing/2014/main" id="{5DBF794A-485D-4A1C-B50C-FBC421F935A1}"/>
              </a:ext>
            </a:extLst>
          </p:cNvPr>
          <p:cNvGraphicFramePr>
            <a:graphicFrameLocks noChangeAspect="1"/>
          </p:cNvGraphicFramePr>
          <p:nvPr>
            <p:extLst>
              <p:ext uri="{D42A27DB-BD31-4B8C-83A1-F6EECF244321}">
                <p14:modId xmlns:p14="http://schemas.microsoft.com/office/powerpoint/2010/main" val="1328464733"/>
              </p:ext>
            </p:extLst>
          </p:nvPr>
        </p:nvGraphicFramePr>
        <p:xfrm>
          <a:off x="407988" y="2782888"/>
          <a:ext cx="1630362" cy="311150"/>
        </p:xfrm>
        <a:graphic>
          <a:graphicData uri="http://schemas.openxmlformats.org/presentationml/2006/ole">
            <mc:AlternateContent xmlns:mc="http://schemas.openxmlformats.org/markup-compatibility/2006">
              <mc:Choice xmlns:v="urn:schemas-microsoft-com:vml" Requires="v">
                <p:oleObj name="Equation" r:id="rId2" imgW="1244520" imgH="241200" progId="Equation.DSMT4">
                  <p:embed/>
                </p:oleObj>
              </mc:Choice>
              <mc:Fallback>
                <p:oleObj name="Equation" r:id="rId2" imgW="1244520" imgH="241200" progId="Equation.DSMT4">
                  <p:embed/>
                  <p:pic>
                    <p:nvPicPr>
                      <p:cNvPr id="0" name="Object 37"/>
                      <p:cNvPicPr>
                        <a:picLocks noChangeAspect="1" noChangeArrowheads="1"/>
                      </p:cNvPicPr>
                      <p:nvPr/>
                    </p:nvPicPr>
                    <p:blipFill>
                      <a:blip r:embed="rId3"/>
                      <a:srcRect/>
                      <a:stretch>
                        <a:fillRect/>
                      </a:stretch>
                    </p:blipFill>
                    <p:spPr bwMode="auto">
                      <a:xfrm>
                        <a:off x="407988" y="2782888"/>
                        <a:ext cx="1630362" cy="311150"/>
                      </a:xfrm>
                      <a:prstGeom prst="rect">
                        <a:avLst/>
                      </a:prstGeom>
                      <a:solidFill>
                        <a:srgbClr val="CCFFCC"/>
                      </a:solidFill>
                    </p:spPr>
                  </p:pic>
                </p:oleObj>
              </mc:Fallback>
            </mc:AlternateContent>
          </a:graphicData>
        </a:graphic>
      </p:graphicFrame>
      <p:graphicFrame>
        <p:nvGraphicFramePr>
          <p:cNvPr id="15" name="Object 14">
            <a:extLst>
              <a:ext uri="{FF2B5EF4-FFF2-40B4-BE49-F238E27FC236}">
                <a16:creationId xmlns:a16="http://schemas.microsoft.com/office/drawing/2014/main" id="{E1774255-153F-480A-B47E-D03AFE546FDF}"/>
              </a:ext>
            </a:extLst>
          </p:cNvPr>
          <p:cNvGraphicFramePr>
            <a:graphicFrameLocks noChangeAspect="1"/>
          </p:cNvGraphicFramePr>
          <p:nvPr>
            <p:extLst>
              <p:ext uri="{D42A27DB-BD31-4B8C-83A1-F6EECF244321}">
                <p14:modId xmlns:p14="http://schemas.microsoft.com/office/powerpoint/2010/main" val="4249778155"/>
              </p:ext>
            </p:extLst>
          </p:nvPr>
        </p:nvGraphicFramePr>
        <p:xfrm>
          <a:off x="406400" y="3635375"/>
          <a:ext cx="1563688" cy="360363"/>
        </p:xfrm>
        <a:graphic>
          <a:graphicData uri="http://schemas.openxmlformats.org/presentationml/2006/ole">
            <mc:AlternateContent xmlns:mc="http://schemas.openxmlformats.org/markup-compatibility/2006">
              <mc:Choice xmlns:v="urn:schemas-microsoft-com:vml" Requires="v">
                <p:oleObj name="Equation" r:id="rId4" imgW="1054080" imgH="241200" progId="Equation.DSMT4">
                  <p:embed/>
                </p:oleObj>
              </mc:Choice>
              <mc:Fallback>
                <p:oleObj name="Equation" r:id="rId4" imgW="1054080" imgH="241200" progId="Equation.DSMT4">
                  <p:embed/>
                  <p:pic>
                    <p:nvPicPr>
                      <p:cNvPr id="0" name="Object 39"/>
                      <p:cNvPicPr>
                        <a:picLocks noChangeAspect="1" noChangeArrowheads="1"/>
                      </p:cNvPicPr>
                      <p:nvPr/>
                    </p:nvPicPr>
                    <p:blipFill>
                      <a:blip r:embed="rId5"/>
                      <a:srcRect/>
                      <a:stretch>
                        <a:fillRect/>
                      </a:stretch>
                    </p:blipFill>
                    <p:spPr bwMode="auto">
                      <a:xfrm>
                        <a:off x="406400" y="3635375"/>
                        <a:ext cx="1563688" cy="360363"/>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1E7EC721-E86A-40F7-98CD-0DB39BDC38F8}"/>
              </a:ext>
            </a:extLst>
          </p:cNvPr>
          <p:cNvGraphicFramePr>
            <a:graphicFrameLocks noChangeAspect="1"/>
          </p:cNvGraphicFramePr>
          <p:nvPr>
            <p:extLst>
              <p:ext uri="{D42A27DB-BD31-4B8C-83A1-F6EECF244321}">
                <p14:modId xmlns:p14="http://schemas.microsoft.com/office/powerpoint/2010/main" val="1766766300"/>
              </p:ext>
            </p:extLst>
          </p:nvPr>
        </p:nvGraphicFramePr>
        <p:xfrm>
          <a:off x="406312" y="4489007"/>
          <a:ext cx="1179513" cy="442912"/>
        </p:xfrm>
        <a:graphic>
          <a:graphicData uri="http://schemas.openxmlformats.org/presentationml/2006/ole">
            <mc:AlternateContent xmlns:mc="http://schemas.openxmlformats.org/markup-compatibility/2006">
              <mc:Choice xmlns:v="urn:schemas-microsoft-com:vml" Requires="v">
                <p:oleObj name="Equation" r:id="rId6" imgW="812520" imgH="304560" progId="Equation.DSMT4">
                  <p:embed/>
                </p:oleObj>
              </mc:Choice>
              <mc:Fallback>
                <p:oleObj name="Equation" r:id="rId6" imgW="812520" imgH="304560" progId="Equation.DSMT4">
                  <p:embed/>
                  <p:pic>
                    <p:nvPicPr>
                      <p:cNvPr id="0" name="Object 41"/>
                      <p:cNvPicPr>
                        <a:picLocks noChangeAspect="1" noChangeArrowheads="1"/>
                      </p:cNvPicPr>
                      <p:nvPr/>
                    </p:nvPicPr>
                    <p:blipFill>
                      <a:blip r:embed="rId7"/>
                      <a:srcRect/>
                      <a:stretch>
                        <a:fillRect/>
                      </a:stretch>
                    </p:blipFill>
                    <p:spPr bwMode="auto">
                      <a:xfrm>
                        <a:off x="406312" y="4489007"/>
                        <a:ext cx="1179513" cy="442912"/>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6B1FB6CF-2B84-4762-8EDD-91775CB411D6}"/>
              </a:ext>
            </a:extLst>
          </p:cNvPr>
          <p:cNvSpPr txBox="1"/>
          <p:nvPr/>
        </p:nvSpPr>
        <p:spPr>
          <a:xfrm>
            <a:off x="318073" y="3173272"/>
            <a:ext cx="2318123" cy="338554"/>
          </a:xfrm>
          <a:prstGeom prst="rect">
            <a:avLst/>
          </a:prstGeom>
          <a:noFill/>
        </p:spPr>
        <p:txBody>
          <a:bodyPr wrap="square" rtlCol="0">
            <a:spAutoFit/>
          </a:bodyPr>
          <a:lstStyle/>
          <a:p>
            <a:r>
              <a:rPr lang="en-US" sz="1600"/>
              <a:t>Infinitesimally, we have:</a:t>
            </a:r>
            <a:endParaRPr lang="en-US"/>
          </a:p>
        </p:txBody>
      </p:sp>
      <p:sp>
        <p:nvSpPr>
          <p:cNvPr id="22" name="TextBox 21">
            <a:extLst>
              <a:ext uri="{FF2B5EF4-FFF2-40B4-BE49-F238E27FC236}">
                <a16:creationId xmlns:a16="http://schemas.microsoft.com/office/drawing/2014/main" id="{D3B7B947-CDB0-435D-B4E9-2FE15AD8F7EC}"/>
              </a:ext>
            </a:extLst>
          </p:cNvPr>
          <p:cNvSpPr txBox="1"/>
          <p:nvPr/>
        </p:nvSpPr>
        <p:spPr>
          <a:xfrm>
            <a:off x="351038" y="4070578"/>
            <a:ext cx="2318123" cy="338554"/>
          </a:xfrm>
          <a:prstGeom prst="rect">
            <a:avLst/>
          </a:prstGeom>
          <a:noFill/>
        </p:spPr>
        <p:txBody>
          <a:bodyPr wrap="square" rtlCol="0">
            <a:spAutoFit/>
          </a:bodyPr>
          <a:lstStyle/>
          <a:p>
            <a:r>
              <a:rPr lang="en-US" sz="1600"/>
              <a:t>Can show:</a:t>
            </a:r>
            <a:endParaRPr lang="en-US"/>
          </a:p>
        </p:txBody>
      </p:sp>
      <p:graphicFrame>
        <p:nvGraphicFramePr>
          <p:cNvPr id="25" name="Object 24">
            <a:extLst>
              <a:ext uri="{FF2B5EF4-FFF2-40B4-BE49-F238E27FC236}">
                <a16:creationId xmlns:a16="http://schemas.microsoft.com/office/drawing/2014/main" id="{3A01D513-75B8-4282-8F4A-11406A48A6FD}"/>
              </a:ext>
            </a:extLst>
          </p:cNvPr>
          <p:cNvGraphicFramePr>
            <a:graphicFrameLocks noChangeAspect="1"/>
          </p:cNvGraphicFramePr>
          <p:nvPr>
            <p:extLst>
              <p:ext uri="{D42A27DB-BD31-4B8C-83A1-F6EECF244321}">
                <p14:modId xmlns:p14="http://schemas.microsoft.com/office/powerpoint/2010/main" val="1703981140"/>
              </p:ext>
            </p:extLst>
          </p:nvPr>
        </p:nvGraphicFramePr>
        <p:xfrm>
          <a:off x="758975" y="5067092"/>
          <a:ext cx="847725" cy="368300"/>
        </p:xfrm>
        <a:graphic>
          <a:graphicData uri="http://schemas.openxmlformats.org/presentationml/2006/ole">
            <mc:AlternateContent xmlns:mc="http://schemas.openxmlformats.org/markup-compatibility/2006">
              <mc:Choice xmlns:v="urn:schemas-microsoft-com:vml" Requires="v">
                <p:oleObj name="Equation" r:id="rId8" imgW="583920" imgH="253800" progId="Equation.DSMT4">
                  <p:embed/>
                </p:oleObj>
              </mc:Choice>
              <mc:Fallback>
                <p:oleObj name="Equation" r:id="rId8" imgW="583920" imgH="253800" progId="Equation.DSMT4">
                  <p:embed/>
                  <p:pic>
                    <p:nvPicPr>
                      <p:cNvPr id="17" name="Object 16">
                        <a:extLst>
                          <a:ext uri="{FF2B5EF4-FFF2-40B4-BE49-F238E27FC236}">
                            <a16:creationId xmlns:a16="http://schemas.microsoft.com/office/drawing/2014/main" id="{1E7EC721-E86A-40F7-98CD-0DB39BDC38F8}"/>
                          </a:ext>
                        </a:extLst>
                      </p:cNvPr>
                      <p:cNvPicPr>
                        <a:picLocks noChangeAspect="1" noChangeArrowheads="1"/>
                      </p:cNvPicPr>
                      <p:nvPr/>
                    </p:nvPicPr>
                    <p:blipFill>
                      <a:blip r:embed="rId9"/>
                      <a:srcRect/>
                      <a:stretch>
                        <a:fillRect/>
                      </a:stretch>
                    </p:blipFill>
                    <p:spPr bwMode="auto">
                      <a:xfrm>
                        <a:off x="758975" y="5067092"/>
                        <a:ext cx="847725" cy="368300"/>
                      </a:xfrm>
                      <a:prstGeom prst="rect">
                        <a:avLst/>
                      </a:prstGeom>
                      <a:noFill/>
                    </p:spPr>
                  </p:pic>
                </p:oleObj>
              </mc:Fallback>
            </mc:AlternateContent>
          </a:graphicData>
        </a:graphic>
      </p:graphicFrame>
      <p:sp>
        <p:nvSpPr>
          <p:cNvPr id="26" name="TextBox 25">
            <a:extLst>
              <a:ext uri="{FF2B5EF4-FFF2-40B4-BE49-F238E27FC236}">
                <a16:creationId xmlns:a16="http://schemas.microsoft.com/office/drawing/2014/main" id="{CD7753EB-49C4-4B11-BEB1-0EDD48CBAC08}"/>
              </a:ext>
            </a:extLst>
          </p:cNvPr>
          <p:cNvSpPr txBox="1"/>
          <p:nvPr/>
        </p:nvSpPr>
        <p:spPr>
          <a:xfrm>
            <a:off x="318073" y="5076820"/>
            <a:ext cx="2318123" cy="338554"/>
          </a:xfrm>
          <a:prstGeom prst="rect">
            <a:avLst/>
          </a:prstGeom>
          <a:noFill/>
        </p:spPr>
        <p:txBody>
          <a:bodyPr wrap="square" rtlCol="0">
            <a:spAutoFit/>
          </a:bodyPr>
          <a:lstStyle/>
          <a:p>
            <a:r>
              <a:rPr lang="en-US" sz="1600"/>
              <a:t>So,</a:t>
            </a:r>
            <a:endParaRPr lang="en-US"/>
          </a:p>
        </p:txBody>
      </p:sp>
      <p:sp>
        <p:nvSpPr>
          <p:cNvPr id="27" name="TextBox 26">
            <a:extLst>
              <a:ext uri="{FF2B5EF4-FFF2-40B4-BE49-F238E27FC236}">
                <a16:creationId xmlns:a16="http://schemas.microsoft.com/office/drawing/2014/main" id="{839E726F-12D7-4BC3-8060-49A032C8A8EA}"/>
              </a:ext>
            </a:extLst>
          </p:cNvPr>
          <p:cNvSpPr txBox="1"/>
          <p:nvPr/>
        </p:nvSpPr>
        <p:spPr>
          <a:xfrm>
            <a:off x="298615" y="5521536"/>
            <a:ext cx="4895955" cy="584775"/>
          </a:xfrm>
          <a:prstGeom prst="rect">
            <a:avLst/>
          </a:prstGeom>
          <a:noFill/>
        </p:spPr>
        <p:txBody>
          <a:bodyPr wrap="square" rtlCol="0">
            <a:spAutoFit/>
          </a:bodyPr>
          <a:lstStyle/>
          <a:p>
            <a:r>
              <a:rPr lang="en-US" sz="1600"/>
              <a:t>Then by looking at action of Q on |x&gt;, we can conclude that in the position basis:</a:t>
            </a:r>
            <a:endParaRPr lang="en-US"/>
          </a:p>
        </p:txBody>
      </p:sp>
      <p:graphicFrame>
        <p:nvGraphicFramePr>
          <p:cNvPr id="28" name="Object 27">
            <a:extLst>
              <a:ext uri="{FF2B5EF4-FFF2-40B4-BE49-F238E27FC236}">
                <a16:creationId xmlns:a16="http://schemas.microsoft.com/office/drawing/2014/main" id="{4EB27651-D6BE-4171-AA1B-A8D2EE679FAD}"/>
              </a:ext>
            </a:extLst>
          </p:cNvPr>
          <p:cNvGraphicFramePr>
            <a:graphicFrameLocks noChangeAspect="1"/>
          </p:cNvGraphicFramePr>
          <p:nvPr>
            <p:extLst>
              <p:ext uri="{D42A27DB-BD31-4B8C-83A1-F6EECF244321}">
                <p14:modId xmlns:p14="http://schemas.microsoft.com/office/powerpoint/2010/main" val="829074536"/>
              </p:ext>
            </p:extLst>
          </p:nvPr>
        </p:nvGraphicFramePr>
        <p:xfrm>
          <a:off x="416398" y="6170398"/>
          <a:ext cx="947738" cy="496888"/>
        </p:xfrm>
        <a:graphic>
          <a:graphicData uri="http://schemas.openxmlformats.org/presentationml/2006/ole">
            <mc:AlternateContent xmlns:mc="http://schemas.openxmlformats.org/markup-compatibility/2006">
              <mc:Choice xmlns:v="urn:schemas-microsoft-com:vml" Requires="v">
                <p:oleObj name="Equation" r:id="rId10" imgW="749160" imgH="393480" progId="Equation.DSMT4">
                  <p:embed/>
                </p:oleObj>
              </mc:Choice>
              <mc:Fallback>
                <p:oleObj name="Equation" r:id="rId10" imgW="749160" imgH="393480" progId="Equation.DSMT4">
                  <p:embed/>
                  <p:pic>
                    <p:nvPicPr>
                      <p:cNvPr id="9" name="Object 8">
                        <a:extLst>
                          <a:ext uri="{FF2B5EF4-FFF2-40B4-BE49-F238E27FC236}">
                            <a16:creationId xmlns:a16="http://schemas.microsoft.com/office/drawing/2014/main" id="{AF681B2F-106A-4A95-B298-5AF1A73E8E20}"/>
                          </a:ext>
                        </a:extLst>
                      </p:cNvPr>
                      <p:cNvPicPr>
                        <a:picLocks noChangeAspect="1" noChangeArrowheads="1"/>
                      </p:cNvPicPr>
                      <p:nvPr/>
                    </p:nvPicPr>
                    <p:blipFill>
                      <a:blip r:embed="rId11"/>
                      <a:srcRect/>
                      <a:stretch>
                        <a:fillRect/>
                      </a:stretch>
                    </p:blipFill>
                    <p:spPr bwMode="auto">
                      <a:xfrm>
                        <a:off x="416398" y="6170398"/>
                        <a:ext cx="947738" cy="496888"/>
                      </a:xfrm>
                      <a:prstGeom prst="rect">
                        <a:avLst/>
                      </a:prstGeom>
                      <a:solidFill>
                        <a:srgbClr val="CCFFCC"/>
                      </a:solidFill>
                    </p:spPr>
                  </p:pic>
                </p:oleObj>
              </mc:Fallback>
            </mc:AlternateContent>
          </a:graphicData>
        </a:graphic>
      </p:graphicFrame>
      <p:sp>
        <p:nvSpPr>
          <p:cNvPr id="29" name="TextBox 28">
            <a:extLst>
              <a:ext uri="{FF2B5EF4-FFF2-40B4-BE49-F238E27FC236}">
                <a16:creationId xmlns:a16="http://schemas.microsoft.com/office/drawing/2014/main" id="{91BF64CA-D96C-4DBD-A7FC-E7ACD8BAAADC}"/>
              </a:ext>
            </a:extLst>
          </p:cNvPr>
          <p:cNvSpPr txBox="1"/>
          <p:nvPr/>
        </p:nvSpPr>
        <p:spPr>
          <a:xfrm>
            <a:off x="5590161" y="2061257"/>
            <a:ext cx="5759074" cy="615553"/>
          </a:xfrm>
          <a:prstGeom prst="rect">
            <a:avLst/>
          </a:prstGeom>
          <a:noFill/>
        </p:spPr>
        <p:txBody>
          <a:bodyPr wrap="square" rtlCol="0">
            <a:spAutoFit/>
          </a:bodyPr>
          <a:lstStyle/>
          <a:p>
            <a:r>
              <a:rPr lang="en-US" sz="1600"/>
              <a:t>Then consider angular momentum.  We’ll start by introducing the rotation operator:</a:t>
            </a:r>
            <a:r>
              <a:rPr lang="en-US"/>
              <a:t> </a:t>
            </a:r>
          </a:p>
        </p:txBody>
      </p:sp>
      <p:graphicFrame>
        <p:nvGraphicFramePr>
          <p:cNvPr id="31" name="Object 30">
            <a:extLst>
              <a:ext uri="{FF2B5EF4-FFF2-40B4-BE49-F238E27FC236}">
                <a16:creationId xmlns:a16="http://schemas.microsoft.com/office/drawing/2014/main" id="{D18E2B72-CA61-4D30-B8DF-1B758283023B}"/>
              </a:ext>
            </a:extLst>
          </p:cNvPr>
          <p:cNvGraphicFramePr>
            <a:graphicFrameLocks noChangeAspect="1"/>
          </p:cNvGraphicFramePr>
          <p:nvPr>
            <p:extLst>
              <p:ext uri="{D42A27DB-BD31-4B8C-83A1-F6EECF244321}">
                <p14:modId xmlns:p14="http://schemas.microsoft.com/office/powerpoint/2010/main" val="68215720"/>
              </p:ext>
            </p:extLst>
          </p:nvPr>
        </p:nvGraphicFramePr>
        <p:xfrm>
          <a:off x="5659438" y="3556000"/>
          <a:ext cx="3278187" cy="400050"/>
        </p:xfrm>
        <a:graphic>
          <a:graphicData uri="http://schemas.openxmlformats.org/presentationml/2006/ole">
            <mc:AlternateContent xmlns:mc="http://schemas.openxmlformats.org/markup-compatibility/2006">
              <mc:Choice xmlns:v="urn:schemas-microsoft-com:vml" Requires="v">
                <p:oleObj name="Equation" r:id="rId12" imgW="2209680" imgH="266400" progId="Equation.DSMT4">
                  <p:embed/>
                </p:oleObj>
              </mc:Choice>
              <mc:Fallback>
                <p:oleObj name="Equation" r:id="rId12" imgW="2209680" imgH="266400" progId="Equation.DSMT4">
                  <p:embed/>
                  <p:pic>
                    <p:nvPicPr>
                      <p:cNvPr id="15" name="Object 14">
                        <a:extLst>
                          <a:ext uri="{FF2B5EF4-FFF2-40B4-BE49-F238E27FC236}">
                            <a16:creationId xmlns:a16="http://schemas.microsoft.com/office/drawing/2014/main" id="{E1774255-153F-480A-B47E-D03AFE546FDF}"/>
                          </a:ext>
                        </a:extLst>
                      </p:cNvPr>
                      <p:cNvPicPr>
                        <a:picLocks noChangeAspect="1" noChangeArrowheads="1"/>
                      </p:cNvPicPr>
                      <p:nvPr/>
                    </p:nvPicPr>
                    <p:blipFill>
                      <a:blip r:embed="rId13"/>
                      <a:srcRect/>
                      <a:stretch>
                        <a:fillRect/>
                      </a:stretch>
                    </p:blipFill>
                    <p:spPr bwMode="auto">
                      <a:xfrm>
                        <a:off x="5659438" y="3556000"/>
                        <a:ext cx="3278187" cy="400050"/>
                      </a:xfrm>
                      <a:prstGeom prst="rect">
                        <a:avLst/>
                      </a:prstGeom>
                      <a:noFill/>
                    </p:spPr>
                  </p:pic>
                </p:oleObj>
              </mc:Fallback>
            </mc:AlternateContent>
          </a:graphicData>
        </a:graphic>
      </p:graphicFrame>
      <p:graphicFrame>
        <p:nvGraphicFramePr>
          <p:cNvPr id="32" name="Object 31">
            <a:extLst>
              <a:ext uri="{FF2B5EF4-FFF2-40B4-BE49-F238E27FC236}">
                <a16:creationId xmlns:a16="http://schemas.microsoft.com/office/drawing/2014/main" id="{E33E5ABC-35EA-4CE6-86D1-62F0F7087EFF}"/>
              </a:ext>
            </a:extLst>
          </p:cNvPr>
          <p:cNvGraphicFramePr>
            <a:graphicFrameLocks noChangeAspect="1"/>
          </p:cNvGraphicFramePr>
          <p:nvPr>
            <p:extLst>
              <p:ext uri="{D42A27DB-BD31-4B8C-83A1-F6EECF244321}">
                <p14:modId xmlns:p14="http://schemas.microsoft.com/office/powerpoint/2010/main" val="3221530571"/>
              </p:ext>
            </p:extLst>
          </p:nvPr>
        </p:nvGraphicFramePr>
        <p:xfrm>
          <a:off x="5631336" y="4398130"/>
          <a:ext cx="1990725" cy="406400"/>
        </p:xfrm>
        <a:graphic>
          <a:graphicData uri="http://schemas.openxmlformats.org/presentationml/2006/ole">
            <mc:AlternateContent xmlns:mc="http://schemas.openxmlformats.org/markup-compatibility/2006">
              <mc:Choice xmlns:v="urn:schemas-microsoft-com:vml" Requires="v">
                <p:oleObj name="Equation" r:id="rId14" imgW="1371600" imgH="279360" progId="Equation.DSMT4">
                  <p:embed/>
                </p:oleObj>
              </mc:Choice>
              <mc:Fallback>
                <p:oleObj name="Equation" r:id="rId14" imgW="1371600" imgH="279360" progId="Equation.DSMT4">
                  <p:embed/>
                  <p:pic>
                    <p:nvPicPr>
                      <p:cNvPr id="17" name="Object 16">
                        <a:extLst>
                          <a:ext uri="{FF2B5EF4-FFF2-40B4-BE49-F238E27FC236}">
                            <a16:creationId xmlns:a16="http://schemas.microsoft.com/office/drawing/2014/main" id="{1E7EC721-E86A-40F7-98CD-0DB39BDC38F8}"/>
                          </a:ext>
                        </a:extLst>
                      </p:cNvPr>
                      <p:cNvPicPr>
                        <a:picLocks noChangeAspect="1" noChangeArrowheads="1"/>
                      </p:cNvPicPr>
                      <p:nvPr/>
                    </p:nvPicPr>
                    <p:blipFill>
                      <a:blip r:embed="rId15"/>
                      <a:srcRect/>
                      <a:stretch>
                        <a:fillRect/>
                      </a:stretch>
                    </p:blipFill>
                    <p:spPr bwMode="auto">
                      <a:xfrm>
                        <a:off x="5631336" y="4398130"/>
                        <a:ext cx="1990725" cy="406400"/>
                      </a:xfrm>
                      <a:prstGeom prst="rect">
                        <a:avLst/>
                      </a:prstGeom>
                      <a:noFill/>
                    </p:spPr>
                  </p:pic>
                </p:oleObj>
              </mc:Fallback>
            </mc:AlternateContent>
          </a:graphicData>
        </a:graphic>
      </p:graphicFrame>
      <p:sp>
        <p:nvSpPr>
          <p:cNvPr id="33" name="TextBox 32">
            <a:extLst>
              <a:ext uri="{FF2B5EF4-FFF2-40B4-BE49-F238E27FC236}">
                <a16:creationId xmlns:a16="http://schemas.microsoft.com/office/drawing/2014/main" id="{01B727C6-1ABF-4537-91BE-DA7237724812}"/>
              </a:ext>
            </a:extLst>
          </p:cNvPr>
          <p:cNvSpPr txBox="1"/>
          <p:nvPr/>
        </p:nvSpPr>
        <p:spPr>
          <a:xfrm>
            <a:off x="5590764" y="3161420"/>
            <a:ext cx="2318123" cy="338554"/>
          </a:xfrm>
          <a:prstGeom prst="rect">
            <a:avLst/>
          </a:prstGeom>
          <a:noFill/>
        </p:spPr>
        <p:txBody>
          <a:bodyPr wrap="square" rtlCol="0">
            <a:spAutoFit/>
          </a:bodyPr>
          <a:lstStyle/>
          <a:p>
            <a:r>
              <a:rPr lang="en-US" sz="1600"/>
              <a:t>Infinitesimally, we have:</a:t>
            </a:r>
            <a:endParaRPr lang="en-US"/>
          </a:p>
        </p:txBody>
      </p:sp>
      <p:sp>
        <p:nvSpPr>
          <p:cNvPr id="34" name="TextBox 33">
            <a:extLst>
              <a:ext uri="{FF2B5EF4-FFF2-40B4-BE49-F238E27FC236}">
                <a16:creationId xmlns:a16="http://schemas.microsoft.com/office/drawing/2014/main" id="{9A4983F4-87E9-4B27-AD49-58D828250423}"/>
              </a:ext>
            </a:extLst>
          </p:cNvPr>
          <p:cNvSpPr txBox="1"/>
          <p:nvPr/>
        </p:nvSpPr>
        <p:spPr>
          <a:xfrm>
            <a:off x="5606196" y="3981213"/>
            <a:ext cx="2318123" cy="338554"/>
          </a:xfrm>
          <a:prstGeom prst="rect">
            <a:avLst/>
          </a:prstGeom>
          <a:noFill/>
        </p:spPr>
        <p:txBody>
          <a:bodyPr wrap="square" rtlCol="0">
            <a:spAutoFit/>
          </a:bodyPr>
          <a:lstStyle/>
          <a:p>
            <a:r>
              <a:rPr lang="en-US" sz="1600"/>
              <a:t>Can show:</a:t>
            </a:r>
            <a:endParaRPr lang="en-US"/>
          </a:p>
        </p:txBody>
      </p:sp>
      <p:graphicFrame>
        <p:nvGraphicFramePr>
          <p:cNvPr id="35" name="Object 34">
            <a:extLst>
              <a:ext uri="{FF2B5EF4-FFF2-40B4-BE49-F238E27FC236}">
                <a16:creationId xmlns:a16="http://schemas.microsoft.com/office/drawing/2014/main" id="{A3F4AB73-3796-4C92-B5C3-0ED89E2F1811}"/>
              </a:ext>
            </a:extLst>
          </p:cNvPr>
          <p:cNvGraphicFramePr>
            <a:graphicFrameLocks noChangeAspect="1"/>
          </p:cNvGraphicFramePr>
          <p:nvPr>
            <p:extLst>
              <p:ext uri="{D42A27DB-BD31-4B8C-83A1-F6EECF244321}">
                <p14:modId xmlns:p14="http://schemas.microsoft.com/office/powerpoint/2010/main" val="1957223568"/>
              </p:ext>
            </p:extLst>
          </p:nvPr>
        </p:nvGraphicFramePr>
        <p:xfrm>
          <a:off x="5984875" y="5054600"/>
          <a:ext cx="903288" cy="368300"/>
        </p:xfrm>
        <a:graphic>
          <a:graphicData uri="http://schemas.openxmlformats.org/presentationml/2006/ole">
            <mc:AlternateContent xmlns:mc="http://schemas.openxmlformats.org/markup-compatibility/2006">
              <mc:Choice xmlns:v="urn:schemas-microsoft-com:vml" Requires="v">
                <p:oleObj name="Equation" r:id="rId16" imgW="622080" imgH="253800" progId="Equation.DSMT4">
                  <p:embed/>
                </p:oleObj>
              </mc:Choice>
              <mc:Fallback>
                <p:oleObj name="Equation" r:id="rId16" imgW="622080" imgH="253800" progId="Equation.DSMT4">
                  <p:embed/>
                  <p:pic>
                    <p:nvPicPr>
                      <p:cNvPr id="25" name="Object 24">
                        <a:extLst>
                          <a:ext uri="{FF2B5EF4-FFF2-40B4-BE49-F238E27FC236}">
                            <a16:creationId xmlns:a16="http://schemas.microsoft.com/office/drawing/2014/main" id="{3A01D513-75B8-4282-8F4A-11406A48A6FD}"/>
                          </a:ext>
                        </a:extLst>
                      </p:cNvPr>
                      <p:cNvPicPr>
                        <a:picLocks noChangeAspect="1" noChangeArrowheads="1"/>
                      </p:cNvPicPr>
                      <p:nvPr/>
                    </p:nvPicPr>
                    <p:blipFill>
                      <a:blip r:embed="rId17"/>
                      <a:srcRect/>
                      <a:stretch>
                        <a:fillRect/>
                      </a:stretch>
                    </p:blipFill>
                    <p:spPr bwMode="auto">
                      <a:xfrm>
                        <a:off x="5984875" y="5054600"/>
                        <a:ext cx="903288" cy="368300"/>
                      </a:xfrm>
                      <a:prstGeom prst="rect">
                        <a:avLst/>
                      </a:prstGeom>
                      <a:noFill/>
                    </p:spPr>
                  </p:pic>
                </p:oleObj>
              </mc:Fallback>
            </mc:AlternateContent>
          </a:graphicData>
        </a:graphic>
      </p:graphicFrame>
      <p:sp>
        <p:nvSpPr>
          <p:cNvPr id="36" name="TextBox 35">
            <a:extLst>
              <a:ext uri="{FF2B5EF4-FFF2-40B4-BE49-F238E27FC236}">
                <a16:creationId xmlns:a16="http://schemas.microsoft.com/office/drawing/2014/main" id="{D9E564F1-8E7C-4A45-9371-B7C59E315549}"/>
              </a:ext>
            </a:extLst>
          </p:cNvPr>
          <p:cNvSpPr txBox="1"/>
          <p:nvPr/>
        </p:nvSpPr>
        <p:spPr>
          <a:xfrm>
            <a:off x="5571309" y="5064968"/>
            <a:ext cx="440902" cy="338554"/>
          </a:xfrm>
          <a:prstGeom prst="rect">
            <a:avLst/>
          </a:prstGeom>
          <a:noFill/>
        </p:spPr>
        <p:txBody>
          <a:bodyPr wrap="square" rtlCol="0">
            <a:spAutoFit/>
          </a:bodyPr>
          <a:lstStyle/>
          <a:p>
            <a:r>
              <a:rPr lang="en-US" sz="1600"/>
              <a:t>So,</a:t>
            </a:r>
            <a:endParaRPr lang="en-US"/>
          </a:p>
        </p:txBody>
      </p:sp>
      <p:sp>
        <p:nvSpPr>
          <p:cNvPr id="37" name="TextBox 36">
            <a:extLst>
              <a:ext uri="{FF2B5EF4-FFF2-40B4-BE49-F238E27FC236}">
                <a16:creationId xmlns:a16="http://schemas.microsoft.com/office/drawing/2014/main" id="{C9548D8A-5629-4AE0-AF78-238D530C08BB}"/>
              </a:ext>
            </a:extLst>
          </p:cNvPr>
          <p:cNvSpPr txBox="1"/>
          <p:nvPr/>
        </p:nvSpPr>
        <p:spPr>
          <a:xfrm>
            <a:off x="5590162" y="5646554"/>
            <a:ext cx="2736716" cy="830997"/>
          </a:xfrm>
          <a:prstGeom prst="rect">
            <a:avLst/>
          </a:prstGeom>
          <a:noFill/>
        </p:spPr>
        <p:txBody>
          <a:bodyPr wrap="square" rtlCol="0">
            <a:spAutoFit/>
          </a:bodyPr>
          <a:lstStyle/>
          <a:p>
            <a:r>
              <a:rPr lang="en-US" sz="1600"/>
              <a:t>Then by looking at action of Q</a:t>
            </a:r>
            <a:r>
              <a:rPr lang="en-US" sz="1600" baseline="-25000"/>
              <a:t>j</a:t>
            </a:r>
            <a:r>
              <a:rPr lang="en-US" sz="1600"/>
              <a:t> on |r&gt;, we can conclude that in the position basis:</a:t>
            </a:r>
            <a:endParaRPr lang="en-US"/>
          </a:p>
        </p:txBody>
      </p:sp>
      <p:graphicFrame>
        <p:nvGraphicFramePr>
          <p:cNvPr id="40" name="Object 39">
            <a:extLst>
              <a:ext uri="{FF2B5EF4-FFF2-40B4-BE49-F238E27FC236}">
                <a16:creationId xmlns:a16="http://schemas.microsoft.com/office/drawing/2014/main" id="{9E911184-F6AC-4DDB-A12C-801E592D6148}"/>
              </a:ext>
            </a:extLst>
          </p:cNvPr>
          <p:cNvGraphicFramePr>
            <a:graphicFrameLocks noChangeAspect="1"/>
          </p:cNvGraphicFramePr>
          <p:nvPr>
            <p:extLst>
              <p:ext uri="{D42A27DB-BD31-4B8C-83A1-F6EECF244321}">
                <p14:modId xmlns:p14="http://schemas.microsoft.com/office/powerpoint/2010/main" val="954499210"/>
              </p:ext>
            </p:extLst>
          </p:nvPr>
        </p:nvGraphicFramePr>
        <p:xfrm>
          <a:off x="5676900" y="2744788"/>
          <a:ext cx="1231900" cy="304800"/>
        </p:xfrm>
        <a:graphic>
          <a:graphicData uri="http://schemas.openxmlformats.org/presentationml/2006/ole">
            <mc:AlternateContent xmlns:mc="http://schemas.openxmlformats.org/markup-compatibility/2006">
              <mc:Choice xmlns:v="urn:schemas-microsoft-com:vml" Requires="v">
                <p:oleObj name="Equation" r:id="rId18" imgW="952200" imgH="241200" progId="Equation.DSMT4">
                  <p:embed/>
                </p:oleObj>
              </mc:Choice>
              <mc:Fallback>
                <p:oleObj name="Equation" r:id="rId18" imgW="952200" imgH="241200" progId="Equation.DSMT4">
                  <p:embed/>
                  <p:pic>
                    <p:nvPicPr>
                      <p:cNvPr id="0" name="Object 48"/>
                      <p:cNvPicPr>
                        <a:picLocks noChangeAspect="1" noChangeArrowheads="1"/>
                      </p:cNvPicPr>
                      <p:nvPr/>
                    </p:nvPicPr>
                    <p:blipFill>
                      <a:blip r:embed="rId19"/>
                      <a:srcRect/>
                      <a:stretch>
                        <a:fillRect/>
                      </a:stretch>
                    </p:blipFill>
                    <p:spPr bwMode="auto">
                      <a:xfrm>
                        <a:off x="5676900" y="2744788"/>
                        <a:ext cx="1231900" cy="304800"/>
                      </a:xfrm>
                      <a:prstGeom prst="rect">
                        <a:avLst/>
                      </a:prstGeom>
                      <a:solidFill>
                        <a:srgbClr val="CCFFCC"/>
                      </a:solidFill>
                    </p:spPr>
                  </p:pic>
                </p:oleObj>
              </mc:Fallback>
            </mc:AlternateContent>
          </a:graphicData>
        </a:graphic>
      </p:graphicFrame>
      <p:graphicFrame>
        <p:nvGraphicFramePr>
          <p:cNvPr id="42" name="Object 41">
            <a:extLst>
              <a:ext uri="{FF2B5EF4-FFF2-40B4-BE49-F238E27FC236}">
                <a16:creationId xmlns:a16="http://schemas.microsoft.com/office/drawing/2014/main" id="{E10723D8-C855-4608-A7BD-8AE2DC53F505}"/>
              </a:ext>
            </a:extLst>
          </p:cNvPr>
          <p:cNvGraphicFramePr>
            <a:graphicFrameLocks noChangeAspect="1"/>
          </p:cNvGraphicFramePr>
          <p:nvPr>
            <p:extLst>
              <p:ext uri="{D42A27DB-BD31-4B8C-83A1-F6EECF244321}">
                <p14:modId xmlns:p14="http://schemas.microsoft.com/office/powerpoint/2010/main" val="2622100137"/>
              </p:ext>
            </p:extLst>
          </p:nvPr>
        </p:nvGraphicFramePr>
        <p:xfrm>
          <a:off x="9154310" y="2515816"/>
          <a:ext cx="2318123" cy="2066591"/>
        </p:xfrm>
        <a:graphic>
          <a:graphicData uri="http://schemas.openxmlformats.org/presentationml/2006/ole">
            <mc:AlternateContent xmlns:mc="http://schemas.openxmlformats.org/markup-compatibility/2006">
              <mc:Choice xmlns:v="urn:schemas-microsoft-com:vml" Requires="v">
                <p:oleObj name="Bitmap Image" r:id="rId20" imgW="3104762" imgH="2400635" progId="Paint.Picture">
                  <p:embed/>
                </p:oleObj>
              </mc:Choice>
              <mc:Fallback>
                <p:oleObj name="Bitmap Image" r:id="rId20" imgW="3104762" imgH="2400635" progId="Paint.Picture">
                  <p:embed/>
                  <p:pic>
                    <p:nvPicPr>
                      <p:cNvPr id="0" name="Object 50"/>
                      <p:cNvPicPr>
                        <a:picLocks noChangeAspect="1" noChangeArrowheads="1"/>
                      </p:cNvPicPr>
                      <p:nvPr/>
                    </p:nvPicPr>
                    <p:blipFill>
                      <a:blip r:embed="rId21">
                        <a:extLst>
                          <a:ext uri="{28A0092B-C50C-407E-A947-70E740481C1C}">
                            <a14:useLocalDpi xmlns:a14="http://schemas.microsoft.com/office/drawing/2010/main" val="0"/>
                          </a:ext>
                        </a:extLst>
                      </a:blip>
                      <a:srcRect l="3148" t="931" r="38071" b="31244"/>
                      <a:stretch>
                        <a:fillRect/>
                      </a:stretch>
                    </p:blipFill>
                    <p:spPr bwMode="auto">
                      <a:xfrm>
                        <a:off x="9154310" y="2515816"/>
                        <a:ext cx="2318123" cy="2066591"/>
                      </a:xfrm>
                      <a:prstGeom prst="rect">
                        <a:avLst/>
                      </a:prstGeom>
                      <a:noFill/>
                    </p:spPr>
                  </p:pic>
                </p:oleObj>
              </mc:Fallback>
            </mc:AlternateContent>
          </a:graphicData>
        </a:graphic>
      </p:graphicFrame>
      <p:graphicFrame>
        <p:nvGraphicFramePr>
          <p:cNvPr id="44" name="Object 43">
            <a:extLst>
              <a:ext uri="{FF2B5EF4-FFF2-40B4-BE49-F238E27FC236}">
                <a16:creationId xmlns:a16="http://schemas.microsoft.com/office/drawing/2014/main" id="{EA0E2E33-CB4A-47DF-9325-60A505B58BDD}"/>
              </a:ext>
            </a:extLst>
          </p:cNvPr>
          <p:cNvGraphicFramePr>
            <a:graphicFrameLocks noChangeAspect="1"/>
          </p:cNvGraphicFramePr>
          <p:nvPr>
            <p:extLst>
              <p:ext uri="{D42A27DB-BD31-4B8C-83A1-F6EECF244321}">
                <p14:modId xmlns:p14="http://schemas.microsoft.com/office/powerpoint/2010/main" val="810165619"/>
              </p:ext>
            </p:extLst>
          </p:nvPr>
        </p:nvGraphicFramePr>
        <p:xfrm>
          <a:off x="8735438" y="5311561"/>
          <a:ext cx="2171700" cy="1355725"/>
        </p:xfrm>
        <a:graphic>
          <a:graphicData uri="http://schemas.openxmlformats.org/presentationml/2006/ole">
            <mc:AlternateContent xmlns:mc="http://schemas.openxmlformats.org/markup-compatibility/2006">
              <mc:Choice xmlns:v="urn:schemas-microsoft-com:vml" Requires="v">
                <p:oleObj name="Equation" r:id="rId22" imgW="2171520" imgH="1358640" progId="Equation.DSMT4">
                  <p:embed/>
                </p:oleObj>
              </mc:Choice>
              <mc:Fallback>
                <p:oleObj name="Equation" r:id="rId22" imgW="2171520" imgH="1358640" progId="Equation.DSMT4">
                  <p:embed/>
                  <p:pic>
                    <p:nvPicPr>
                      <p:cNvPr id="0" name="Object 63"/>
                      <p:cNvPicPr>
                        <a:picLocks noChangeAspect="1" noChangeArrowheads="1"/>
                      </p:cNvPicPr>
                      <p:nvPr/>
                    </p:nvPicPr>
                    <p:blipFill>
                      <a:blip r:embed="rId23"/>
                      <a:srcRect/>
                      <a:stretch>
                        <a:fillRect/>
                      </a:stretch>
                    </p:blipFill>
                    <p:spPr bwMode="auto">
                      <a:xfrm>
                        <a:off x="8735438" y="5311561"/>
                        <a:ext cx="2171700" cy="1355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307940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392404" y="824145"/>
            <a:ext cx="5027979"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3a: Time-development (Sch. Pic.)</a:t>
            </a:r>
            <a:endParaRPr lang="en-US">
              <a:latin typeface="Times New Roman" panose="02020603050405020304" pitchFamily="18" charset="0"/>
              <a:ea typeface="Times New Roman" panose="02020603050405020304" pitchFamily="18" charset="0"/>
            </a:endParaRPr>
          </a:p>
        </p:txBody>
      </p:sp>
      <p:graphicFrame>
        <p:nvGraphicFramePr>
          <p:cNvPr id="12" name="Object 11">
            <a:extLst>
              <a:ext uri="{FF2B5EF4-FFF2-40B4-BE49-F238E27FC236}">
                <a16:creationId xmlns:a16="http://schemas.microsoft.com/office/drawing/2014/main" id="{3DCC0913-676B-4F6F-B6AA-A25AE7827953}"/>
              </a:ext>
            </a:extLst>
          </p:cNvPr>
          <p:cNvGraphicFramePr>
            <a:graphicFrameLocks noChangeAspect="1"/>
          </p:cNvGraphicFramePr>
          <p:nvPr>
            <p:extLst>
              <p:ext uri="{D42A27DB-BD31-4B8C-83A1-F6EECF244321}">
                <p14:modId xmlns:p14="http://schemas.microsoft.com/office/powerpoint/2010/main" val="2964281541"/>
              </p:ext>
            </p:extLst>
          </p:nvPr>
        </p:nvGraphicFramePr>
        <p:xfrm>
          <a:off x="462657" y="1548989"/>
          <a:ext cx="4420413" cy="471076"/>
        </p:xfrm>
        <a:graphic>
          <a:graphicData uri="http://schemas.openxmlformats.org/presentationml/2006/ole">
            <mc:AlternateContent xmlns:mc="http://schemas.openxmlformats.org/markup-compatibility/2006">
              <mc:Choice xmlns:v="urn:schemas-microsoft-com:vml" Requires="v">
                <p:oleObj name="Equation" r:id="rId2" imgW="3644640" imgH="393480" progId="Equation.DSMT4">
                  <p:embed/>
                </p:oleObj>
              </mc:Choice>
              <mc:Fallback>
                <p:oleObj name="Equation" r:id="rId2" imgW="3644640" imgH="393480" progId="Equation.DSMT4">
                  <p:embed/>
                  <p:pic>
                    <p:nvPicPr>
                      <p:cNvPr id="45" name="Object 44">
                        <a:extLst>
                          <a:ext uri="{FF2B5EF4-FFF2-40B4-BE49-F238E27FC236}">
                            <a16:creationId xmlns:a16="http://schemas.microsoft.com/office/drawing/2014/main" id="{AC44B053-8E65-4243-88A8-0C1985F1EE2F}"/>
                          </a:ext>
                        </a:extLst>
                      </p:cNvPr>
                      <p:cNvPicPr>
                        <a:picLocks noChangeAspect="1" noChangeArrowheads="1"/>
                      </p:cNvPicPr>
                      <p:nvPr/>
                    </p:nvPicPr>
                    <p:blipFill>
                      <a:blip r:embed="rId3"/>
                      <a:srcRect/>
                      <a:stretch>
                        <a:fillRect/>
                      </a:stretch>
                    </p:blipFill>
                    <p:spPr bwMode="auto">
                      <a:xfrm>
                        <a:off x="462657" y="1548989"/>
                        <a:ext cx="4420413" cy="471076"/>
                      </a:xfrm>
                      <a:prstGeom prst="rect">
                        <a:avLst/>
                      </a:prstGeom>
                      <a:solidFill>
                        <a:srgbClr val="CCFFCC"/>
                      </a:solidFill>
                    </p:spPr>
                  </p:pic>
                </p:oleObj>
              </mc:Fallback>
            </mc:AlternateContent>
          </a:graphicData>
        </a:graphic>
      </p:graphicFrame>
      <p:sp>
        <p:nvSpPr>
          <p:cNvPr id="13" name="TextBox 12">
            <a:extLst>
              <a:ext uri="{FF2B5EF4-FFF2-40B4-BE49-F238E27FC236}">
                <a16:creationId xmlns:a16="http://schemas.microsoft.com/office/drawing/2014/main" id="{2D871040-3931-4C9C-8ABC-3F91F11B1172}"/>
              </a:ext>
            </a:extLst>
          </p:cNvPr>
          <p:cNvSpPr txBox="1"/>
          <p:nvPr/>
        </p:nvSpPr>
        <p:spPr>
          <a:xfrm>
            <a:off x="392405" y="1153923"/>
            <a:ext cx="2564228" cy="307777"/>
          </a:xfrm>
          <a:prstGeom prst="rect">
            <a:avLst/>
          </a:prstGeom>
          <a:noFill/>
        </p:spPr>
        <p:txBody>
          <a:bodyPr wrap="none" rtlCol="0">
            <a:spAutoFit/>
          </a:bodyPr>
          <a:lstStyle/>
          <a:p>
            <a:r>
              <a:rPr lang="en-US" sz="1400"/>
              <a:t>Time-development governed by:</a:t>
            </a:r>
            <a:endParaRPr lang="en-US" sz="1600"/>
          </a:p>
        </p:txBody>
      </p:sp>
      <p:graphicFrame>
        <p:nvGraphicFramePr>
          <p:cNvPr id="17" name="Object 16">
            <a:extLst>
              <a:ext uri="{FF2B5EF4-FFF2-40B4-BE49-F238E27FC236}">
                <a16:creationId xmlns:a16="http://schemas.microsoft.com/office/drawing/2014/main" id="{74470D41-0007-437C-8FBD-CA32E6FFAA63}"/>
              </a:ext>
            </a:extLst>
          </p:cNvPr>
          <p:cNvGraphicFramePr>
            <a:graphicFrameLocks noChangeAspect="1"/>
          </p:cNvGraphicFramePr>
          <p:nvPr>
            <p:extLst>
              <p:ext uri="{D42A27DB-BD31-4B8C-83A1-F6EECF244321}">
                <p14:modId xmlns:p14="http://schemas.microsoft.com/office/powerpoint/2010/main" val="713874610"/>
              </p:ext>
            </p:extLst>
          </p:nvPr>
        </p:nvGraphicFramePr>
        <p:xfrm>
          <a:off x="462657" y="2653495"/>
          <a:ext cx="1655762" cy="341313"/>
        </p:xfrm>
        <a:graphic>
          <a:graphicData uri="http://schemas.openxmlformats.org/presentationml/2006/ole">
            <mc:AlternateContent xmlns:mc="http://schemas.openxmlformats.org/markup-compatibility/2006">
              <mc:Choice xmlns:v="urn:schemas-microsoft-com:vml" Requires="v">
                <p:oleObj name="Equation" r:id="rId4" imgW="1231560" imgH="253800" progId="Equation.DSMT4">
                  <p:embed/>
                </p:oleObj>
              </mc:Choice>
              <mc:Fallback>
                <p:oleObj name="Equation" r:id="rId4" imgW="1231560" imgH="25380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5"/>
                      <a:stretch>
                        <a:fillRect/>
                      </a:stretch>
                    </p:blipFill>
                    <p:spPr>
                      <a:xfrm>
                        <a:off x="462657" y="2653495"/>
                        <a:ext cx="1655762" cy="341313"/>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91925202-DAB2-4187-9A07-3BEF5FEE4BC5}"/>
              </a:ext>
            </a:extLst>
          </p:cNvPr>
          <p:cNvSpPr txBox="1"/>
          <p:nvPr/>
        </p:nvSpPr>
        <p:spPr>
          <a:xfrm>
            <a:off x="377326" y="3160377"/>
            <a:ext cx="1239698" cy="307777"/>
          </a:xfrm>
          <a:prstGeom prst="rect">
            <a:avLst/>
          </a:prstGeom>
          <a:noFill/>
        </p:spPr>
        <p:txBody>
          <a:bodyPr wrap="none" rtlCol="0">
            <a:spAutoFit/>
          </a:bodyPr>
          <a:lstStyle/>
          <a:p>
            <a:r>
              <a:rPr lang="en-US" sz="1400"/>
              <a:t>It follows that:</a:t>
            </a:r>
            <a:endParaRPr lang="en-US" sz="1600"/>
          </a:p>
        </p:txBody>
      </p:sp>
      <p:graphicFrame>
        <p:nvGraphicFramePr>
          <p:cNvPr id="19" name="Object 18">
            <a:extLst>
              <a:ext uri="{FF2B5EF4-FFF2-40B4-BE49-F238E27FC236}">
                <a16:creationId xmlns:a16="http://schemas.microsoft.com/office/drawing/2014/main" id="{DBAB155D-C705-4251-A501-FCC8ED367AA6}"/>
              </a:ext>
            </a:extLst>
          </p:cNvPr>
          <p:cNvGraphicFramePr>
            <a:graphicFrameLocks noChangeAspect="1"/>
          </p:cNvGraphicFramePr>
          <p:nvPr>
            <p:extLst>
              <p:ext uri="{D42A27DB-BD31-4B8C-83A1-F6EECF244321}">
                <p14:modId xmlns:p14="http://schemas.microsoft.com/office/powerpoint/2010/main" val="342115568"/>
              </p:ext>
            </p:extLst>
          </p:nvPr>
        </p:nvGraphicFramePr>
        <p:xfrm>
          <a:off x="462657" y="3488738"/>
          <a:ext cx="4598006" cy="2403079"/>
        </p:xfrm>
        <a:graphic>
          <a:graphicData uri="http://schemas.openxmlformats.org/presentationml/2006/ole">
            <mc:AlternateContent xmlns:mc="http://schemas.openxmlformats.org/markup-compatibility/2006">
              <mc:Choice xmlns:v="urn:schemas-microsoft-com:vml" Requires="v">
                <p:oleObj name="Equation" r:id="rId6" imgW="3784320" imgH="1981080" progId="Equation.DSMT4">
                  <p:embed/>
                </p:oleObj>
              </mc:Choice>
              <mc:Fallback>
                <p:oleObj name="Equation" r:id="rId6" imgW="3784320" imgH="1981080" progId="Equation.DSMT4">
                  <p:embed/>
                  <p:pic>
                    <p:nvPicPr>
                      <p:cNvPr id="19" name="Object 18">
                        <a:extLst>
                          <a:ext uri="{FF2B5EF4-FFF2-40B4-BE49-F238E27FC236}">
                            <a16:creationId xmlns:a16="http://schemas.microsoft.com/office/drawing/2014/main" id="{1FF83AA7-5155-4A09-9AE4-17AE85460DDE}"/>
                          </a:ext>
                        </a:extLst>
                      </p:cNvPr>
                      <p:cNvPicPr/>
                      <p:nvPr/>
                    </p:nvPicPr>
                    <p:blipFill>
                      <a:blip r:embed="rId7"/>
                      <a:stretch>
                        <a:fillRect/>
                      </a:stretch>
                    </p:blipFill>
                    <p:spPr>
                      <a:xfrm>
                        <a:off x="462657" y="3488738"/>
                        <a:ext cx="4598006" cy="2403079"/>
                      </a:xfrm>
                      <a:prstGeom prst="rect">
                        <a:avLst/>
                      </a:prstGeom>
                    </p:spPr>
                  </p:pic>
                </p:oleObj>
              </mc:Fallback>
            </mc:AlternateContent>
          </a:graphicData>
        </a:graphic>
      </p:graphicFrame>
      <p:sp>
        <p:nvSpPr>
          <p:cNvPr id="20" name="TextBox 19">
            <a:extLst>
              <a:ext uri="{FF2B5EF4-FFF2-40B4-BE49-F238E27FC236}">
                <a16:creationId xmlns:a16="http://schemas.microsoft.com/office/drawing/2014/main" id="{633A39A6-F3D9-4580-AAE9-9ECD745CE5BC}"/>
              </a:ext>
            </a:extLst>
          </p:cNvPr>
          <p:cNvSpPr txBox="1"/>
          <p:nvPr/>
        </p:nvSpPr>
        <p:spPr>
          <a:xfrm>
            <a:off x="2956633" y="6072332"/>
            <a:ext cx="2718303" cy="523220"/>
          </a:xfrm>
          <a:prstGeom prst="rect">
            <a:avLst/>
          </a:prstGeom>
          <a:noFill/>
        </p:spPr>
        <p:txBody>
          <a:bodyPr wrap="square" rtlCol="0">
            <a:spAutoFit/>
          </a:bodyPr>
          <a:lstStyle/>
          <a:p>
            <a:r>
              <a:rPr lang="en-US" sz="1400"/>
              <a:t>For time-independent H’s, or commuting ones, this simplifes to::</a:t>
            </a:r>
            <a:endParaRPr lang="en-US" sz="1600"/>
          </a:p>
        </p:txBody>
      </p:sp>
      <p:graphicFrame>
        <p:nvGraphicFramePr>
          <p:cNvPr id="21" name="Object 20">
            <a:extLst>
              <a:ext uri="{FF2B5EF4-FFF2-40B4-BE49-F238E27FC236}">
                <a16:creationId xmlns:a16="http://schemas.microsoft.com/office/drawing/2014/main" id="{4EE6344B-975E-46E9-8E2A-4A1A5F51B1B4}"/>
              </a:ext>
            </a:extLst>
          </p:cNvPr>
          <p:cNvGraphicFramePr>
            <a:graphicFrameLocks noChangeAspect="1"/>
          </p:cNvGraphicFramePr>
          <p:nvPr>
            <p:extLst>
              <p:ext uri="{D42A27DB-BD31-4B8C-83A1-F6EECF244321}">
                <p14:modId xmlns:p14="http://schemas.microsoft.com/office/powerpoint/2010/main" val="3725879604"/>
              </p:ext>
            </p:extLst>
          </p:nvPr>
        </p:nvGraphicFramePr>
        <p:xfrm>
          <a:off x="5794847" y="6095381"/>
          <a:ext cx="1869146" cy="586174"/>
        </p:xfrm>
        <a:graphic>
          <a:graphicData uri="http://schemas.openxmlformats.org/presentationml/2006/ole">
            <mc:AlternateContent xmlns:mc="http://schemas.openxmlformats.org/markup-compatibility/2006">
              <mc:Choice xmlns:v="urn:schemas-microsoft-com:vml" Requires="v">
                <p:oleObj name="Equation" r:id="rId8" imgW="1536480" imgH="482400" progId="Equation.DSMT4">
                  <p:embed/>
                </p:oleObj>
              </mc:Choice>
              <mc:Fallback>
                <p:oleObj name="Equation" r:id="rId8" imgW="1536480" imgH="482400" progId="Equation.DSMT4">
                  <p:embed/>
                  <p:pic>
                    <p:nvPicPr>
                      <p:cNvPr id="14" name="Object 13">
                        <a:extLst>
                          <a:ext uri="{FF2B5EF4-FFF2-40B4-BE49-F238E27FC236}">
                            <a16:creationId xmlns:a16="http://schemas.microsoft.com/office/drawing/2014/main" id="{603BF63C-01FC-4285-BBE7-C6CE43196881}"/>
                          </a:ext>
                        </a:extLst>
                      </p:cNvPr>
                      <p:cNvPicPr/>
                      <p:nvPr/>
                    </p:nvPicPr>
                    <p:blipFill>
                      <a:blip r:embed="rId9"/>
                      <a:stretch>
                        <a:fillRect/>
                      </a:stretch>
                    </p:blipFill>
                    <p:spPr>
                      <a:xfrm>
                        <a:off x="5794847" y="6095381"/>
                        <a:ext cx="1869146" cy="586174"/>
                      </a:xfrm>
                      <a:prstGeom prst="rect">
                        <a:avLst/>
                      </a:prstGeom>
                    </p:spPr>
                  </p:pic>
                </p:oleObj>
              </mc:Fallback>
            </mc:AlternateContent>
          </a:graphicData>
        </a:graphic>
      </p:graphicFrame>
      <p:sp>
        <p:nvSpPr>
          <p:cNvPr id="6" name="Rectangle 5">
            <a:extLst>
              <a:ext uri="{FF2B5EF4-FFF2-40B4-BE49-F238E27FC236}">
                <a16:creationId xmlns:a16="http://schemas.microsoft.com/office/drawing/2014/main" id="{A6D7002E-F7D5-4516-AC9F-CAF75202A9B6}"/>
              </a:ext>
            </a:extLst>
          </p:cNvPr>
          <p:cNvSpPr/>
          <p:nvPr/>
        </p:nvSpPr>
        <p:spPr>
          <a:xfrm>
            <a:off x="392405" y="2187219"/>
            <a:ext cx="6668271" cy="307777"/>
          </a:xfrm>
          <a:prstGeom prst="rect">
            <a:avLst/>
          </a:prstGeom>
        </p:spPr>
        <p:txBody>
          <a:bodyPr wrap="square">
            <a:spAutoFit/>
          </a:bodyPr>
          <a:lstStyle/>
          <a:p>
            <a:r>
              <a:rPr lang="en-US" sz="1400"/>
              <a:t>Might as well do this now.  We cast the time-development of |</a:t>
            </a:r>
            <a:r>
              <a:rPr lang="el-GR" sz="1400"/>
              <a:t>ψ</a:t>
            </a:r>
            <a:r>
              <a:rPr lang="en-US" sz="1400"/>
              <a:t>&gt; in terms of an operator. </a:t>
            </a:r>
          </a:p>
        </p:txBody>
      </p:sp>
      <p:graphicFrame>
        <p:nvGraphicFramePr>
          <p:cNvPr id="15" name="Object 14">
            <a:extLst>
              <a:ext uri="{FF2B5EF4-FFF2-40B4-BE49-F238E27FC236}">
                <a16:creationId xmlns:a16="http://schemas.microsoft.com/office/drawing/2014/main" id="{E1F55EFB-2EC6-48B5-9704-41B13F42B626}"/>
              </a:ext>
            </a:extLst>
          </p:cNvPr>
          <p:cNvGraphicFramePr>
            <a:graphicFrameLocks noChangeAspect="1"/>
          </p:cNvGraphicFramePr>
          <p:nvPr>
            <p:extLst>
              <p:ext uri="{D42A27DB-BD31-4B8C-83A1-F6EECF244321}">
                <p14:modId xmlns:p14="http://schemas.microsoft.com/office/powerpoint/2010/main" val="919659467"/>
              </p:ext>
            </p:extLst>
          </p:nvPr>
        </p:nvGraphicFramePr>
        <p:xfrm>
          <a:off x="3273798" y="2599101"/>
          <a:ext cx="1501775" cy="528637"/>
        </p:xfrm>
        <a:graphic>
          <a:graphicData uri="http://schemas.openxmlformats.org/presentationml/2006/ole">
            <mc:AlternateContent xmlns:mc="http://schemas.openxmlformats.org/markup-compatibility/2006">
              <mc:Choice xmlns:v="urn:schemas-microsoft-com:vml" Requires="v">
                <p:oleObj name="Equation" r:id="rId10" imgW="1117440" imgH="393480" progId="Equation.DSMT4">
                  <p:embed/>
                </p:oleObj>
              </mc:Choice>
              <mc:Fallback>
                <p:oleObj name="Equation" r:id="rId10" imgW="1117440" imgH="393480" progId="Equation.DSMT4">
                  <p:embed/>
                  <p:pic>
                    <p:nvPicPr>
                      <p:cNvPr id="17" name="Object 16">
                        <a:extLst>
                          <a:ext uri="{FF2B5EF4-FFF2-40B4-BE49-F238E27FC236}">
                            <a16:creationId xmlns:a16="http://schemas.microsoft.com/office/drawing/2014/main" id="{74470D41-0007-437C-8FBD-CA32E6FFAA63}"/>
                          </a:ext>
                        </a:extLst>
                      </p:cNvPr>
                      <p:cNvPicPr/>
                      <p:nvPr/>
                    </p:nvPicPr>
                    <p:blipFill>
                      <a:blip r:embed="rId11"/>
                      <a:stretch>
                        <a:fillRect/>
                      </a:stretch>
                    </p:blipFill>
                    <p:spPr>
                      <a:xfrm>
                        <a:off x="3273798" y="2599101"/>
                        <a:ext cx="1501775" cy="528637"/>
                      </a:xfrm>
                      <a:prstGeom prst="rect">
                        <a:avLst/>
                      </a:prstGeom>
                      <a:ln>
                        <a:solidFill>
                          <a:schemeClr val="accent1"/>
                        </a:solidFill>
                      </a:ln>
                    </p:spPr>
                  </p:pic>
                </p:oleObj>
              </mc:Fallback>
            </mc:AlternateContent>
          </a:graphicData>
        </a:graphic>
      </p:graphicFrame>
      <p:cxnSp>
        <p:nvCxnSpPr>
          <p:cNvPr id="4" name="Straight Arrow Connector 3">
            <a:extLst>
              <a:ext uri="{FF2B5EF4-FFF2-40B4-BE49-F238E27FC236}">
                <a16:creationId xmlns:a16="http://schemas.microsoft.com/office/drawing/2014/main" id="{95D4621A-BCC0-4351-BC88-7ECE1F28B51C}"/>
              </a:ext>
            </a:extLst>
          </p:cNvPr>
          <p:cNvCxnSpPr/>
          <p:nvPr/>
        </p:nvCxnSpPr>
        <p:spPr>
          <a:xfrm>
            <a:off x="2284392" y="2824151"/>
            <a:ext cx="67224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p14="http://schemas.microsoft.com/office/powerpoint/2010/main">
        <mc:Choice Requires="p14">
          <p:contentPart p14:bwMode="auto" r:id="rId12">
            <p14:nvContentPartPr>
              <p14:cNvPr id="16" name="Ink 15">
                <a:extLst>
                  <a:ext uri="{FF2B5EF4-FFF2-40B4-BE49-F238E27FC236}">
                    <a16:creationId xmlns:a16="http://schemas.microsoft.com/office/drawing/2014/main" id="{DEC16A63-6BE9-4FD7-B177-C070250A9B54}"/>
                  </a:ext>
                </a:extLst>
              </p14:cNvPr>
              <p14:cNvContentPartPr/>
              <p14:nvPr/>
            </p14:nvContentPartPr>
            <p14:xfrm>
              <a:off x="2026073" y="5683892"/>
              <a:ext cx="360" cy="360"/>
            </p14:xfrm>
          </p:contentPart>
        </mc:Choice>
        <mc:Fallback xmlns="">
          <p:pic>
            <p:nvPicPr>
              <p:cNvPr id="16" name="Ink 15">
                <a:extLst>
                  <a:ext uri="{FF2B5EF4-FFF2-40B4-BE49-F238E27FC236}">
                    <a16:creationId xmlns:a16="http://schemas.microsoft.com/office/drawing/2014/main" id="{DEC16A63-6BE9-4FD7-B177-C070250A9B54}"/>
                  </a:ext>
                </a:extLst>
              </p:cNvPr>
              <p:cNvPicPr/>
              <p:nvPr/>
            </p:nvPicPr>
            <p:blipFill>
              <a:blip r:embed="rId18"/>
              <a:stretch>
                <a:fillRect/>
              </a:stretch>
            </p:blipFill>
            <p:spPr>
              <a:xfrm>
                <a:off x="2017433" y="5674892"/>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2" name="Ink 21">
                <a:extLst>
                  <a:ext uri="{FF2B5EF4-FFF2-40B4-BE49-F238E27FC236}">
                    <a16:creationId xmlns:a16="http://schemas.microsoft.com/office/drawing/2014/main" id="{317A2068-F694-4076-8FD7-5937CCCEA0A4}"/>
                  </a:ext>
                </a:extLst>
              </p14:cNvPr>
              <p14:cNvContentPartPr/>
              <p14:nvPr/>
            </p14:nvContentPartPr>
            <p14:xfrm>
              <a:off x="2120753" y="4430012"/>
              <a:ext cx="360" cy="360"/>
            </p14:xfrm>
          </p:contentPart>
        </mc:Choice>
        <mc:Fallback xmlns="">
          <p:pic>
            <p:nvPicPr>
              <p:cNvPr id="22" name="Ink 21">
                <a:extLst>
                  <a:ext uri="{FF2B5EF4-FFF2-40B4-BE49-F238E27FC236}">
                    <a16:creationId xmlns:a16="http://schemas.microsoft.com/office/drawing/2014/main" id="{317A2068-F694-4076-8FD7-5937CCCEA0A4}"/>
                  </a:ext>
                </a:extLst>
              </p:cNvPr>
              <p:cNvPicPr/>
              <p:nvPr/>
            </p:nvPicPr>
            <p:blipFill>
              <a:blip r:embed="rId18"/>
              <a:stretch>
                <a:fillRect/>
              </a:stretch>
            </p:blipFill>
            <p:spPr>
              <a:xfrm>
                <a:off x="2111753" y="4421372"/>
                <a:ext cx="18000" cy="18000"/>
              </a:xfrm>
              <a:prstGeom prst="rect">
                <a:avLst/>
              </a:prstGeom>
            </p:spPr>
          </p:pic>
        </mc:Fallback>
      </mc:AlternateContent>
      <p:graphicFrame>
        <p:nvGraphicFramePr>
          <p:cNvPr id="25" name="Object 24">
            <a:extLst>
              <a:ext uri="{FF2B5EF4-FFF2-40B4-BE49-F238E27FC236}">
                <a16:creationId xmlns:a16="http://schemas.microsoft.com/office/drawing/2014/main" id="{91C31780-D5DB-47CD-B8DD-EFE44ED521DC}"/>
              </a:ext>
            </a:extLst>
          </p:cNvPr>
          <p:cNvGraphicFramePr>
            <a:graphicFrameLocks noChangeAspect="1"/>
          </p:cNvGraphicFramePr>
          <p:nvPr>
            <p:extLst>
              <p:ext uri="{D42A27DB-BD31-4B8C-83A1-F6EECF244321}">
                <p14:modId xmlns:p14="http://schemas.microsoft.com/office/powerpoint/2010/main" val="2046996524"/>
              </p:ext>
            </p:extLst>
          </p:nvPr>
        </p:nvGraphicFramePr>
        <p:xfrm>
          <a:off x="462657" y="6033855"/>
          <a:ext cx="2219325" cy="647700"/>
        </p:xfrm>
        <a:graphic>
          <a:graphicData uri="http://schemas.openxmlformats.org/presentationml/2006/ole">
            <mc:AlternateContent xmlns:mc="http://schemas.openxmlformats.org/markup-compatibility/2006">
              <mc:Choice xmlns:v="urn:schemas-microsoft-com:vml" Requires="v">
                <p:oleObj name="Equation" r:id="rId20" imgW="1650960" imgH="482400" progId="Equation.DSMT4">
                  <p:embed/>
                </p:oleObj>
              </mc:Choice>
              <mc:Fallback>
                <p:oleObj name="Equation" r:id="rId20" imgW="1650960" imgH="482400" progId="Equation.DSMT4">
                  <p:embed/>
                  <p:pic>
                    <p:nvPicPr>
                      <p:cNvPr id="19" name="Object 18">
                        <a:extLst>
                          <a:ext uri="{FF2B5EF4-FFF2-40B4-BE49-F238E27FC236}">
                            <a16:creationId xmlns:a16="http://schemas.microsoft.com/office/drawing/2014/main" id="{DBAB155D-C705-4251-A501-FCC8ED367AA6}"/>
                          </a:ext>
                        </a:extLst>
                      </p:cNvPr>
                      <p:cNvPicPr/>
                      <p:nvPr/>
                    </p:nvPicPr>
                    <p:blipFill>
                      <a:blip r:embed="rId21"/>
                      <a:stretch>
                        <a:fillRect/>
                      </a:stretch>
                    </p:blipFill>
                    <p:spPr>
                      <a:xfrm>
                        <a:off x="462657" y="6033855"/>
                        <a:ext cx="2219325" cy="647700"/>
                      </a:xfrm>
                      <a:prstGeom prst="rect">
                        <a:avLst/>
                      </a:prstGeom>
                      <a:ln>
                        <a:solidFill>
                          <a:schemeClr val="accent1"/>
                        </a:solidFill>
                      </a:ln>
                    </p:spPr>
                  </p:pic>
                </p:oleObj>
              </mc:Fallback>
            </mc:AlternateContent>
          </a:graphicData>
        </a:graphic>
      </p:graphicFrame>
      <p:sp>
        <p:nvSpPr>
          <p:cNvPr id="26" name="TextBox 25">
            <a:extLst>
              <a:ext uri="{FF2B5EF4-FFF2-40B4-BE49-F238E27FC236}">
                <a16:creationId xmlns:a16="http://schemas.microsoft.com/office/drawing/2014/main" id="{DD26CC5B-2BA8-42CD-B267-2B825149A8C6}"/>
              </a:ext>
            </a:extLst>
          </p:cNvPr>
          <p:cNvSpPr txBox="1"/>
          <p:nvPr/>
        </p:nvSpPr>
        <p:spPr>
          <a:xfrm>
            <a:off x="7325722" y="2187219"/>
            <a:ext cx="4358899" cy="523220"/>
          </a:xfrm>
          <a:prstGeom prst="rect">
            <a:avLst/>
          </a:prstGeom>
          <a:noFill/>
        </p:spPr>
        <p:txBody>
          <a:bodyPr wrap="square" rtlCol="0">
            <a:spAutoFit/>
          </a:bodyPr>
          <a:lstStyle/>
          <a:p>
            <a:r>
              <a:rPr lang="en-US" sz="1400"/>
              <a:t>If we find state ket that develops in time harmonically, then we can identify the frequency as an energy level.</a:t>
            </a:r>
          </a:p>
        </p:txBody>
      </p:sp>
      <p:sp>
        <p:nvSpPr>
          <p:cNvPr id="27" name="TextBox 26">
            <a:extLst>
              <a:ext uri="{FF2B5EF4-FFF2-40B4-BE49-F238E27FC236}">
                <a16:creationId xmlns:a16="http://schemas.microsoft.com/office/drawing/2014/main" id="{FF226280-268F-42DC-B229-7F232B64D5F1}"/>
              </a:ext>
            </a:extLst>
          </p:cNvPr>
          <p:cNvSpPr txBox="1"/>
          <p:nvPr/>
        </p:nvSpPr>
        <p:spPr>
          <a:xfrm>
            <a:off x="7384939" y="3291053"/>
            <a:ext cx="4598006" cy="523220"/>
          </a:xfrm>
          <a:prstGeom prst="rect">
            <a:avLst/>
          </a:prstGeom>
          <a:noFill/>
        </p:spPr>
        <p:txBody>
          <a:bodyPr wrap="square" rtlCol="0">
            <a:spAutoFit/>
          </a:bodyPr>
          <a:lstStyle/>
          <a:p>
            <a:r>
              <a:rPr lang="en-US" sz="1400"/>
              <a:t>More generally, the evolution of an arbitrary wavefunction can be written as follows in Fourier space: </a:t>
            </a:r>
            <a:endParaRPr lang="en-US" sz="1600"/>
          </a:p>
        </p:txBody>
      </p:sp>
      <p:sp>
        <p:nvSpPr>
          <p:cNvPr id="28" name="TextBox 27">
            <a:extLst>
              <a:ext uri="{FF2B5EF4-FFF2-40B4-BE49-F238E27FC236}">
                <a16:creationId xmlns:a16="http://schemas.microsoft.com/office/drawing/2014/main" id="{6052CAC6-3C1F-4628-B759-73E263847C9E}"/>
              </a:ext>
            </a:extLst>
          </p:cNvPr>
          <p:cNvSpPr txBox="1"/>
          <p:nvPr/>
        </p:nvSpPr>
        <p:spPr>
          <a:xfrm>
            <a:off x="7385326" y="5038526"/>
            <a:ext cx="4806674" cy="307777"/>
          </a:xfrm>
          <a:prstGeom prst="rect">
            <a:avLst/>
          </a:prstGeom>
          <a:noFill/>
        </p:spPr>
        <p:txBody>
          <a:bodyPr wrap="square" rtlCol="0">
            <a:spAutoFit/>
          </a:bodyPr>
          <a:lstStyle/>
          <a:p>
            <a:r>
              <a:rPr lang="en-US" sz="1400"/>
              <a:t>And so we see that its poles are at the system’s energy  levels.</a:t>
            </a:r>
            <a:endParaRPr lang="en-US" sz="1600"/>
          </a:p>
        </p:txBody>
      </p:sp>
      <p:graphicFrame>
        <p:nvGraphicFramePr>
          <p:cNvPr id="5" name="Object 4">
            <a:extLst>
              <a:ext uri="{FF2B5EF4-FFF2-40B4-BE49-F238E27FC236}">
                <a16:creationId xmlns:a16="http://schemas.microsoft.com/office/drawing/2014/main" id="{700A39D6-0FB3-41D9-A1B2-3CFE5B7D5CD0}"/>
              </a:ext>
            </a:extLst>
          </p:cNvPr>
          <p:cNvGraphicFramePr>
            <a:graphicFrameLocks noChangeAspect="1"/>
          </p:cNvGraphicFramePr>
          <p:nvPr>
            <p:extLst>
              <p:ext uri="{D42A27DB-BD31-4B8C-83A1-F6EECF244321}">
                <p14:modId xmlns:p14="http://schemas.microsoft.com/office/powerpoint/2010/main" val="2776378092"/>
              </p:ext>
            </p:extLst>
          </p:nvPr>
        </p:nvGraphicFramePr>
        <p:xfrm>
          <a:off x="7416429" y="2823815"/>
          <a:ext cx="3198152" cy="329552"/>
        </p:xfrm>
        <a:graphic>
          <a:graphicData uri="http://schemas.openxmlformats.org/presentationml/2006/ole">
            <mc:AlternateContent xmlns:mc="http://schemas.openxmlformats.org/markup-compatibility/2006">
              <mc:Choice xmlns:v="urn:schemas-microsoft-com:vml" Requires="v">
                <p:oleObj name="Equation" r:id="rId22" imgW="2717640" imgH="279360" progId="Equation.DSMT4">
                  <p:embed/>
                </p:oleObj>
              </mc:Choice>
              <mc:Fallback>
                <p:oleObj name="Equation" r:id="rId22" imgW="2717640" imgH="279360" progId="Equation.DSMT4">
                  <p:embed/>
                  <p:pic>
                    <p:nvPicPr>
                      <p:cNvPr id="0" name="Object 399"/>
                      <p:cNvPicPr>
                        <a:picLocks noChangeAspect="1" noChangeArrowheads="1"/>
                      </p:cNvPicPr>
                      <p:nvPr/>
                    </p:nvPicPr>
                    <p:blipFill>
                      <a:blip r:embed="rId23"/>
                      <a:srcRect/>
                      <a:stretch>
                        <a:fillRect/>
                      </a:stretch>
                    </p:blipFill>
                    <p:spPr bwMode="auto">
                      <a:xfrm>
                        <a:off x="7416429" y="2823815"/>
                        <a:ext cx="3198152" cy="329552"/>
                      </a:xfrm>
                      <a:prstGeom prst="rect">
                        <a:avLst/>
                      </a:prstGeom>
                      <a:noFill/>
                    </p:spPr>
                  </p:pic>
                </p:oleObj>
              </mc:Fallback>
            </mc:AlternateContent>
          </a:graphicData>
        </a:graphic>
      </p:graphicFrame>
      <p:sp>
        <p:nvSpPr>
          <p:cNvPr id="7" name="TextBox 6">
            <a:extLst>
              <a:ext uri="{FF2B5EF4-FFF2-40B4-BE49-F238E27FC236}">
                <a16:creationId xmlns:a16="http://schemas.microsoft.com/office/drawing/2014/main" id="{E4EEBB51-5A7D-4970-B5CD-E4AC5C2CBB20}"/>
              </a:ext>
            </a:extLst>
          </p:cNvPr>
          <p:cNvSpPr txBox="1"/>
          <p:nvPr/>
        </p:nvSpPr>
        <p:spPr>
          <a:xfrm>
            <a:off x="7325722" y="1882137"/>
            <a:ext cx="2753321" cy="338554"/>
          </a:xfrm>
          <a:prstGeom prst="rect">
            <a:avLst/>
          </a:prstGeom>
          <a:noFill/>
        </p:spPr>
        <p:txBody>
          <a:bodyPr wrap="square" rtlCol="0">
            <a:spAutoFit/>
          </a:bodyPr>
          <a:lstStyle/>
          <a:p>
            <a:r>
              <a:rPr lang="en-US" sz="1600" b="1"/>
              <a:t>Harmonic Wavefunctions</a:t>
            </a:r>
            <a:endParaRPr lang="en-US" b="1"/>
          </a:p>
        </p:txBody>
      </p:sp>
      <p:graphicFrame>
        <p:nvGraphicFramePr>
          <p:cNvPr id="10" name="Object 9">
            <a:extLst>
              <a:ext uri="{FF2B5EF4-FFF2-40B4-BE49-F238E27FC236}">
                <a16:creationId xmlns:a16="http://schemas.microsoft.com/office/drawing/2014/main" id="{0B4D17A7-5EB3-4165-B9F4-185AF89A7B39}"/>
              </a:ext>
            </a:extLst>
          </p:cNvPr>
          <p:cNvGraphicFramePr>
            <a:graphicFrameLocks noChangeAspect="1"/>
          </p:cNvGraphicFramePr>
          <p:nvPr>
            <p:extLst>
              <p:ext uri="{D42A27DB-BD31-4B8C-83A1-F6EECF244321}">
                <p14:modId xmlns:p14="http://schemas.microsoft.com/office/powerpoint/2010/main" val="2417136346"/>
              </p:ext>
            </p:extLst>
          </p:nvPr>
        </p:nvGraphicFramePr>
        <p:xfrm>
          <a:off x="7494309" y="3922039"/>
          <a:ext cx="2675441" cy="945695"/>
        </p:xfrm>
        <a:graphic>
          <a:graphicData uri="http://schemas.openxmlformats.org/presentationml/2006/ole">
            <mc:AlternateContent xmlns:mc="http://schemas.openxmlformats.org/markup-compatibility/2006">
              <mc:Choice xmlns:v="urn:schemas-microsoft-com:vml" Requires="v">
                <p:oleObj name="Equation" r:id="rId24" imgW="2286000" imgH="812800" progId="Equation.DSMT4">
                  <p:embed/>
                </p:oleObj>
              </mc:Choice>
              <mc:Fallback>
                <p:oleObj name="Equation" r:id="rId24" imgW="2286000" imgH="812800" progId="Equation.DSMT4">
                  <p:embed/>
                  <p:pic>
                    <p:nvPicPr>
                      <p:cNvPr id="0" name="Object 401"/>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7494309" y="3922039"/>
                        <a:ext cx="2675441" cy="945695"/>
                      </a:xfrm>
                      <a:prstGeom prst="rect">
                        <a:avLst/>
                      </a:prstGeom>
                      <a:noFill/>
                    </p:spPr>
                  </p:pic>
                </p:oleObj>
              </mc:Fallback>
            </mc:AlternateContent>
          </a:graphicData>
        </a:graphic>
      </p:graphicFrame>
    </p:spTree>
    <p:extLst>
      <p:ext uri="{BB962C8B-B14F-4D97-AF65-F5344CB8AC3E}">
        <p14:creationId xmlns:p14="http://schemas.microsoft.com/office/powerpoint/2010/main" val="13414892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175587" y="958886"/>
            <a:ext cx="5104924"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3b: Time-development (Heis. Pic.)</a:t>
            </a:r>
            <a:endParaRPr lang="en-US">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7DBD4D83-873F-4986-9441-252B6FB86A48}"/>
              </a:ext>
            </a:extLst>
          </p:cNvPr>
          <p:cNvSpPr txBox="1"/>
          <p:nvPr/>
        </p:nvSpPr>
        <p:spPr>
          <a:xfrm>
            <a:off x="175587" y="1328218"/>
            <a:ext cx="5606539" cy="523220"/>
          </a:xfrm>
          <a:prstGeom prst="rect">
            <a:avLst/>
          </a:prstGeom>
          <a:noFill/>
        </p:spPr>
        <p:txBody>
          <a:bodyPr wrap="square" rtlCol="0">
            <a:spAutoFit/>
          </a:bodyPr>
          <a:lstStyle/>
          <a:p>
            <a:r>
              <a:rPr lang="en-US" sz="1400"/>
              <a:t>We could have U act on operators, instead of the wavefunction.  When considering the time development of an expectation, it is natural to define:</a:t>
            </a:r>
          </a:p>
        </p:txBody>
      </p:sp>
      <p:graphicFrame>
        <p:nvGraphicFramePr>
          <p:cNvPr id="12" name="Object 11">
            <a:extLst>
              <a:ext uri="{FF2B5EF4-FFF2-40B4-BE49-F238E27FC236}">
                <a16:creationId xmlns:a16="http://schemas.microsoft.com/office/drawing/2014/main" id="{3D2270EB-2EDC-45B9-9F57-3082B7A4F56E}"/>
              </a:ext>
            </a:extLst>
          </p:cNvPr>
          <p:cNvGraphicFramePr>
            <a:graphicFrameLocks noChangeAspect="1"/>
          </p:cNvGraphicFramePr>
          <p:nvPr>
            <p:extLst>
              <p:ext uri="{D42A27DB-BD31-4B8C-83A1-F6EECF244321}">
                <p14:modId xmlns:p14="http://schemas.microsoft.com/office/powerpoint/2010/main" val="3485800175"/>
              </p:ext>
            </p:extLst>
          </p:nvPr>
        </p:nvGraphicFramePr>
        <p:xfrm>
          <a:off x="241574" y="1962558"/>
          <a:ext cx="1912938" cy="323850"/>
        </p:xfrm>
        <a:graphic>
          <a:graphicData uri="http://schemas.openxmlformats.org/presentationml/2006/ole">
            <mc:AlternateContent xmlns:mc="http://schemas.openxmlformats.org/markup-compatibility/2006">
              <mc:Choice xmlns:v="urn:schemas-microsoft-com:vml" Requires="v">
                <p:oleObj name="Equation" r:id="rId2" imgW="1422360" imgH="241200" progId="Equation.DSMT4">
                  <p:embed/>
                </p:oleObj>
              </mc:Choice>
              <mc:Fallback>
                <p:oleObj name="Equation" r:id="rId2" imgW="1422360" imgH="241200" progId="Equation.DSMT4">
                  <p:embed/>
                  <p:pic>
                    <p:nvPicPr>
                      <p:cNvPr id="8" name="Object 7">
                        <a:extLst>
                          <a:ext uri="{FF2B5EF4-FFF2-40B4-BE49-F238E27FC236}">
                            <a16:creationId xmlns:a16="http://schemas.microsoft.com/office/drawing/2014/main" id="{060F0DFF-C003-474E-A908-860BEAA24E4D}"/>
                          </a:ext>
                        </a:extLst>
                      </p:cNvPr>
                      <p:cNvPicPr/>
                      <p:nvPr/>
                    </p:nvPicPr>
                    <p:blipFill>
                      <a:blip r:embed="rId3"/>
                      <a:stretch>
                        <a:fillRect/>
                      </a:stretch>
                    </p:blipFill>
                    <p:spPr>
                      <a:xfrm>
                        <a:off x="241574" y="1962558"/>
                        <a:ext cx="1912938" cy="323850"/>
                      </a:xfrm>
                      <a:prstGeom prst="rect">
                        <a:avLst/>
                      </a:prstGeom>
                    </p:spPr>
                  </p:pic>
                </p:oleObj>
              </mc:Fallback>
            </mc:AlternateContent>
          </a:graphicData>
        </a:graphic>
      </p:graphicFrame>
      <p:sp>
        <p:nvSpPr>
          <p:cNvPr id="15" name="TextBox 14">
            <a:extLst>
              <a:ext uri="{FF2B5EF4-FFF2-40B4-BE49-F238E27FC236}">
                <a16:creationId xmlns:a16="http://schemas.microsoft.com/office/drawing/2014/main" id="{C101F0F1-53D0-4151-9941-84A65F1AAF44}"/>
              </a:ext>
            </a:extLst>
          </p:cNvPr>
          <p:cNvSpPr txBox="1"/>
          <p:nvPr/>
        </p:nvSpPr>
        <p:spPr>
          <a:xfrm>
            <a:off x="175586" y="2437983"/>
            <a:ext cx="5606539" cy="523220"/>
          </a:xfrm>
          <a:prstGeom prst="rect">
            <a:avLst/>
          </a:prstGeom>
          <a:noFill/>
        </p:spPr>
        <p:txBody>
          <a:bodyPr wrap="square" rtlCol="0">
            <a:spAutoFit/>
          </a:bodyPr>
          <a:lstStyle/>
          <a:p>
            <a:r>
              <a:rPr lang="en-US" sz="1400"/>
              <a:t>To work out an expansion of this quantity, we can differentiate.  Straightforward product rule gives us Ehrenfest’s result again:</a:t>
            </a:r>
          </a:p>
        </p:txBody>
      </p:sp>
      <p:graphicFrame>
        <p:nvGraphicFramePr>
          <p:cNvPr id="16" name="Object 15">
            <a:extLst>
              <a:ext uri="{FF2B5EF4-FFF2-40B4-BE49-F238E27FC236}">
                <a16:creationId xmlns:a16="http://schemas.microsoft.com/office/drawing/2014/main" id="{44403FA0-10FC-4A65-A4B4-8E925827D29C}"/>
              </a:ext>
            </a:extLst>
          </p:cNvPr>
          <p:cNvGraphicFramePr>
            <a:graphicFrameLocks noChangeAspect="1"/>
          </p:cNvGraphicFramePr>
          <p:nvPr>
            <p:extLst>
              <p:ext uri="{D42A27DB-BD31-4B8C-83A1-F6EECF244321}">
                <p14:modId xmlns:p14="http://schemas.microsoft.com/office/powerpoint/2010/main" val="3380215873"/>
              </p:ext>
            </p:extLst>
          </p:nvPr>
        </p:nvGraphicFramePr>
        <p:xfrm>
          <a:off x="241574" y="3147762"/>
          <a:ext cx="3328987" cy="527050"/>
        </p:xfrm>
        <a:graphic>
          <a:graphicData uri="http://schemas.openxmlformats.org/presentationml/2006/ole">
            <mc:AlternateContent xmlns:mc="http://schemas.openxmlformats.org/markup-compatibility/2006">
              <mc:Choice xmlns:v="urn:schemas-microsoft-com:vml" Requires="v">
                <p:oleObj name="Equation" r:id="rId4" imgW="2476440" imgH="393480" progId="Equation.DSMT4">
                  <p:embed/>
                </p:oleObj>
              </mc:Choice>
              <mc:Fallback>
                <p:oleObj name="Equation" r:id="rId4" imgW="2476440" imgH="393480" progId="Equation.DSMT4">
                  <p:embed/>
                  <p:pic>
                    <p:nvPicPr>
                      <p:cNvPr id="12" name="Object 11">
                        <a:extLst>
                          <a:ext uri="{FF2B5EF4-FFF2-40B4-BE49-F238E27FC236}">
                            <a16:creationId xmlns:a16="http://schemas.microsoft.com/office/drawing/2014/main" id="{3D2270EB-2EDC-45B9-9F57-3082B7A4F56E}"/>
                          </a:ext>
                        </a:extLst>
                      </p:cNvPr>
                      <p:cNvPicPr/>
                      <p:nvPr/>
                    </p:nvPicPr>
                    <p:blipFill>
                      <a:blip r:embed="rId5"/>
                      <a:stretch>
                        <a:fillRect/>
                      </a:stretch>
                    </p:blipFill>
                    <p:spPr>
                      <a:xfrm>
                        <a:off x="241574" y="3147762"/>
                        <a:ext cx="3328987" cy="527050"/>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25B77EA7-72A4-4DDC-B9C2-B8820F29E6A6}"/>
              </a:ext>
            </a:extLst>
          </p:cNvPr>
          <p:cNvSpPr txBox="1"/>
          <p:nvPr/>
        </p:nvSpPr>
        <p:spPr>
          <a:xfrm>
            <a:off x="175586" y="3897996"/>
            <a:ext cx="5489922" cy="523220"/>
          </a:xfrm>
          <a:prstGeom prst="rect">
            <a:avLst/>
          </a:prstGeom>
          <a:noFill/>
        </p:spPr>
        <p:txBody>
          <a:bodyPr wrap="square" rtlCol="0">
            <a:spAutoFit/>
          </a:bodyPr>
          <a:lstStyle/>
          <a:p>
            <a:r>
              <a:rPr lang="en-US" sz="1400"/>
              <a:t>We can develop a series expansion of the operator, which we’ll presume to be time-explicitly independent.</a:t>
            </a:r>
          </a:p>
        </p:txBody>
      </p:sp>
      <p:graphicFrame>
        <p:nvGraphicFramePr>
          <p:cNvPr id="18" name="Object 17">
            <a:extLst>
              <a:ext uri="{FF2B5EF4-FFF2-40B4-BE49-F238E27FC236}">
                <a16:creationId xmlns:a16="http://schemas.microsoft.com/office/drawing/2014/main" id="{00C70B38-CAEF-4C88-9E00-A34641B141DE}"/>
              </a:ext>
            </a:extLst>
          </p:cNvPr>
          <p:cNvGraphicFramePr>
            <a:graphicFrameLocks noChangeAspect="1"/>
          </p:cNvGraphicFramePr>
          <p:nvPr>
            <p:extLst>
              <p:ext uri="{D42A27DB-BD31-4B8C-83A1-F6EECF244321}">
                <p14:modId xmlns:p14="http://schemas.microsoft.com/office/powerpoint/2010/main" val="257404004"/>
              </p:ext>
            </p:extLst>
          </p:nvPr>
        </p:nvGraphicFramePr>
        <p:xfrm>
          <a:off x="294774" y="4535367"/>
          <a:ext cx="5741278" cy="597332"/>
        </p:xfrm>
        <a:graphic>
          <a:graphicData uri="http://schemas.openxmlformats.org/presentationml/2006/ole">
            <mc:AlternateContent xmlns:mc="http://schemas.openxmlformats.org/markup-compatibility/2006">
              <mc:Choice xmlns:v="urn:schemas-microsoft-com:vml" Requires="v">
                <p:oleObj name="Equation" r:id="rId6" imgW="4724280" imgH="495000" progId="Equation.DSMT4">
                  <p:embed/>
                </p:oleObj>
              </mc:Choice>
              <mc:Fallback>
                <p:oleObj name="Equation" r:id="rId6" imgW="4724280" imgH="495000" progId="Equation.DSMT4">
                  <p:embed/>
                  <p:pic>
                    <p:nvPicPr>
                      <p:cNvPr id="16" name="Object 15">
                        <a:extLst>
                          <a:ext uri="{FF2B5EF4-FFF2-40B4-BE49-F238E27FC236}">
                            <a16:creationId xmlns:a16="http://schemas.microsoft.com/office/drawing/2014/main" id="{44403FA0-10FC-4A65-A4B4-8E925827D29C}"/>
                          </a:ext>
                        </a:extLst>
                      </p:cNvPr>
                      <p:cNvPicPr/>
                      <p:nvPr/>
                    </p:nvPicPr>
                    <p:blipFill>
                      <a:blip r:embed="rId7"/>
                      <a:stretch>
                        <a:fillRect/>
                      </a:stretch>
                    </p:blipFill>
                    <p:spPr>
                      <a:xfrm>
                        <a:off x="294774" y="4535367"/>
                        <a:ext cx="5741278" cy="597332"/>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73B3EE3D-AA3E-4CB6-BE84-ED4254C4B331}"/>
              </a:ext>
            </a:extLst>
          </p:cNvPr>
          <p:cNvSpPr txBox="1"/>
          <p:nvPr/>
        </p:nvSpPr>
        <p:spPr>
          <a:xfrm>
            <a:off x="175586" y="5358009"/>
            <a:ext cx="2750751" cy="338554"/>
          </a:xfrm>
          <a:prstGeom prst="rect">
            <a:avLst/>
          </a:prstGeom>
          <a:noFill/>
        </p:spPr>
        <p:txBody>
          <a:bodyPr wrap="square" rtlCol="0">
            <a:spAutoFit/>
          </a:bodyPr>
          <a:lstStyle/>
          <a:p>
            <a:r>
              <a:rPr lang="en-US" sz="1400"/>
              <a:t>Due to form of O</a:t>
            </a:r>
            <a:r>
              <a:rPr lang="en-US" sz="1400" baseline="-25000"/>
              <a:t>H</a:t>
            </a:r>
            <a:r>
              <a:rPr lang="en-US" sz="1400"/>
              <a:t>, it follows that:</a:t>
            </a:r>
            <a:r>
              <a:rPr lang="en-US" sz="1600"/>
              <a:t> </a:t>
            </a:r>
          </a:p>
        </p:txBody>
      </p:sp>
      <p:graphicFrame>
        <p:nvGraphicFramePr>
          <p:cNvPr id="20" name="Object 19">
            <a:extLst>
              <a:ext uri="{FF2B5EF4-FFF2-40B4-BE49-F238E27FC236}">
                <a16:creationId xmlns:a16="http://schemas.microsoft.com/office/drawing/2014/main" id="{5C2FDC01-BDAE-4424-AF59-88A41D866939}"/>
              </a:ext>
            </a:extLst>
          </p:cNvPr>
          <p:cNvGraphicFramePr>
            <a:graphicFrameLocks noChangeAspect="1"/>
          </p:cNvGraphicFramePr>
          <p:nvPr>
            <p:extLst>
              <p:ext uri="{D42A27DB-BD31-4B8C-83A1-F6EECF244321}">
                <p14:modId xmlns:p14="http://schemas.microsoft.com/office/powerpoint/2010/main" val="3873609443"/>
              </p:ext>
            </p:extLst>
          </p:nvPr>
        </p:nvGraphicFramePr>
        <p:xfrm>
          <a:off x="2978855" y="5379653"/>
          <a:ext cx="2750751" cy="338554"/>
        </p:xfrm>
        <a:graphic>
          <a:graphicData uri="http://schemas.openxmlformats.org/presentationml/2006/ole">
            <mc:AlternateContent xmlns:mc="http://schemas.openxmlformats.org/markup-compatibility/2006">
              <mc:Choice xmlns:v="urn:schemas-microsoft-com:vml" Requires="v">
                <p:oleObj name="Equation" r:id="rId8" imgW="1841400" imgH="228600" progId="Equation.DSMT4">
                  <p:embed/>
                </p:oleObj>
              </mc:Choice>
              <mc:Fallback>
                <p:oleObj name="Equation" r:id="rId8" imgW="1841400" imgH="228600" progId="Equation.DSMT4">
                  <p:embed/>
                  <p:pic>
                    <p:nvPicPr>
                      <p:cNvPr id="18" name="Object 17">
                        <a:extLst>
                          <a:ext uri="{FF2B5EF4-FFF2-40B4-BE49-F238E27FC236}">
                            <a16:creationId xmlns:a16="http://schemas.microsoft.com/office/drawing/2014/main" id="{00C70B38-CAEF-4C88-9E00-A34641B141DE}"/>
                          </a:ext>
                        </a:extLst>
                      </p:cNvPr>
                      <p:cNvPicPr/>
                      <p:nvPr/>
                    </p:nvPicPr>
                    <p:blipFill>
                      <a:blip r:embed="rId9"/>
                      <a:stretch>
                        <a:fillRect/>
                      </a:stretch>
                    </p:blipFill>
                    <p:spPr>
                      <a:xfrm>
                        <a:off x="2978855" y="5379653"/>
                        <a:ext cx="2750751" cy="338554"/>
                      </a:xfrm>
                      <a:prstGeom prst="rect">
                        <a:avLst/>
                      </a:prstGeom>
                    </p:spPr>
                  </p:pic>
                </p:oleObj>
              </mc:Fallback>
            </mc:AlternateContent>
          </a:graphicData>
        </a:graphic>
      </p:graphicFrame>
      <p:sp>
        <p:nvSpPr>
          <p:cNvPr id="21" name="TextBox 20">
            <a:extLst>
              <a:ext uri="{FF2B5EF4-FFF2-40B4-BE49-F238E27FC236}">
                <a16:creationId xmlns:a16="http://schemas.microsoft.com/office/drawing/2014/main" id="{CAE1CD06-D119-43F7-B691-5FB7EDC4791D}"/>
              </a:ext>
            </a:extLst>
          </p:cNvPr>
          <p:cNvSpPr txBox="1"/>
          <p:nvPr/>
        </p:nvSpPr>
        <p:spPr>
          <a:xfrm>
            <a:off x="175586" y="5970428"/>
            <a:ext cx="4633621" cy="553998"/>
          </a:xfrm>
          <a:prstGeom prst="rect">
            <a:avLst/>
          </a:prstGeom>
          <a:noFill/>
        </p:spPr>
        <p:txBody>
          <a:bodyPr wrap="square" rtlCol="0">
            <a:spAutoFit/>
          </a:bodyPr>
          <a:lstStyle/>
          <a:p>
            <a:r>
              <a:rPr lang="en-US" sz="1400"/>
              <a:t>And that commutation relations between x, p, L, S, etc., are preserved at all times.</a:t>
            </a:r>
            <a:r>
              <a:rPr lang="en-US" sz="1600"/>
              <a:t> </a:t>
            </a:r>
          </a:p>
        </p:txBody>
      </p:sp>
      <p:graphicFrame>
        <p:nvGraphicFramePr>
          <p:cNvPr id="7" name="Object 6">
            <a:extLst>
              <a:ext uri="{FF2B5EF4-FFF2-40B4-BE49-F238E27FC236}">
                <a16:creationId xmlns:a16="http://schemas.microsoft.com/office/drawing/2014/main" id="{B5C3F1DE-F374-45D6-8177-F5A808CFAA24}"/>
              </a:ext>
            </a:extLst>
          </p:cNvPr>
          <p:cNvGraphicFramePr>
            <a:graphicFrameLocks noChangeAspect="1"/>
          </p:cNvGraphicFramePr>
          <p:nvPr>
            <p:extLst>
              <p:ext uri="{D42A27DB-BD31-4B8C-83A1-F6EECF244321}">
                <p14:modId xmlns:p14="http://schemas.microsoft.com/office/powerpoint/2010/main" val="537636258"/>
              </p:ext>
            </p:extLst>
          </p:nvPr>
        </p:nvGraphicFramePr>
        <p:xfrm>
          <a:off x="6919137" y="4536384"/>
          <a:ext cx="3378200" cy="325438"/>
        </p:xfrm>
        <a:graphic>
          <a:graphicData uri="http://schemas.openxmlformats.org/presentationml/2006/ole">
            <mc:AlternateContent xmlns:mc="http://schemas.openxmlformats.org/markup-compatibility/2006">
              <mc:Choice xmlns:v="urn:schemas-microsoft-com:vml" Requires="v">
                <p:oleObj name="Equation" r:id="rId10" imgW="2641320" imgH="253800" progId="Equation.DSMT4">
                  <p:embed/>
                </p:oleObj>
              </mc:Choice>
              <mc:Fallback>
                <p:oleObj name="Equation" r:id="rId10" imgW="2641320" imgH="253800" progId="Equation.DSMT4">
                  <p:embed/>
                  <p:pic>
                    <p:nvPicPr>
                      <p:cNvPr id="0" name="Object 504"/>
                      <p:cNvPicPr>
                        <a:picLocks noChangeAspect="1" noChangeArrowheads="1"/>
                      </p:cNvPicPr>
                      <p:nvPr/>
                    </p:nvPicPr>
                    <p:blipFill>
                      <a:blip r:embed="rId11"/>
                      <a:srcRect/>
                      <a:stretch>
                        <a:fillRect/>
                      </a:stretch>
                    </p:blipFill>
                    <p:spPr bwMode="auto">
                      <a:xfrm>
                        <a:off x="6919137" y="4536384"/>
                        <a:ext cx="3378200" cy="325438"/>
                      </a:xfrm>
                      <a:prstGeom prst="rect">
                        <a:avLst/>
                      </a:prstGeom>
                      <a:noFill/>
                    </p:spPr>
                  </p:pic>
                </p:oleObj>
              </mc:Fallback>
            </mc:AlternateContent>
          </a:graphicData>
        </a:graphic>
      </p:graphicFrame>
      <p:graphicFrame>
        <p:nvGraphicFramePr>
          <p:cNvPr id="17" name="Object 16">
            <a:extLst>
              <a:ext uri="{FF2B5EF4-FFF2-40B4-BE49-F238E27FC236}">
                <a16:creationId xmlns:a16="http://schemas.microsoft.com/office/drawing/2014/main" id="{8C29456F-BCDD-494B-B37A-2227C96B05AD}"/>
              </a:ext>
            </a:extLst>
          </p:cNvPr>
          <p:cNvGraphicFramePr>
            <a:graphicFrameLocks noChangeAspect="1"/>
          </p:cNvGraphicFramePr>
          <p:nvPr>
            <p:extLst>
              <p:ext uri="{D42A27DB-BD31-4B8C-83A1-F6EECF244321}">
                <p14:modId xmlns:p14="http://schemas.microsoft.com/office/powerpoint/2010/main" val="4010893175"/>
              </p:ext>
            </p:extLst>
          </p:nvPr>
        </p:nvGraphicFramePr>
        <p:xfrm>
          <a:off x="6919137" y="2908532"/>
          <a:ext cx="1157288" cy="338137"/>
        </p:xfrm>
        <a:graphic>
          <a:graphicData uri="http://schemas.openxmlformats.org/presentationml/2006/ole">
            <mc:AlternateContent xmlns:mc="http://schemas.openxmlformats.org/markup-compatibility/2006">
              <mc:Choice xmlns:v="urn:schemas-microsoft-com:vml" Requires="v">
                <p:oleObj name="Equation" r:id="rId12" imgW="838080" imgH="241200" progId="Equation.DSMT4">
                  <p:embed/>
                </p:oleObj>
              </mc:Choice>
              <mc:Fallback>
                <p:oleObj name="Equation" r:id="rId12" imgW="838080" imgH="241200" progId="Equation.DSMT4">
                  <p:embed/>
                  <p:pic>
                    <p:nvPicPr>
                      <p:cNvPr id="0" name="Object 511"/>
                      <p:cNvPicPr>
                        <a:picLocks noChangeAspect="1" noChangeArrowheads="1"/>
                      </p:cNvPicPr>
                      <p:nvPr/>
                    </p:nvPicPr>
                    <p:blipFill>
                      <a:blip r:embed="rId13"/>
                      <a:srcRect/>
                      <a:stretch>
                        <a:fillRect/>
                      </a:stretch>
                    </p:blipFill>
                    <p:spPr bwMode="auto">
                      <a:xfrm>
                        <a:off x="6919137" y="2908532"/>
                        <a:ext cx="1157288" cy="338137"/>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E3F99DD1-9E4D-42A5-812E-97259F81FBEC}"/>
              </a:ext>
            </a:extLst>
          </p:cNvPr>
          <p:cNvSpPr txBox="1"/>
          <p:nvPr/>
        </p:nvSpPr>
        <p:spPr>
          <a:xfrm>
            <a:off x="6786144" y="1931313"/>
            <a:ext cx="4939667" cy="738664"/>
          </a:xfrm>
          <a:prstGeom prst="rect">
            <a:avLst/>
          </a:prstGeom>
          <a:noFill/>
        </p:spPr>
        <p:txBody>
          <a:bodyPr wrap="square" rtlCol="0">
            <a:spAutoFit/>
          </a:bodyPr>
          <a:lstStyle/>
          <a:p>
            <a:r>
              <a:rPr lang="en-US" sz="1400"/>
              <a:t>If we find an operator develops in time harmonically, then we can show that it acts as a creation (+</a:t>
            </a:r>
            <a:r>
              <a:rPr lang="el-GR" sz="1400"/>
              <a:t>ω</a:t>
            </a:r>
            <a:r>
              <a:rPr lang="en-US" sz="1400"/>
              <a:t>t) / annihilation (-i</a:t>
            </a:r>
            <a:r>
              <a:rPr lang="el-GR" sz="1400"/>
              <a:t>ω</a:t>
            </a:r>
            <a:r>
              <a:rPr lang="en-US" sz="1400"/>
              <a:t>t) operator acting on excitation space.  </a:t>
            </a:r>
          </a:p>
        </p:txBody>
      </p:sp>
      <p:sp>
        <p:nvSpPr>
          <p:cNvPr id="23" name="TextBox 22">
            <a:extLst>
              <a:ext uri="{FF2B5EF4-FFF2-40B4-BE49-F238E27FC236}">
                <a16:creationId xmlns:a16="http://schemas.microsoft.com/office/drawing/2014/main" id="{8EC9D6BB-A1E6-418C-988A-15DE44F884AB}"/>
              </a:ext>
            </a:extLst>
          </p:cNvPr>
          <p:cNvSpPr txBox="1"/>
          <p:nvPr/>
        </p:nvSpPr>
        <p:spPr>
          <a:xfrm>
            <a:off x="6809808" y="3500588"/>
            <a:ext cx="4806674" cy="738664"/>
          </a:xfrm>
          <a:prstGeom prst="rect">
            <a:avLst/>
          </a:prstGeom>
          <a:noFill/>
        </p:spPr>
        <p:txBody>
          <a:bodyPr wrap="square" rtlCol="0">
            <a:spAutoFit/>
          </a:bodyPr>
          <a:lstStyle/>
          <a:p>
            <a:r>
              <a:rPr lang="en-US" sz="1400"/>
              <a:t>Moreover, </a:t>
            </a:r>
            <a:r>
              <a:rPr lang="el-GR" sz="1400"/>
              <a:t>ω</a:t>
            </a:r>
            <a:r>
              <a:rPr lang="en-US" sz="1400" baseline="-25000"/>
              <a:t>0</a:t>
            </a:r>
            <a:r>
              <a:rPr lang="en-US" sz="1400"/>
              <a:t> is the excitation itself.  More generally, the evolution of an operator can be written as follows in Fourier space: </a:t>
            </a:r>
            <a:endParaRPr lang="en-US" sz="1600"/>
          </a:p>
        </p:txBody>
      </p:sp>
      <p:sp>
        <p:nvSpPr>
          <p:cNvPr id="25" name="TextBox 24">
            <a:extLst>
              <a:ext uri="{FF2B5EF4-FFF2-40B4-BE49-F238E27FC236}">
                <a16:creationId xmlns:a16="http://schemas.microsoft.com/office/drawing/2014/main" id="{283A5CE7-3965-42BA-8270-E091A65E7725}"/>
              </a:ext>
            </a:extLst>
          </p:cNvPr>
          <p:cNvSpPr txBox="1"/>
          <p:nvPr/>
        </p:nvSpPr>
        <p:spPr>
          <a:xfrm>
            <a:off x="6809808" y="5133432"/>
            <a:ext cx="4806674" cy="523220"/>
          </a:xfrm>
          <a:prstGeom prst="rect">
            <a:avLst/>
          </a:prstGeom>
          <a:noFill/>
        </p:spPr>
        <p:txBody>
          <a:bodyPr wrap="square" rtlCol="0">
            <a:spAutoFit/>
          </a:bodyPr>
          <a:lstStyle/>
          <a:p>
            <a:r>
              <a:rPr lang="en-US" sz="1400"/>
              <a:t>And so we see that its poles are at the system’s energy  excitations.</a:t>
            </a:r>
            <a:endParaRPr lang="en-US" sz="1600"/>
          </a:p>
        </p:txBody>
      </p:sp>
      <p:sp>
        <p:nvSpPr>
          <p:cNvPr id="3" name="TextBox 2">
            <a:extLst>
              <a:ext uri="{FF2B5EF4-FFF2-40B4-BE49-F238E27FC236}">
                <a16:creationId xmlns:a16="http://schemas.microsoft.com/office/drawing/2014/main" id="{9D40C67F-AB46-4C2C-85C3-B433CAA2C5DA}"/>
              </a:ext>
            </a:extLst>
          </p:cNvPr>
          <p:cNvSpPr txBox="1"/>
          <p:nvPr/>
        </p:nvSpPr>
        <p:spPr>
          <a:xfrm>
            <a:off x="6786144" y="1592759"/>
            <a:ext cx="1913024" cy="338554"/>
          </a:xfrm>
          <a:prstGeom prst="rect">
            <a:avLst/>
          </a:prstGeom>
          <a:noFill/>
        </p:spPr>
        <p:txBody>
          <a:bodyPr wrap="none" rtlCol="0">
            <a:spAutoFit/>
          </a:bodyPr>
          <a:lstStyle/>
          <a:p>
            <a:r>
              <a:rPr lang="en-US" sz="1600" b="1"/>
              <a:t>Harmonic Operators</a:t>
            </a:r>
            <a:endParaRPr lang="en-US" b="1"/>
          </a:p>
        </p:txBody>
      </p:sp>
    </p:spTree>
    <p:extLst>
      <p:ext uri="{BB962C8B-B14F-4D97-AF65-F5344CB8AC3E}">
        <p14:creationId xmlns:p14="http://schemas.microsoft.com/office/powerpoint/2010/main" val="751085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3</a:t>
            </a:r>
            <a:endParaRPr lang="en-US" sz="3600" b="1" u="sng"/>
          </a:p>
        </p:txBody>
      </p:sp>
      <p:sp>
        <p:nvSpPr>
          <p:cNvPr id="46" name="Rectangle 45">
            <a:extLst>
              <a:ext uri="{FF2B5EF4-FFF2-40B4-BE49-F238E27FC236}">
                <a16:creationId xmlns:a16="http://schemas.microsoft.com/office/drawing/2014/main" id="{4CD3A28A-5A4E-4572-A659-10E111DC6787}"/>
              </a:ext>
            </a:extLst>
          </p:cNvPr>
          <p:cNvSpPr/>
          <p:nvPr/>
        </p:nvSpPr>
        <p:spPr>
          <a:xfrm>
            <a:off x="175587" y="958886"/>
            <a:ext cx="4908138" cy="369332"/>
          </a:xfrm>
          <a:prstGeom prst="rect">
            <a:avLst/>
          </a:prstGeom>
        </p:spPr>
        <p:txBody>
          <a:bodyPr wrap="none">
            <a:spAutoFit/>
          </a:bodyPr>
          <a:lstStyle/>
          <a:p>
            <a:r>
              <a:rPr lang="en-US" b="1">
                <a:latin typeface="Arial" panose="020B0604020202020204" pitchFamily="34" charset="0"/>
                <a:ea typeface="Times New Roman" panose="02020603050405020304" pitchFamily="18" charset="0"/>
              </a:rPr>
              <a:t>Postulates 3c: Green’s Functions and such</a:t>
            </a:r>
            <a:endParaRPr lang="en-US">
              <a:latin typeface="Times New Roman" panose="02020603050405020304" pitchFamily="18" charset="0"/>
              <a:ea typeface="Times New Roman" panose="02020603050405020304" pitchFamily="18" charset="0"/>
            </a:endParaRPr>
          </a:p>
        </p:txBody>
      </p:sp>
      <p:sp>
        <p:nvSpPr>
          <p:cNvPr id="10" name="TextBox 9">
            <a:extLst>
              <a:ext uri="{FF2B5EF4-FFF2-40B4-BE49-F238E27FC236}">
                <a16:creationId xmlns:a16="http://schemas.microsoft.com/office/drawing/2014/main" id="{7DBD4D83-873F-4986-9441-252B6FB86A48}"/>
              </a:ext>
            </a:extLst>
          </p:cNvPr>
          <p:cNvSpPr txBox="1"/>
          <p:nvPr/>
        </p:nvSpPr>
        <p:spPr>
          <a:xfrm>
            <a:off x="175587" y="1328218"/>
            <a:ext cx="10449343" cy="830997"/>
          </a:xfrm>
          <a:prstGeom prst="rect">
            <a:avLst/>
          </a:prstGeom>
          <a:noFill/>
        </p:spPr>
        <p:txBody>
          <a:bodyPr wrap="square" rtlCol="0">
            <a:spAutoFit/>
          </a:bodyPr>
          <a:lstStyle/>
          <a:p>
            <a:r>
              <a:rPr lang="en-US" sz="1600"/>
              <a:t>For single-particle physics, calculating the time-development of wavefunctions/operators works well enough usually.  But when particles proliferate, or we’re dealing with fields, we find it easier to calculate the time evolution of different constructs – Green’s functions – two such are given below:</a:t>
            </a:r>
          </a:p>
        </p:txBody>
      </p:sp>
      <p:graphicFrame>
        <p:nvGraphicFramePr>
          <p:cNvPr id="5" name="Object 4">
            <a:extLst>
              <a:ext uri="{FF2B5EF4-FFF2-40B4-BE49-F238E27FC236}">
                <a16:creationId xmlns:a16="http://schemas.microsoft.com/office/drawing/2014/main" id="{D2461286-01CE-4F80-AB8F-C8A771B7085A}"/>
              </a:ext>
            </a:extLst>
          </p:cNvPr>
          <p:cNvGraphicFramePr>
            <a:graphicFrameLocks noChangeAspect="1"/>
          </p:cNvGraphicFramePr>
          <p:nvPr>
            <p:extLst>
              <p:ext uri="{D42A27DB-BD31-4B8C-83A1-F6EECF244321}">
                <p14:modId xmlns:p14="http://schemas.microsoft.com/office/powerpoint/2010/main" val="72136991"/>
              </p:ext>
            </p:extLst>
          </p:nvPr>
        </p:nvGraphicFramePr>
        <p:xfrm>
          <a:off x="271463" y="2317750"/>
          <a:ext cx="4198937" cy="366713"/>
        </p:xfrm>
        <a:graphic>
          <a:graphicData uri="http://schemas.openxmlformats.org/presentationml/2006/ole">
            <mc:AlternateContent xmlns:mc="http://schemas.openxmlformats.org/markup-compatibility/2006">
              <mc:Choice xmlns:v="urn:schemas-microsoft-com:vml" Requires="v">
                <p:oleObj name="Equation" r:id="rId2" imgW="3022560" imgH="266400" progId="Equation.DSMT4">
                  <p:embed/>
                </p:oleObj>
              </mc:Choice>
              <mc:Fallback>
                <p:oleObj name="Equation" r:id="rId2" imgW="3022560" imgH="266400" progId="Equation.DSMT4">
                  <p:embed/>
                  <p:pic>
                    <p:nvPicPr>
                      <p:cNvPr id="0" name="Object 9"/>
                      <p:cNvPicPr>
                        <a:picLocks noChangeAspect="1" noChangeArrowheads="1"/>
                      </p:cNvPicPr>
                      <p:nvPr/>
                    </p:nvPicPr>
                    <p:blipFill>
                      <a:blip r:embed="rId3"/>
                      <a:srcRect/>
                      <a:stretch>
                        <a:fillRect/>
                      </a:stretch>
                    </p:blipFill>
                    <p:spPr bwMode="auto">
                      <a:xfrm>
                        <a:off x="271463" y="2317750"/>
                        <a:ext cx="4198937" cy="36671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0ED53499-97E8-4DDA-A2AC-201EF815AF6D}"/>
              </a:ext>
            </a:extLst>
          </p:cNvPr>
          <p:cNvGraphicFramePr>
            <a:graphicFrameLocks noChangeAspect="1"/>
          </p:cNvGraphicFramePr>
          <p:nvPr>
            <p:extLst>
              <p:ext uri="{D42A27DB-BD31-4B8C-83A1-F6EECF244321}">
                <p14:modId xmlns:p14="http://schemas.microsoft.com/office/powerpoint/2010/main" val="2303448412"/>
              </p:ext>
            </p:extLst>
          </p:nvPr>
        </p:nvGraphicFramePr>
        <p:xfrm>
          <a:off x="270910" y="2982498"/>
          <a:ext cx="4792663" cy="349250"/>
        </p:xfrm>
        <a:graphic>
          <a:graphicData uri="http://schemas.openxmlformats.org/presentationml/2006/ole">
            <mc:AlternateContent xmlns:mc="http://schemas.openxmlformats.org/markup-compatibility/2006">
              <mc:Choice xmlns:v="urn:schemas-microsoft-com:vml" Requires="v">
                <p:oleObj name="Equation" r:id="rId4" imgW="3441600" imgH="253800" progId="Equation.DSMT4">
                  <p:embed/>
                </p:oleObj>
              </mc:Choice>
              <mc:Fallback>
                <p:oleObj name="Equation" r:id="rId4" imgW="3441600" imgH="253800" progId="Equation.DSMT4">
                  <p:embed/>
                  <p:pic>
                    <p:nvPicPr>
                      <p:cNvPr id="0" name="Object 11"/>
                      <p:cNvPicPr>
                        <a:picLocks noChangeAspect="1" noChangeArrowheads="1"/>
                      </p:cNvPicPr>
                      <p:nvPr/>
                    </p:nvPicPr>
                    <p:blipFill>
                      <a:blip r:embed="rId5"/>
                      <a:srcRect/>
                      <a:stretch>
                        <a:fillRect/>
                      </a:stretch>
                    </p:blipFill>
                    <p:spPr bwMode="auto">
                      <a:xfrm>
                        <a:off x="270910" y="2982498"/>
                        <a:ext cx="4792663" cy="349250"/>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D6A9E912-31AA-4442-9334-3C48BC9C8E3D}"/>
              </a:ext>
            </a:extLst>
          </p:cNvPr>
          <p:cNvSpPr txBox="1"/>
          <p:nvPr/>
        </p:nvSpPr>
        <p:spPr>
          <a:xfrm>
            <a:off x="175587" y="3526253"/>
            <a:ext cx="8912847" cy="830997"/>
          </a:xfrm>
          <a:prstGeom prst="rect">
            <a:avLst/>
          </a:prstGeom>
          <a:noFill/>
        </p:spPr>
        <p:txBody>
          <a:bodyPr wrap="square" rtlCol="0">
            <a:spAutoFit/>
          </a:bodyPr>
          <a:lstStyle/>
          <a:p>
            <a:r>
              <a:rPr lang="en-US" sz="1600"/>
              <a:t>The former has a nice path-integral representation, and the latter has that as well (well the Time-ordered version at least), in addition to a nice diagrammatic expansion.  The poles of these functions, in Fourier space will also give the system excitations.  </a:t>
            </a:r>
          </a:p>
        </p:txBody>
      </p:sp>
    </p:spTree>
    <p:extLst>
      <p:ext uri="{BB962C8B-B14F-4D97-AF65-F5344CB8AC3E}">
        <p14:creationId xmlns:p14="http://schemas.microsoft.com/office/powerpoint/2010/main" val="819622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Consequences of Postulates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TextBox 16">
            <a:extLst>
              <a:ext uri="{FF2B5EF4-FFF2-40B4-BE49-F238E27FC236}">
                <a16:creationId xmlns:a16="http://schemas.microsoft.com/office/drawing/2014/main" id="{60BF1655-2A02-47B0-8FB7-3D1A5D82BBDD}"/>
              </a:ext>
            </a:extLst>
          </p:cNvPr>
          <p:cNvSpPr txBox="1"/>
          <p:nvPr/>
        </p:nvSpPr>
        <p:spPr>
          <a:xfrm>
            <a:off x="340395" y="985762"/>
            <a:ext cx="4958499" cy="369332"/>
          </a:xfrm>
          <a:prstGeom prst="rect">
            <a:avLst/>
          </a:prstGeom>
          <a:noFill/>
        </p:spPr>
        <p:txBody>
          <a:bodyPr wrap="square" rtlCol="0">
            <a:spAutoFit/>
          </a:bodyPr>
          <a:lstStyle/>
          <a:p>
            <a:r>
              <a:rPr lang="en-US"/>
              <a:t>Follows that average of an operator A is:</a:t>
            </a:r>
          </a:p>
        </p:txBody>
      </p:sp>
      <p:graphicFrame>
        <p:nvGraphicFramePr>
          <p:cNvPr id="20" name="Object 19">
            <a:extLst>
              <a:ext uri="{FF2B5EF4-FFF2-40B4-BE49-F238E27FC236}">
                <a16:creationId xmlns:a16="http://schemas.microsoft.com/office/drawing/2014/main" id="{42670A4D-FD1D-4B6C-99C1-BEBC357A84FC}"/>
              </a:ext>
            </a:extLst>
          </p:cNvPr>
          <p:cNvGraphicFramePr>
            <a:graphicFrameLocks noChangeAspect="1"/>
          </p:cNvGraphicFramePr>
          <p:nvPr>
            <p:extLst>
              <p:ext uri="{D42A27DB-BD31-4B8C-83A1-F6EECF244321}">
                <p14:modId xmlns:p14="http://schemas.microsoft.com/office/powerpoint/2010/main" val="824618703"/>
              </p:ext>
            </p:extLst>
          </p:nvPr>
        </p:nvGraphicFramePr>
        <p:xfrm>
          <a:off x="6146862" y="1467077"/>
          <a:ext cx="4016475" cy="369331"/>
        </p:xfrm>
        <a:graphic>
          <a:graphicData uri="http://schemas.openxmlformats.org/presentationml/2006/ole">
            <mc:AlternateContent xmlns:mc="http://schemas.openxmlformats.org/markup-compatibility/2006">
              <mc:Choice xmlns:v="urn:schemas-microsoft-com:vml" Requires="v">
                <p:oleObj name="Equation" r:id="rId2" imgW="3314700" imgH="304800" progId="Equation.DSMT4">
                  <p:embed/>
                </p:oleObj>
              </mc:Choice>
              <mc:Fallback>
                <p:oleObj name="Equation" r:id="rId2" imgW="3314700" imgH="304800" progId="Equation.DSMT4">
                  <p:embed/>
                  <p:pic>
                    <p:nvPicPr>
                      <p:cNvPr id="20" name="Object 19">
                        <a:extLst>
                          <a:ext uri="{FF2B5EF4-FFF2-40B4-BE49-F238E27FC236}">
                            <a16:creationId xmlns:a16="http://schemas.microsoft.com/office/drawing/2014/main" id="{42670A4D-FD1D-4B6C-99C1-BEBC357A84F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46862" y="1467077"/>
                        <a:ext cx="4016475" cy="369331"/>
                      </a:xfrm>
                      <a:prstGeom prst="rect">
                        <a:avLst/>
                      </a:prstGeom>
                      <a:noFill/>
                    </p:spPr>
                  </p:pic>
                </p:oleObj>
              </mc:Fallback>
            </mc:AlternateContent>
          </a:graphicData>
        </a:graphic>
      </p:graphicFrame>
      <p:graphicFrame>
        <p:nvGraphicFramePr>
          <p:cNvPr id="22" name="Object 21">
            <a:extLst>
              <a:ext uri="{FF2B5EF4-FFF2-40B4-BE49-F238E27FC236}">
                <a16:creationId xmlns:a16="http://schemas.microsoft.com/office/drawing/2014/main" id="{FC69FF23-C779-4A01-9221-48C185D6E93B}"/>
              </a:ext>
            </a:extLst>
          </p:cNvPr>
          <p:cNvGraphicFramePr>
            <a:graphicFrameLocks noChangeAspect="1"/>
          </p:cNvGraphicFramePr>
          <p:nvPr>
            <p:extLst>
              <p:ext uri="{D42A27DB-BD31-4B8C-83A1-F6EECF244321}">
                <p14:modId xmlns:p14="http://schemas.microsoft.com/office/powerpoint/2010/main" val="4055540574"/>
              </p:ext>
            </p:extLst>
          </p:nvPr>
        </p:nvGraphicFramePr>
        <p:xfrm>
          <a:off x="6063648" y="2416889"/>
          <a:ext cx="4625470" cy="456584"/>
        </p:xfrm>
        <a:graphic>
          <a:graphicData uri="http://schemas.openxmlformats.org/presentationml/2006/ole">
            <mc:AlternateContent xmlns:mc="http://schemas.openxmlformats.org/markup-compatibility/2006">
              <mc:Choice xmlns:v="urn:schemas-microsoft-com:vml" Requires="v">
                <p:oleObj name="Equation" r:id="rId4" imgW="3949560" imgH="393480" progId="Equation.DSMT4">
                  <p:embed/>
                </p:oleObj>
              </mc:Choice>
              <mc:Fallback>
                <p:oleObj name="Equation" r:id="rId4" imgW="3949560" imgH="393480" progId="Equation.DSMT4">
                  <p:embed/>
                  <p:pic>
                    <p:nvPicPr>
                      <p:cNvPr id="22" name="Object 21">
                        <a:extLst>
                          <a:ext uri="{FF2B5EF4-FFF2-40B4-BE49-F238E27FC236}">
                            <a16:creationId xmlns:a16="http://schemas.microsoft.com/office/drawing/2014/main" id="{FC69FF23-C779-4A01-9221-48C185D6E93B}"/>
                          </a:ext>
                        </a:extLst>
                      </p:cNvPr>
                      <p:cNvPicPr>
                        <a:picLocks noChangeAspect="1" noChangeArrowheads="1"/>
                      </p:cNvPicPr>
                      <p:nvPr/>
                    </p:nvPicPr>
                    <p:blipFill>
                      <a:blip r:embed="rId5"/>
                      <a:srcRect/>
                      <a:stretch>
                        <a:fillRect/>
                      </a:stretch>
                    </p:blipFill>
                    <p:spPr bwMode="auto">
                      <a:xfrm>
                        <a:off x="6063648" y="2416889"/>
                        <a:ext cx="4625470" cy="456584"/>
                      </a:xfrm>
                      <a:prstGeom prst="rect">
                        <a:avLst/>
                      </a:prstGeom>
                      <a:solidFill>
                        <a:srgbClr val="CCFFCC"/>
                      </a:solidFill>
                    </p:spPr>
                  </p:pic>
                </p:oleObj>
              </mc:Fallback>
            </mc:AlternateContent>
          </a:graphicData>
        </a:graphic>
      </p:graphicFrame>
      <p:sp>
        <p:nvSpPr>
          <p:cNvPr id="33" name="TextBox 32">
            <a:extLst>
              <a:ext uri="{FF2B5EF4-FFF2-40B4-BE49-F238E27FC236}">
                <a16:creationId xmlns:a16="http://schemas.microsoft.com/office/drawing/2014/main" id="{B4041DAF-9227-431D-A474-BF6249B9B62B}"/>
              </a:ext>
            </a:extLst>
          </p:cNvPr>
          <p:cNvSpPr txBox="1"/>
          <p:nvPr/>
        </p:nvSpPr>
        <p:spPr>
          <a:xfrm>
            <a:off x="6001664" y="985762"/>
            <a:ext cx="4958499" cy="369332"/>
          </a:xfrm>
          <a:prstGeom prst="rect">
            <a:avLst/>
          </a:prstGeom>
          <a:noFill/>
        </p:spPr>
        <p:txBody>
          <a:bodyPr wrap="square" rtlCol="0">
            <a:spAutoFit/>
          </a:bodyPr>
          <a:lstStyle/>
          <a:p>
            <a:r>
              <a:rPr lang="en-US"/>
              <a:t>Likewise follows that the std of observable is:</a:t>
            </a:r>
          </a:p>
        </p:txBody>
      </p:sp>
      <p:sp>
        <p:nvSpPr>
          <p:cNvPr id="34" name="TextBox 33">
            <a:extLst>
              <a:ext uri="{FF2B5EF4-FFF2-40B4-BE49-F238E27FC236}">
                <a16:creationId xmlns:a16="http://schemas.microsoft.com/office/drawing/2014/main" id="{5401F812-B357-4EF4-A2F8-B5C3C4187E5E}"/>
              </a:ext>
            </a:extLst>
          </p:cNvPr>
          <p:cNvSpPr txBox="1"/>
          <p:nvPr/>
        </p:nvSpPr>
        <p:spPr>
          <a:xfrm>
            <a:off x="6001663" y="1959505"/>
            <a:ext cx="3854811" cy="369332"/>
          </a:xfrm>
          <a:prstGeom prst="rect">
            <a:avLst/>
          </a:prstGeom>
          <a:noFill/>
        </p:spPr>
        <p:txBody>
          <a:bodyPr wrap="square" rtlCol="0">
            <a:spAutoFit/>
          </a:bodyPr>
          <a:lstStyle/>
          <a:p>
            <a:r>
              <a:rPr lang="en-US"/>
              <a:t>And can show for a given state,</a:t>
            </a:r>
          </a:p>
        </p:txBody>
      </p:sp>
      <p:graphicFrame>
        <p:nvGraphicFramePr>
          <p:cNvPr id="26" name="Object 25">
            <a:extLst>
              <a:ext uri="{FF2B5EF4-FFF2-40B4-BE49-F238E27FC236}">
                <a16:creationId xmlns:a16="http://schemas.microsoft.com/office/drawing/2014/main" id="{1EBD49B2-C3CD-4A4A-9AB4-4669970E4BAF}"/>
              </a:ext>
            </a:extLst>
          </p:cNvPr>
          <p:cNvGraphicFramePr>
            <a:graphicFrameLocks noChangeAspect="1"/>
          </p:cNvGraphicFramePr>
          <p:nvPr>
            <p:extLst>
              <p:ext uri="{D42A27DB-BD31-4B8C-83A1-F6EECF244321}">
                <p14:modId xmlns:p14="http://schemas.microsoft.com/office/powerpoint/2010/main" val="1380436050"/>
              </p:ext>
            </p:extLst>
          </p:nvPr>
        </p:nvGraphicFramePr>
        <p:xfrm>
          <a:off x="6105436" y="3429000"/>
          <a:ext cx="4854727" cy="475574"/>
        </p:xfrm>
        <a:graphic>
          <a:graphicData uri="http://schemas.openxmlformats.org/presentationml/2006/ole">
            <mc:AlternateContent xmlns:mc="http://schemas.openxmlformats.org/markup-compatibility/2006">
              <mc:Choice xmlns:v="urn:schemas-microsoft-com:vml" Requires="v">
                <p:oleObj name="Equation" r:id="rId6" imgW="3975100" imgH="393700" progId="Equation.DSMT4">
                  <p:embed/>
                </p:oleObj>
              </mc:Choice>
              <mc:Fallback>
                <p:oleObj name="Equation" r:id="rId6" imgW="3975100" imgH="393700" progId="Equation.DSMT4">
                  <p:embed/>
                  <p:pic>
                    <p:nvPicPr>
                      <p:cNvPr id="26" name="Object 25">
                        <a:extLst>
                          <a:ext uri="{FF2B5EF4-FFF2-40B4-BE49-F238E27FC236}">
                            <a16:creationId xmlns:a16="http://schemas.microsoft.com/office/drawing/2014/main" id="{1EBD49B2-C3CD-4A4A-9AB4-4669970E4BA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05436" y="3429000"/>
                        <a:ext cx="4854727" cy="475574"/>
                      </a:xfrm>
                      <a:prstGeom prst="rect">
                        <a:avLst/>
                      </a:prstGeom>
                      <a:noFill/>
                    </p:spPr>
                  </p:pic>
                </p:oleObj>
              </mc:Fallback>
            </mc:AlternateContent>
          </a:graphicData>
        </a:graphic>
      </p:graphicFrame>
      <p:sp>
        <p:nvSpPr>
          <p:cNvPr id="27" name="TextBox 26">
            <a:extLst>
              <a:ext uri="{FF2B5EF4-FFF2-40B4-BE49-F238E27FC236}">
                <a16:creationId xmlns:a16="http://schemas.microsoft.com/office/drawing/2014/main" id="{EA744A0D-6B8B-4F9B-80D9-BA0B3FFBEA01}"/>
              </a:ext>
            </a:extLst>
          </p:cNvPr>
          <p:cNvSpPr txBox="1"/>
          <p:nvPr/>
        </p:nvSpPr>
        <p:spPr>
          <a:xfrm>
            <a:off x="6040732" y="2999119"/>
            <a:ext cx="4728028" cy="369332"/>
          </a:xfrm>
          <a:prstGeom prst="rect">
            <a:avLst/>
          </a:prstGeom>
          <a:noFill/>
        </p:spPr>
        <p:txBody>
          <a:bodyPr wrap="square" rtlCol="0">
            <a:spAutoFit/>
          </a:bodyPr>
          <a:lstStyle/>
          <a:p>
            <a:r>
              <a:rPr lang="en-US"/>
              <a:t>And the familiar one follows:</a:t>
            </a:r>
          </a:p>
        </p:txBody>
      </p:sp>
      <p:graphicFrame>
        <p:nvGraphicFramePr>
          <p:cNvPr id="21" name="Object 20">
            <a:extLst>
              <a:ext uri="{FF2B5EF4-FFF2-40B4-BE49-F238E27FC236}">
                <a16:creationId xmlns:a16="http://schemas.microsoft.com/office/drawing/2014/main" id="{EA30D875-8B1C-4B5D-84DD-BEFD25A3FD5D}"/>
              </a:ext>
            </a:extLst>
          </p:cNvPr>
          <p:cNvGraphicFramePr>
            <a:graphicFrameLocks noChangeAspect="1"/>
          </p:cNvGraphicFramePr>
          <p:nvPr>
            <p:extLst>
              <p:ext uri="{D42A27DB-BD31-4B8C-83A1-F6EECF244321}">
                <p14:modId xmlns:p14="http://schemas.microsoft.com/office/powerpoint/2010/main" val="1422732534"/>
              </p:ext>
            </p:extLst>
          </p:nvPr>
        </p:nvGraphicFramePr>
        <p:xfrm>
          <a:off x="459702" y="1517286"/>
          <a:ext cx="2113816" cy="2858645"/>
        </p:xfrm>
        <a:graphic>
          <a:graphicData uri="http://schemas.openxmlformats.org/presentationml/2006/ole">
            <mc:AlternateContent xmlns:mc="http://schemas.openxmlformats.org/markup-compatibility/2006">
              <mc:Choice xmlns:v="urn:schemas-microsoft-com:vml" Requires="v">
                <p:oleObj name="Equation" r:id="rId8" imgW="1612800" imgH="2184120" progId="Equation.DSMT4">
                  <p:embed/>
                </p:oleObj>
              </mc:Choice>
              <mc:Fallback>
                <p:oleObj name="Equation" r:id="rId8" imgW="1612800" imgH="2184120" progId="Equation.DSMT4">
                  <p:embed/>
                  <p:pic>
                    <p:nvPicPr>
                      <p:cNvPr id="21" name="Object 20">
                        <a:extLst>
                          <a:ext uri="{FF2B5EF4-FFF2-40B4-BE49-F238E27FC236}">
                            <a16:creationId xmlns:a16="http://schemas.microsoft.com/office/drawing/2014/main" id="{EA30D875-8B1C-4B5D-84DD-BEFD25A3FD5D}"/>
                          </a:ext>
                        </a:extLst>
                      </p:cNvPr>
                      <p:cNvPicPr>
                        <a:picLocks noChangeAspect="1" noChangeArrowheads="1"/>
                      </p:cNvPicPr>
                      <p:nvPr/>
                    </p:nvPicPr>
                    <p:blipFill>
                      <a:blip r:embed="rId9"/>
                      <a:srcRect/>
                      <a:stretch>
                        <a:fillRect/>
                      </a:stretch>
                    </p:blipFill>
                    <p:spPr bwMode="auto">
                      <a:xfrm>
                        <a:off x="459702" y="1517286"/>
                        <a:ext cx="2113816" cy="2858645"/>
                      </a:xfrm>
                      <a:prstGeom prst="rect">
                        <a:avLst/>
                      </a:prstGeom>
                      <a:noFill/>
                    </p:spPr>
                  </p:pic>
                </p:oleObj>
              </mc:Fallback>
            </mc:AlternateContent>
          </a:graphicData>
        </a:graphic>
      </p:graphicFrame>
      <p:sp>
        <p:nvSpPr>
          <p:cNvPr id="12" name="Rectangle 11">
            <a:extLst>
              <a:ext uri="{FF2B5EF4-FFF2-40B4-BE49-F238E27FC236}">
                <a16:creationId xmlns:a16="http://schemas.microsoft.com/office/drawing/2014/main" id="{7DA91E3A-6669-4DFB-8D57-EBF62457E384}"/>
              </a:ext>
            </a:extLst>
          </p:cNvPr>
          <p:cNvSpPr/>
          <p:nvPr/>
        </p:nvSpPr>
        <p:spPr>
          <a:xfrm>
            <a:off x="359080" y="5210518"/>
            <a:ext cx="5709977" cy="1323439"/>
          </a:xfrm>
          <a:prstGeom prst="rect">
            <a:avLst/>
          </a:prstGeom>
        </p:spPr>
        <p:txBody>
          <a:bodyPr wrap="square">
            <a:spAutoFit/>
          </a:bodyPr>
          <a:lstStyle/>
          <a:p>
            <a:r>
              <a:rPr lang="en-US" sz="1600"/>
              <a:t>Might note that the general time-development formula on the right suggests periodic behavior, if the eigenvalue spectrum is discrete. One could say that motion will repeat on time scale T ~ 2</a:t>
            </a:r>
            <a:r>
              <a:rPr lang="el-GR" sz="1600"/>
              <a:t>π</a:t>
            </a:r>
            <a:r>
              <a:rPr lang="en-US" sz="1600"/>
              <a:t>/</a:t>
            </a:r>
            <a:r>
              <a:rPr lang="el-GR" sz="1600"/>
              <a:t>Δ</a:t>
            </a:r>
            <a:r>
              <a:rPr lang="en-US" sz="1600"/>
              <a:t>E</a:t>
            </a:r>
            <a:r>
              <a:rPr lang="en-US" sz="1600" baseline="-25000"/>
              <a:t>gcf</a:t>
            </a:r>
            <a:r>
              <a:rPr lang="en-US" sz="1600"/>
              <a:t>, where </a:t>
            </a:r>
            <a:r>
              <a:rPr lang="el-GR" sz="1600"/>
              <a:t>Δ</a:t>
            </a:r>
            <a:r>
              <a:rPr lang="en-US" sz="1600"/>
              <a:t>E</a:t>
            </a:r>
            <a:r>
              <a:rPr lang="en-US" sz="1600" baseline="-25000"/>
              <a:t>gcf</a:t>
            </a:r>
            <a:r>
              <a:rPr lang="en-US" sz="1600"/>
              <a:t> is the greatest common factor of the energy level spectrum.</a:t>
            </a:r>
          </a:p>
        </p:txBody>
      </p:sp>
      <p:graphicFrame>
        <p:nvGraphicFramePr>
          <p:cNvPr id="4" name="Object 3">
            <a:extLst>
              <a:ext uri="{FF2B5EF4-FFF2-40B4-BE49-F238E27FC236}">
                <a16:creationId xmlns:a16="http://schemas.microsoft.com/office/drawing/2014/main" id="{D209F74C-05D7-44BC-A2FA-42507AA582D9}"/>
              </a:ext>
            </a:extLst>
          </p:cNvPr>
          <p:cNvGraphicFramePr>
            <a:graphicFrameLocks noChangeAspect="1"/>
          </p:cNvGraphicFramePr>
          <p:nvPr>
            <p:extLst>
              <p:ext uri="{D42A27DB-BD31-4B8C-83A1-F6EECF244321}">
                <p14:modId xmlns:p14="http://schemas.microsoft.com/office/powerpoint/2010/main" val="4281562438"/>
              </p:ext>
            </p:extLst>
          </p:nvPr>
        </p:nvGraphicFramePr>
        <p:xfrm>
          <a:off x="6252849" y="5261073"/>
          <a:ext cx="4776663" cy="475562"/>
        </p:xfrm>
        <a:graphic>
          <a:graphicData uri="http://schemas.openxmlformats.org/presentationml/2006/ole">
            <mc:AlternateContent xmlns:mc="http://schemas.openxmlformats.org/markup-compatibility/2006">
              <mc:Choice xmlns:v="urn:schemas-microsoft-com:vml" Requires="v">
                <p:oleObj name="Equation" r:id="rId10" imgW="3606800" imgH="355600" progId="Equation.DSMT4">
                  <p:embed/>
                </p:oleObj>
              </mc:Choice>
              <mc:Fallback>
                <p:oleObj name="Equation" r:id="rId10" imgW="3606800" imgH="355600" progId="Equation.DSMT4">
                  <p:embed/>
                  <p:pic>
                    <p:nvPicPr>
                      <p:cNvPr id="0" name="Object 2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52849" y="5261073"/>
                        <a:ext cx="4776663" cy="475562"/>
                      </a:xfrm>
                      <a:prstGeom prst="rect">
                        <a:avLst/>
                      </a:prstGeom>
                      <a:noFill/>
                    </p:spPr>
                  </p:pic>
                </p:oleObj>
              </mc:Fallback>
            </mc:AlternateContent>
          </a:graphicData>
        </a:graphic>
      </p:graphicFrame>
    </p:spTree>
    <p:extLst>
      <p:ext uri="{BB962C8B-B14F-4D97-AF65-F5344CB8AC3E}">
        <p14:creationId xmlns:p14="http://schemas.microsoft.com/office/powerpoint/2010/main" val="3076891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Consequences of Postulates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 name="Object 3">
            <a:extLst>
              <a:ext uri="{FF2B5EF4-FFF2-40B4-BE49-F238E27FC236}">
                <a16:creationId xmlns:a16="http://schemas.microsoft.com/office/drawing/2014/main" id="{6715FC29-6349-4B42-A0C3-57586A91AFFB}"/>
              </a:ext>
            </a:extLst>
          </p:cNvPr>
          <p:cNvGraphicFramePr>
            <a:graphicFrameLocks noChangeAspect="1"/>
          </p:cNvGraphicFramePr>
          <p:nvPr>
            <p:extLst>
              <p:ext uri="{D42A27DB-BD31-4B8C-83A1-F6EECF244321}">
                <p14:modId xmlns:p14="http://schemas.microsoft.com/office/powerpoint/2010/main" val="105245622"/>
              </p:ext>
            </p:extLst>
          </p:nvPr>
        </p:nvGraphicFramePr>
        <p:xfrm>
          <a:off x="504605" y="2344487"/>
          <a:ext cx="5229093" cy="1330259"/>
        </p:xfrm>
        <a:graphic>
          <a:graphicData uri="http://schemas.openxmlformats.org/presentationml/2006/ole">
            <mc:AlternateContent xmlns:mc="http://schemas.openxmlformats.org/markup-compatibility/2006">
              <mc:Choice xmlns:v="urn:schemas-microsoft-com:vml" Requires="v">
                <p:oleObj name="Equation" r:id="rId2" imgW="4190760" imgH="1066680" progId="Equation.DSMT4">
                  <p:embed/>
                </p:oleObj>
              </mc:Choice>
              <mc:Fallback>
                <p:oleObj name="Equation" r:id="rId2" imgW="4190760" imgH="1066680" progId="Equation.DSMT4">
                  <p:embed/>
                  <p:pic>
                    <p:nvPicPr>
                      <p:cNvPr id="0" name="Object 9"/>
                      <p:cNvPicPr>
                        <a:picLocks noChangeAspect="1" noChangeArrowheads="1"/>
                      </p:cNvPicPr>
                      <p:nvPr/>
                    </p:nvPicPr>
                    <p:blipFill>
                      <a:blip r:embed="rId3"/>
                      <a:srcRect/>
                      <a:stretch>
                        <a:fillRect/>
                      </a:stretch>
                    </p:blipFill>
                    <p:spPr bwMode="auto">
                      <a:xfrm>
                        <a:off x="504605" y="2344487"/>
                        <a:ext cx="5229093" cy="1330259"/>
                      </a:xfrm>
                      <a:prstGeom prst="rect">
                        <a:avLst/>
                      </a:prstGeom>
                      <a:noFill/>
                    </p:spPr>
                  </p:pic>
                </p:oleObj>
              </mc:Fallback>
            </mc:AlternateContent>
          </a:graphicData>
        </a:graphic>
      </p:graphicFrame>
      <p:sp>
        <p:nvSpPr>
          <p:cNvPr id="6" name="TextBox 5">
            <a:extLst>
              <a:ext uri="{FF2B5EF4-FFF2-40B4-BE49-F238E27FC236}">
                <a16:creationId xmlns:a16="http://schemas.microsoft.com/office/drawing/2014/main" id="{91051B32-F950-482F-ADF0-BAD855C74899}"/>
              </a:ext>
            </a:extLst>
          </p:cNvPr>
          <p:cNvSpPr txBox="1"/>
          <p:nvPr/>
        </p:nvSpPr>
        <p:spPr>
          <a:xfrm>
            <a:off x="414778" y="1297454"/>
            <a:ext cx="5408749" cy="830997"/>
          </a:xfrm>
          <a:prstGeom prst="rect">
            <a:avLst/>
          </a:prstGeom>
          <a:noFill/>
        </p:spPr>
        <p:txBody>
          <a:bodyPr wrap="square" rtlCol="0">
            <a:spAutoFit/>
          </a:bodyPr>
          <a:lstStyle/>
          <a:p>
            <a:r>
              <a:rPr lang="en-US" sz="1600"/>
              <a:t>We can work out an expression for the time-development of an observable.  We can evaluate the derivatives with Schrodinger equation, and its conjugate:</a:t>
            </a:r>
          </a:p>
        </p:txBody>
      </p:sp>
      <p:sp>
        <p:nvSpPr>
          <p:cNvPr id="7" name="TextBox 6">
            <a:extLst>
              <a:ext uri="{FF2B5EF4-FFF2-40B4-BE49-F238E27FC236}">
                <a16:creationId xmlns:a16="http://schemas.microsoft.com/office/drawing/2014/main" id="{972BAFED-29FE-45C4-9D36-F53347D7A839}"/>
              </a:ext>
            </a:extLst>
          </p:cNvPr>
          <p:cNvSpPr txBox="1"/>
          <p:nvPr/>
        </p:nvSpPr>
        <p:spPr>
          <a:xfrm>
            <a:off x="474615" y="4628359"/>
            <a:ext cx="4672651" cy="338554"/>
          </a:xfrm>
          <a:prstGeom prst="rect">
            <a:avLst/>
          </a:prstGeom>
          <a:noFill/>
        </p:spPr>
        <p:txBody>
          <a:bodyPr wrap="square" rtlCol="0">
            <a:spAutoFit/>
          </a:bodyPr>
          <a:lstStyle/>
          <a:p>
            <a:r>
              <a:rPr lang="en-US" sz="1600"/>
              <a:t>It follows that expectations follow classical laws: </a:t>
            </a:r>
          </a:p>
        </p:txBody>
      </p:sp>
      <p:graphicFrame>
        <p:nvGraphicFramePr>
          <p:cNvPr id="9" name="Object 8">
            <a:extLst>
              <a:ext uri="{FF2B5EF4-FFF2-40B4-BE49-F238E27FC236}">
                <a16:creationId xmlns:a16="http://schemas.microsoft.com/office/drawing/2014/main" id="{07635F94-AF8B-4309-8A87-C3424B8AD15C}"/>
              </a:ext>
            </a:extLst>
          </p:cNvPr>
          <p:cNvGraphicFramePr>
            <a:graphicFrameLocks noChangeAspect="1"/>
          </p:cNvGraphicFramePr>
          <p:nvPr>
            <p:extLst>
              <p:ext uri="{D42A27DB-BD31-4B8C-83A1-F6EECF244321}">
                <p14:modId xmlns:p14="http://schemas.microsoft.com/office/powerpoint/2010/main" val="3657013005"/>
              </p:ext>
            </p:extLst>
          </p:nvPr>
        </p:nvGraphicFramePr>
        <p:xfrm>
          <a:off x="528917" y="5032211"/>
          <a:ext cx="1244338" cy="528335"/>
        </p:xfrm>
        <a:graphic>
          <a:graphicData uri="http://schemas.openxmlformats.org/presentationml/2006/ole">
            <mc:AlternateContent xmlns:mc="http://schemas.openxmlformats.org/markup-compatibility/2006">
              <mc:Choice xmlns:v="urn:schemas-microsoft-com:vml" Requires="v">
                <p:oleObj name="Equation" r:id="rId4" imgW="1054080" imgH="444240" progId="Equation.DSMT4">
                  <p:embed/>
                </p:oleObj>
              </mc:Choice>
              <mc:Fallback>
                <p:oleObj name="Equation" r:id="rId4" imgW="1054080" imgH="444240" progId="Equation.DSMT4">
                  <p:embed/>
                  <p:pic>
                    <p:nvPicPr>
                      <p:cNvPr id="0" name="Object 14"/>
                      <p:cNvPicPr>
                        <a:picLocks noChangeAspect="1" noChangeArrowheads="1"/>
                      </p:cNvPicPr>
                      <p:nvPr/>
                    </p:nvPicPr>
                    <p:blipFill>
                      <a:blip r:embed="rId5"/>
                      <a:srcRect/>
                      <a:stretch>
                        <a:fillRect/>
                      </a:stretch>
                    </p:blipFill>
                    <p:spPr bwMode="auto">
                      <a:xfrm>
                        <a:off x="528917" y="5032211"/>
                        <a:ext cx="1244338" cy="528335"/>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10A7FCDE-F75B-4D41-B8DA-0DFCAD0A0FE3}"/>
              </a:ext>
            </a:extLst>
          </p:cNvPr>
          <p:cNvSpPr txBox="1"/>
          <p:nvPr/>
        </p:nvSpPr>
        <p:spPr>
          <a:xfrm>
            <a:off x="6264776" y="1013060"/>
            <a:ext cx="5557638" cy="1600438"/>
          </a:xfrm>
          <a:prstGeom prst="rect">
            <a:avLst/>
          </a:prstGeom>
          <a:noFill/>
        </p:spPr>
        <p:txBody>
          <a:bodyPr wrap="square" rtlCol="0">
            <a:spAutoFit/>
          </a:bodyPr>
          <a:lstStyle/>
          <a:p>
            <a:r>
              <a:rPr lang="en-US" sz="1400"/>
              <a:t>Follows that if [A,H] = 0, or |</a:t>
            </a:r>
            <a:r>
              <a:rPr lang="el-GR" sz="1400"/>
              <a:t>ψ</a:t>
            </a:r>
            <a:r>
              <a:rPr lang="en-US" sz="1400"/>
              <a:t>&gt; is eigenstate of A or H, then &lt;A&gt; is constant.  But if neither then &lt;A&gt; will change.  The rate of change is governed by the spread of |</a:t>
            </a:r>
            <a:r>
              <a:rPr lang="el-GR" sz="1400"/>
              <a:t>ψ</a:t>
            </a:r>
            <a:r>
              <a:rPr lang="en-US" sz="1400"/>
              <a:t>&gt; about its energy states.  Consider, assuming A doesn’t explicitly depend on time, then we can deduce a relationship between this spread and the amount of time it takes for the &lt;A&gt; to pass through one std of itself.  Whether this is due to decoherence or translation or whatever is unspecified.</a:t>
            </a:r>
            <a:endParaRPr lang="en-US" sz="1600"/>
          </a:p>
        </p:txBody>
      </p:sp>
      <p:graphicFrame>
        <p:nvGraphicFramePr>
          <p:cNvPr id="20" name="Object 19">
            <a:extLst>
              <a:ext uri="{FF2B5EF4-FFF2-40B4-BE49-F238E27FC236}">
                <a16:creationId xmlns:a16="http://schemas.microsoft.com/office/drawing/2014/main" id="{ADA7CD4D-FBD7-405D-A4D1-9F73EC065793}"/>
              </a:ext>
            </a:extLst>
          </p:cNvPr>
          <p:cNvGraphicFramePr>
            <a:graphicFrameLocks noChangeAspect="1"/>
          </p:cNvGraphicFramePr>
          <p:nvPr>
            <p:extLst>
              <p:ext uri="{D42A27DB-BD31-4B8C-83A1-F6EECF244321}">
                <p14:modId xmlns:p14="http://schemas.microsoft.com/office/powerpoint/2010/main" val="2786491975"/>
              </p:ext>
            </p:extLst>
          </p:nvPr>
        </p:nvGraphicFramePr>
        <p:xfrm>
          <a:off x="528917" y="3890782"/>
          <a:ext cx="4071938" cy="542925"/>
        </p:xfrm>
        <a:graphic>
          <a:graphicData uri="http://schemas.openxmlformats.org/presentationml/2006/ole">
            <mc:AlternateContent xmlns:mc="http://schemas.openxmlformats.org/markup-compatibility/2006">
              <mc:Choice xmlns:v="urn:schemas-microsoft-com:vml" Requires="v">
                <p:oleObj name="Equation" r:id="rId6" imgW="3047760" imgH="406080" progId="Equation.DSMT4">
                  <p:embed/>
                </p:oleObj>
              </mc:Choice>
              <mc:Fallback>
                <p:oleObj name="Equation" r:id="rId6" imgW="3047760" imgH="406080" progId="Equation.DSMT4">
                  <p:embed/>
                  <p:pic>
                    <p:nvPicPr>
                      <p:cNvPr id="4" name="Object 3">
                        <a:extLst>
                          <a:ext uri="{FF2B5EF4-FFF2-40B4-BE49-F238E27FC236}">
                            <a16:creationId xmlns:a16="http://schemas.microsoft.com/office/drawing/2014/main" id="{6715FC29-6349-4B42-A0C3-57586A91AFFB}"/>
                          </a:ext>
                        </a:extLst>
                      </p:cNvPr>
                      <p:cNvPicPr>
                        <a:picLocks noChangeAspect="1" noChangeArrowheads="1"/>
                      </p:cNvPicPr>
                      <p:nvPr/>
                    </p:nvPicPr>
                    <p:blipFill>
                      <a:blip r:embed="rId7"/>
                      <a:srcRect/>
                      <a:stretch>
                        <a:fillRect/>
                      </a:stretch>
                    </p:blipFill>
                    <p:spPr bwMode="auto">
                      <a:xfrm>
                        <a:off x="528917" y="3890782"/>
                        <a:ext cx="4071938" cy="542925"/>
                      </a:xfrm>
                      <a:prstGeom prst="rect">
                        <a:avLst/>
                      </a:prstGeom>
                      <a:solidFill>
                        <a:srgbClr val="CCFFCC"/>
                      </a:solidFill>
                    </p:spPr>
                  </p:pic>
                </p:oleObj>
              </mc:Fallback>
            </mc:AlternateContent>
          </a:graphicData>
        </a:graphic>
      </p:graphicFrame>
      <p:graphicFrame>
        <p:nvGraphicFramePr>
          <p:cNvPr id="22" name="Object 21">
            <a:extLst>
              <a:ext uri="{FF2B5EF4-FFF2-40B4-BE49-F238E27FC236}">
                <a16:creationId xmlns:a16="http://schemas.microsoft.com/office/drawing/2014/main" id="{D6060317-2055-439D-B4AE-7E2C422F448B}"/>
              </a:ext>
            </a:extLst>
          </p:cNvPr>
          <p:cNvGraphicFramePr>
            <a:graphicFrameLocks noChangeAspect="1"/>
          </p:cNvGraphicFramePr>
          <p:nvPr>
            <p:extLst>
              <p:ext uri="{D42A27DB-BD31-4B8C-83A1-F6EECF244321}">
                <p14:modId xmlns:p14="http://schemas.microsoft.com/office/powerpoint/2010/main" val="749218184"/>
              </p:ext>
            </p:extLst>
          </p:nvPr>
        </p:nvGraphicFramePr>
        <p:xfrm>
          <a:off x="6330552" y="2685340"/>
          <a:ext cx="4470400" cy="2011362"/>
        </p:xfrm>
        <a:graphic>
          <a:graphicData uri="http://schemas.openxmlformats.org/presentationml/2006/ole">
            <mc:AlternateContent xmlns:mc="http://schemas.openxmlformats.org/markup-compatibility/2006">
              <mc:Choice xmlns:v="urn:schemas-microsoft-com:vml" Requires="v">
                <p:oleObj name="Equation" r:id="rId8" imgW="3377880" imgH="1536480" progId="Equation.DSMT4">
                  <p:embed/>
                </p:oleObj>
              </mc:Choice>
              <mc:Fallback>
                <p:oleObj name="Equation" r:id="rId8" imgW="3377880" imgH="1536480" progId="Equation.DSMT4">
                  <p:embed/>
                  <p:pic>
                    <p:nvPicPr>
                      <p:cNvPr id="22" name="Object 21">
                        <a:extLst>
                          <a:ext uri="{FF2B5EF4-FFF2-40B4-BE49-F238E27FC236}">
                            <a16:creationId xmlns:a16="http://schemas.microsoft.com/office/drawing/2014/main" id="{FC69FF23-C779-4A01-9221-48C185D6E93B}"/>
                          </a:ext>
                        </a:extLst>
                      </p:cNvPr>
                      <p:cNvPicPr>
                        <a:picLocks noChangeAspect="1" noChangeArrowheads="1"/>
                      </p:cNvPicPr>
                      <p:nvPr/>
                    </p:nvPicPr>
                    <p:blipFill>
                      <a:blip r:embed="rId9"/>
                      <a:srcRect/>
                      <a:stretch>
                        <a:fillRect/>
                      </a:stretch>
                    </p:blipFill>
                    <p:spPr bwMode="auto">
                      <a:xfrm>
                        <a:off x="6330552" y="2685340"/>
                        <a:ext cx="4470400" cy="2011362"/>
                      </a:xfrm>
                      <a:prstGeom prst="rect">
                        <a:avLst/>
                      </a:prstGeom>
                      <a:noFill/>
                    </p:spPr>
                  </p:pic>
                </p:oleObj>
              </mc:Fallback>
            </mc:AlternateContent>
          </a:graphicData>
        </a:graphic>
      </p:graphicFrame>
      <p:pic>
        <p:nvPicPr>
          <p:cNvPr id="3" name="Picture 2">
            <a:extLst>
              <a:ext uri="{FF2B5EF4-FFF2-40B4-BE49-F238E27FC236}">
                <a16:creationId xmlns:a16="http://schemas.microsoft.com/office/drawing/2014/main" id="{DF190844-C554-47C7-94E3-0E31C51EB306}"/>
              </a:ext>
            </a:extLst>
          </p:cNvPr>
          <p:cNvPicPr>
            <a:picLocks noChangeAspect="1"/>
          </p:cNvPicPr>
          <p:nvPr/>
        </p:nvPicPr>
        <p:blipFill>
          <a:blip r:embed="rId10"/>
          <a:stretch>
            <a:fillRect/>
          </a:stretch>
        </p:blipFill>
        <p:spPr>
          <a:xfrm>
            <a:off x="6264776" y="5774484"/>
            <a:ext cx="5238096" cy="876739"/>
          </a:xfrm>
          <a:prstGeom prst="rect">
            <a:avLst/>
          </a:prstGeom>
        </p:spPr>
      </p:pic>
      <p:sp>
        <p:nvSpPr>
          <p:cNvPr id="11" name="TextBox 10">
            <a:extLst>
              <a:ext uri="{FF2B5EF4-FFF2-40B4-BE49-F238E27FC236}">
                <a16:creationId xmlns:a16="http://schemas.microsoft.com/office/drawing/2014/main" id="{87BAD22D-CA0A-40CB-88E5-7AA55AB21B8D}"/>
              </a:ext>
            </a:extLst>
          </p:cNvPr>
          <p:cNvSpPr txBox="1"/>
          <p:nvPr/>
        </p:nvSpPr>
        <p:spPr>
          <a:xfrm flipH="1">
            <a:off x="6264776" y="4732912"/>
            <a:ext cx="5708893" cy="954107"/>
          </a:xfrm>
          <a:prstGeom prst="rect">
            <a:avLst/>
          </a:prstGeom>
          <a:noFill/>
        </p:spPr>
        <p:txBody>
          <a:bodyPr wrap="square" rtlCol="0">
            <a:spAutoFit/>
          </a:bodyPr>
          <a:lstStyle/>
          <a:p>
            <a:r>
              <a:rPr lang="en-US" sz="1400"/>
              <a:t>A particle exerts force on another by creating and sending a virtual particle to the recipient, which destroys the particle.  This process violates energy conservation over the time </a:t>
            </a:r>
            <a:r>
              <a:rPr lang="el-GR" sz="1400"/>
              <a:t>Δ</a:t>
            </a:r>
            <a:r>
              <a:rPr lang="en-US" sz="1400"/>
              <a:t>t it takes the vp to make the transit.  Assuming its speed is c, furthest it could go is R = c(ħ/2mc</a:t>
            </a:r>
            <a:r>
              <a:rPr lang="en-US" sz="1400" baseline="30000"/>
              <a:t>2</a:t>
            </a:r>
            <a:r>
              <a:rPr lang="en-US" sz="1400"/>
              <a:t>).  </a:t>
            </a:r>
          </a:p>
        </p:txBody>
      </p:sp>
    </p:spTree>
    <p:extLst>
      <p:ext uri="{BB962C8B-B14F-4D97-AF65-F5344CB8AC3E}">
        <p14:creationId xmlns:p14="http://schemas.microsoft.com/office/powerpoint/2010/main" val="1796775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Continuous Symmetries</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7" name="TextBox 46">
            <a:extLst>
              <a:ext uri="{FF2B5EF4-FFF2-40B4-BE49-F238E27FC236}">
                <a16:creationId xmlns:a16="http://schemas.microsoft.com/office/drawing/2014/main" id="{094A2A2A-6284-4993-8755-B779E334034C}"/>
              </a:ext>
            </a:extLst>
          </p:cNvPr>
          <p:cNvSpPr txBox="1"/>
          <p:nvPr/>
        </p:nvSpPr>
        <p:spPr>
          <a:xfrm>
            <a:off x="320509" y="726573"/>
            <a:ext cx="10680571" cy="954107"/>
          </a:xfrm>
          <a:prstGeom prst="rect">
            <a:avLst/>
          </a:prstGeom>
          <a:noFill/>
        </p:spPr>
        <p:txBody>
          <a:bodyPr wrap="square" rtlCol="0">
            <a:spAutoFit/>
          </a:bodyPr>
          <a:lstStyle/>
          <a:p>
            <a:r>
              <a:rPr lang="en-US" sz="1400"/>
              <a:t>We made sparing use of the correspondence between quantum mechanical commutators and classical Poisson brackets.  In CM we found that when a variable commuted with H, it was a conserved quantity, and so we found here (at least its expectation).  Earlier we had also determined that this conserved quantities were paired with certain symmetries of H, and we’d like to examine that correspondence here too.  To proceed, in a coordinate-free basis, we need to develop the notion of an operator which ‘translates’ or ‘rotates’ a state vector.</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1293904604"/>
              </p:ext>
            </p:extLst>
          </p:nvPr>
        </p:nvGraphicFramePr>
        <p:xfrm>
          <a:off x="434975" y="2414588"/>
          <a:ext cx="1449388" cy="374650"/>
        </p:xfrm>
        <a:graphic>
          <a:graphicData uri="http://schemas.openxmlformats.org/presentationml/2006/ole">
            <mc:AlternateContent xmlns:mc="http://schemas.openxmlformats.org/markup-compatibility/2006">
              <mc:Choice xmlns:v="urn:schemas-microsoft-com:vml" Requires="v">
                <p:oleObj name="Equation" r:id="rId2" imgW="927000" imgH="241200" progId="Equation.DSMT4">
                  <p:embed/>
                </p:oleObj>
              </mc:Choice>
              <mc:Fallback>
                <p:oleObj name="Equation" r:id="rId2" imgW="927000" imgH="241200" progId="Equation.DSMT4">
                  <p:embed/>
                  <p:pic>
                    <p:nvPicPr>
                      <p:cNvPr id="0" name="Object 1"/>
                      <p:cNvPicPr>
                        <a:picLocks noChangeAspect="1" noChangeArrowheads="1"/>
                      </p:cNvPicPr>
                      <p:nvPr/>
                    </p:nvPicPr>
                    <p:blipFill>
                      <a:blip r:embed="rId3"/>
                      <a:srcRect/>
                      <a:stretch>
                        <a:fillRect/>
                      </a:stretch>
                    </p:blipFill>
                    <p:spPr bwMode="auto">
                      <a:xfrm>
                        <a:off x="434975" y="2414588"/>
                        <a:ext cx="1449388" cy="374650"/>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6096000" y="1844278"/>
            <a:ext cx="4807672" cy="523220"/>
          </a:xfrm>
          <a:prstGeom prst="rect">
            <a:avLst/>
          </a:prstGeom>
          <a:noFill/>
        </p:spPr>
        <p:txBody>
          <a:bodyPr wrap="square" rtlCol="0">
            <a:spAutoFit/>
          </a:bodyPr>
          <a:lstStyle/>
          <a:p>
            <a:r>
              <a:rPr lang="en-US" sz="1400"/>
              <a:t>Now we need to examine how the transformation operator affects other operators.  First, we have:</a:t>
            </a:r>
          </a:p>
        </p:txBody>
      </p:sp>
      <p:sp>
        <p:nvSpPr>
          <p:cNvPr id="12" name="TextBox 11">
            <a:extLst>
              <a:ext uri="{FF2B5EF4-FFF2-40B4-BE49-F238E27FC236}">
                <a16:creationId xmlns:a16="http://schemas.microsoft.com/office/drawing/2014/main" id="{2BF50A43-9513-4143-B0B8-89A526B985ED}"/>
              </a:ext>
            </a:extLst>
          </p:cNvPr>
          <p:cNvSpPr txBox="1"/>
          <p:nvPr/>
        </p:nvSpPr>
        <p:spPr>
          <a:xfrm>
            <a:off x="320509" y="2907477"/>
            <a:ext cx="4807672" cy="307777"/>
          </a:xfrm>
          <a:prstGeom prst="rect">
            <a:avLst/>
          </a:prstGeom>
          <a:noFill/>
        </p:spPr>
        <p:txBody>
          <a:bodyPr wrap="square" rtlCol="0">
            <a:spAutoFit/>
          </a:bodyPr>
          <a:lstStyle/>
          <a:p>
            <a:r>
              <a:rPr lang="en-US" sz="1400"/>
              <a:t>Presuming it preservers normalization, it must be unitary:</a:t>
            </a:r>
          </a:p>
        </p:txBody>
      </p:sp>
      <p:graphicFrame>
        <p:nvGraphicFramePr>
          <p:cNvPr id="11" name="Object 10">
            <a:extLst>
              <a:ext uri="{FF2B5EF4-FFF2-40B4-BE49-F238E27FC236}">
                <a16:creationId xmlns:a16="http://schemas.microsoft.com/office/drawing/2014/main" id="{9F410840-7563-4061-8B1C-9297768DBAC6}"/>
              </a:ext>
            </a:extLst>
          </p:cNvPr>
          <p:cNvGraphicFramePr>
            <a:graphicFrameLocks noChangeAspect="1"/>
          </p:cNvGraphicFramePr>
          <p:nvPr>
            <p:extLst>
              <p:ext uri="{D42A27DB-BD31-4B8C-83A1-F6EECF244321}">
                <p14:modId xmlns:p14="http://schemas.microsoft.com/office/powerpoint/2010/main" val="2283658861"/>
              </p:ext>
            </p:extLst>
          </p:nvPr>
        </p:nvGraphicFramePr>
        <p:xfrm>
          <a:off x="401638" y="3273425"/>
          <a:ext cx="2265362" cy="939800"/>
        </p:xfrm>
        <a:graphic>
          <a:graphicData uri="http://schemas.openxmlformats.org/presentationml/2006/ole">
            <mc:AlternateContent xmlns:mc="http://schemas.openxmlformats.org/markup-compatibility/2006">
              <mc:Choice xmlns:v="urn:schemas-microsoft-com:vml" Requires="v">
                <p:oleObj name="Equation" r:id="rId4" imgW="1866600" imgH="774360" progId="Equation.DSMT4">
                  <p:embed/>
                </p:oleObj>
              </mc:Choice>
              <mc:Fallback>
                <p:oleObj name="Equation" r:id="rId4" imgW="1866600" imgH="774360" progId="Equation.DSMT4">
                  <p:embed/>
                  <p:pic>
                    <p:nvPicPr>
                      <p:cNvPr id="0" name="Object 4"/>
                      <p:cNvPicPr>
                        <a:picLocks noChangeAspect="1" noChangeArrowheads="1"/>
                      </p:cNvPicPr>
                      <p:nvPr/>
                    </p:nvPicPr>
                    <p:blipFill>
                      <a:blip r:embed="rId5"/>
                      <a:srcRect/>
                      <a:stretch>
                        <a:fillRect/>
                      </a:stretch>
                    </p:blipFill>
                    <p:spPr bwMode="auto">
                      <a:xfrm>
                        <a:off x="401638" y="3273425"/>
                        <a:ext cx="2265362" cy="9398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CE3CD30F-BF04-42AB-B718-A48078F8F1AB}"/>
              </a:ext>
            </a:extLst>
          </p:cNvPr>
          <p:cNvGraphicFramePr>
            <a:graphicFrameLocks noChangeAspect="1"/>
          </p:cNvGraphicFramePr>
          <p:nvPr>
            <p:extLst>
              <p:ext uri="{D42A27DB-BD31-4B8C-83A1-F6EECF244321}">
                <p14:modId xmlns:p14="http://schemas.microsoft.com/office/powerpoint/2010/main" val="1716787646"/>
              </p:ext>
            </p:extLst>
          </p:nvPr>
        </p:nvGraphicFramePr>
        <p:xfrm>
          <a:off x="355600" y="5702300"/>
          <a:ext cx="2773363" cy="1028700"/>
        </p:xfrm>
        <a:graphic>
          <a:graphicData uri="http://schemas.openxmlformats.org/presentationml/2006/ole">
            <mc:AlternateContent xmlns:mc="http://schemas.openxmlformats.org/markup-compatibility/2006">
              <mc:Choice xmlns:v="urn:schemas-microsoft-com:vml" Requires="v">
                <p:oleObj name="Equation" r:id="rId6" imgW="2463480" imgH="914400" progId="Equation.DSMT4">
                  <p:embed/>
                </p:oleObj>
              </mc:Choice>
              <mc:Fallback>
                <p:oleObj name="Equation" r:id="rId6" imgW="2463480" imgH="914400" progId="Equation.DSMT4">
                  <p:embed/>
                  <p:pic>
                    <p:nvPicPr>
                      <p:cNvPr id="0" name="Object 6"/>
                      <p:cNvPicPr>
                        <a:picLocks noChangeAspect="1" noChangeArrowheads="1"/>
                      </p:cNvPicPr>
                      <p:nvPr/>
                    </p:nvPicPr>
                    <p:blipFill>
                      <a:blip r:embed="rId7"/>
                      <a:srcRect/>
                      <a:stretch>
                        <a:fillRect/>
                      </a:stretch>
                    </p:blipFill>
                    <p:spPr bwMode="auto">
                      <a:xfrm>
                        <a:off x="355600" y="5702300"/>
                        <a:ext cx="2773363" cy="1028700"/>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EBC9E6B2-A380-46BB-93A1-9285940DB64E}"/>
              </a:ext>
            </a:extLst>
          </p:cNvPr>
          <p:cNvSpPr txBox="1"/>
          <p:nvPr/>
        </p:nvSpPr>
        <p:spPr>
          <a:xfrm>
            <a:off x="280988" y="4258509"/>
            <a:ext cx="4807672" cy="523220"/>
          </a:xfrm>
          <a:prstGeom prst="rect">
            <a:avLst/>
          </a:prstGeom>
          <a:noFill/>
        </p:spPr>
        <p:txBody>
          <a:bodyPr wrap="square" rtlCol="0">
            <a:spAutoFit/>
          </a:bodyPr>
          <a:lstStyle/>
          <a:p>
            <a:r>
              <a:rPr lang="en-US" sz="1400"/>
              <a:t>We can Taylor expand the operator.  To first order, we can write it as follows.  The unitary property of T requires G be Hermitian.</a:t>
            </a:r>
          </a:p>
        </p:txBody>
      </p:sp>
      <p:graphicFrame>
        <p:nvGraphicFramePr>
          <p:cNvPr id="18" name="Object 17">
            <a:extLst>
              <a:ext uri="{FF2B5EF4-FFF2-40B4-BE49-F238E27FC236}">
                <a16:creationId xmlns:a16="http://schemas.microsoft.com/office/drawing/2014/main" id="{566A3ECD-03CC-405D-AAA4-39F00C9D7743}"/>
              </a:ext>
            </a:extLst>
          </p:cNvPr>
          <p:cNvGraphicFramePr>
            <a:graphicFrameLocks noChangeAspect="1"/>
          </p:cNvGraphicFramePr>
          <p:nvPr>
            <p:extLst>
              <p:ext uri="{D42A27DB-BD31-4B8C-83A1-F6EECF244321}">
                <p14:modId xmlns:p14="http://schemas.microsoft.com/office/powerpoint/2010/main" val="501028819"/>
              </p:ext>
            </p:extLst>
          </p:nvPr>
        </p:nvGraphicFramePr>
        <p:xfrm>
          <a:off x="383900" y="4826458"/>
          <a:ext cx="1541462" cy="503238"/>
        </p:xfrm>
        <a:graphic>
          <a:graphicData uri="http://schemas.openxmlformats.org/presentationml/2006/ole">
            <mc:AlternateContent xmlns:mc="http://schemas.openxmlformats.org/markup-compatibility/2006">
              <mc:Choice xmlns:v="urn:schemas-microsoft-com:vml" Requires="v">
                <p:oleObj name="Equation" r:id="rId8" imgW="1206360" imgH="393480" progId="Equation.DSMT4">
                  <p:embed/>
                </p:oleObj>
              </mc:Choice>
              <mc:Fallback>
                <p:oleObj name="Equation" r:id="rId8" imgW="1206360" imgH="393480" progId="Equation.DSMT4">
                  <p:embed/>
                  <p:pic>
                    <p:nvPicPr>
                      <p:cNvPr id="14" name="Object 13">
                        <a:extLst>
                          <a:ext uri="{FF2B5EF4-FFF2-40B4-BE49-F238E27FC236}">
                            <a16:creationId xmlns:a16="http://schemas.microsoft.com/office/drawing/2014/main" id="{CE3CD30F-BF04-42AB-B718-A48078F8F1AB}"/>
                          </a:ext>
                        </a:extLst>
                      </p:cNvPr>
                      <p:cNvPicPr>
                        <a:picLocks noChangeAspect="1" noChangeArrowheads="1"/>
                      </p:cNvPicPr>
                      <p:nvPr/>
                    </p:nvPicPr>
                    <p:blipFill>
                      <a:blip r:embed="rId9"/>
                      <a:srcRect/>
                      <a:stretch>
                        <a:fillRect/>
                      </a:stretch>
                    </p:blipFill>
                    <p:spPr bwMode="auto">
                      <a:xfrm>
                        <a:off x="383900" y="4826458"/>
                        <a:ext cx="1541462" cy="503238"/>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93C3DDAE-CEB7-47CB-B0C6-5E47F646E4D8}"/>
              </a:ext>
            </a:extLst>
          </p:cNvPr>
          <p:cNvSpPr txBox="1"/>
          <p:nvPr/>
        </p:nvSpPr>
        <p:spPr>
          <a:xfrm>
            <a:off x="270402" y="5349678"/>
            <a:ext cx="5888117" cy="307777"/>
          </a:xfrm>
          <a:prstGeom prst="rect">
            <a:avLst/>
          </a:prstGeom>
          <a:noFill/>
        </p:spPr>
        <p:txBody>
          <a:bodyPr wrap="square" rtlCol="0">
            <a:spAutoFit/>
          </a:bodyPr>
          <a:lstStyle/>
          <a:p>
            <a:r>
              <a:rPr lang="en-US" sz="1400"/>
              <a:t>Can write T in terms of G entire by combining infinitesimal transformations:</a:t>
            </a:r>
          </a:p>
        </p:txBody>
      </p:sp>
      <p:sp>
        <p:nvSpPr>
          <p:cNvPr id="20" name="TextBox 19">
            <a:extLst>
              <a:ext uri="{FF2B5EF4-FFF2-40B4-BE49-F238E27FC236}">
                <a16:creationId xmlns:a16="http://schemas.microsoft.com/office/drawing/2014/main" id="{DDA0C136-53B1-4536-9FAC-BF734910FE22}"/>
              </a:ext>
            </a:extLst>
          </p:cNvPr>
          <p:cNvSpPr txBox="1"/>
          <p:nvPr/>
        </p:nvSpPr>
        <p:spPr>
          <a:xfrm>
            <a:off x="320509" y="1850989"/>
            <a:ext cx="4807672" cy="523220"/>
          </a:xfrm>
          <a:prstGeom prst="rect">
            <a:avLst/>
          </a:prstGeom>
          <a:noFill/>
        </p:spPr>
        <p:txBody>
          <a:bodyPr wrap="square" rtlCol="0">
            <a:spAutoFit/>
          </a:bodyPr>
          <a:lstStyle/>
          <a:p>
            <a:r>
              <a:rPr lang="en-US" sz="1400"/>
              <a:t>So let’s introduce a continuous transformation operator: T(</a:t>
            </a:r>
            <a:r>
              <a:rPr lang="el-GR" sz="1400"/>
              <a:t>α</a:t>
            </a:r>
            <a:r>
              <a:rPr lang="en-US" sz="1400"/>
              <a:t>), whose effect on |</a:t>
            </a:r>
            <a:r>
              <a:rPr lang="el-GR" sz="1400"/>
              <a:t>ψ</a:t>
            </a:r>
            <a:r>
              <a:rPr lang="en-US" sz="1400"/>
              <a:t>&gt; is to perform the transformation.</a:t>
            </a:r>
          </a:p>
        </p:txBody>
      </p:sp>
      <p:graphicFrame>
        <p:nvGraphicFramePr>
          <p:cNvPr id="21" name="Object 20">
            <a:extLst>
              <a:ext uri="{FF2B5EF4-FFF2-40B4-BE49-F238E27FC236}">
                <a16:creationId xmlns:a16="http://schemas.microsoft.com/office/drawing/2014/main" id="{477BCB4E-8E87-4C4E-A911-5AA4C7315F68}"/>
              </a:ext>
            </a:extLst>
          </p:cNvPr>
          <p:cNvGraphicFramePr>
            <a:graphicFrameLocks noChangeAspect="1"/>
          </p:cNvGraphicFramePr>
          <p:nvPr>
            <p:extLst>
              <p:ext uri="{D42A27DB-BD31-4B8C-83A1-F6EECF244321}">
                <p14:modId xmlns:p14="http://schemas.microsoft.com/office/powerpoint/2010/main" val="4217482579"/>
              </p:ext>
            </p:extLst>
          </p:nvPr>
        </p:nvGraphicFramePr>
        <p:xfrm>
          <a:off x="6158520" y="2414588"/>
          <a:ext cx="1967386" cy="347013"/>
        </p:xfrm>
        <a:graphic>
          <a:graphicData uri="http://schemas.openxmlformats.org/presentationml/2006/ole">
            <mc:AlternateContent xmlns:mc="http://schemas.openxmlformats.org/markup-compatibility/2006">
              <mc:Choice xmlns:v="urn:schemas-microsoft-com:vml" Requires="v">
                <p:oleObj name="Equation" r:id="rId10" imgW="1358640" imgH="241200" progId="Equation.DSMT4">
                  <p:embed/>
                </p:oleObj>
              </mc:Choice>
              <mc:Fallback>
                <p:oleObj name="Equation" r:id="rId10" imgW="1358640" imgH="2412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11"/>
                      <a:srcRect/>
                      <a:stretch>
                        <a:fillRect/>
                      </a:stretch>
                    </p:blipFill>
                    <p:spPr bwMode="auto">
                      <a:xfrm>
                        <a:off x="6158520" y="2414588"/>
                        <a:ext cx="1967386" cy="347013"/>
                      </a:xfrm>
                      <a:prstGeom prst="rect">
                        <a:avLst/>
                      </a:prstGeom>
                      <a:noFill/>
                    </p:spPr>
                  </p:pic>
                </p:oleObj>
              </mc:Fallback>
            </mc:AlternateContent>
          </a:graphicData>
        </a:graphic>
      </p:graphicFrame>
      <p:graphicFrame>
        <p:nvGraphicFramePr>
          <p:cNvPr id="16" name="Object 15">
            <a:extLst>
              <a:ext uri="{FF2B5EF4-FFF2-40B4-BE49-F238E27FC236}">
                <a16:creationId xmlns:a16="http://schemas.microsoft.com/office/drawing/2014/main" id="{377158D5-9C13-45B5-B8AB-3542AC7477A8}"/>
              </a:ext>
            </a:extLst>
          </p:cNvPr>
          <p:cNvGraphicFramePr>
            <a:graphicFrameLocks noChangeAspect="1"/>
          </p:cNvGraphicFramePr>
          <p:nvPr>
            <p:extLst>
              <p:ext uri="{D42A27DB-BD31-4B8C-83A1-F6EECF244321}">
                <p14:modId xmlns:p14="http://schemas.microsoft.com/office/powerpoint/2010/main" val="1102580834"/>
              </p:ext>
            </p:extLst>
          </p:nvPr>
        </p:nvGraphicFramePr>
        <p:xfrm>
          <a:off x="6158520" y="5225946"/>
          <a:ext cx="3665537" cy="579438"/>
        </p:xfrm>
        <a:graphic>
          <a:graphicData uri="http://schemas.openxmlformats.org/presentationml/2006/ole">
            <mc:AlternateContent xmlns:mc="http://schemas.openxmlformats.org/markup-compatibility/2006">
              <mc:Choice xmlns:v="urn:schemas-microsoft-com:vml" Requires="v">
                <p:oleObj name="Equation" r:id="rId12" imgW="2692080" imgH="431640" progId="Equation.DSMT4">
                  <p:embed/>
                </p:oleObj>
              </mc:Choice>
              <mc:Fallback>
                <p:oleObj name="Equation" r:id="rId12" imgW="2692080" imgH="431640" progId="Equation.DSMT4">
                  <p:embed/>
                  <p:pic>
                    <p:nvPicPr>
                      <p:cNvPr id="0" name="Object 15"/>
                      <p:cNvPicPr>
                        <a:picLocks noChangeAspect="1" noChangeArrowheads="1"/>
                      </p:cNvPicPr>
                      <p:nvPr/>
                    </p:nvPicPr>
                    <p:blipFill>
                      <a:blip r:embed="rId13"/>
                      <a:srcRect/>
                      <a:stretch>
                        <a:fillRect/>
                      </a:stretch>
                    </p:blipFill>
                    <p:spPr bwMode="auto">
                      <a:xfrm>
                        <a:off x="6158520" y="5225946"/>
                        <a:ext cx="3665537" cy="579438"/>
                      </a:xfrm>
                      <a:prstGeom prst="rect">
                        <a:avLst/>
                      </a:prstGeom>
                      <a:noFill/>
                    </p:spPr>
                  </p:pic>
                </p:oleObj>
              </mc:Fallback>
            </mc:AlternateContent>
          </a:graphicData>
        </a:graphic>
      </p:graphicFrame>
      <p:sp>
        <p:nvSpPr>
          <p:cNvPr id="24" name="TextBox 23">
            <a:extLst>
              <a:ext uri="{FF2B5EF4-FFF2-40B4-BE49-F238E27FC236}">
                <a16:creationId xmlns:a16="http://schemas.microsoft.com/office/drawing/2014/main" id="{C972C007-CC20-4054-BD11-9A1EBD799E2B}"/>
              </a:ext>
            </a:extLst>
          </p:cNvPr>
          <p:cNvSpPr txBox="1"/>
          <p:nvPr/>
        </p:nvSpPr>
        <p:spPr>
          <a:xfrm>
            <a:off x="6095999" y="4209975"/>
            <a:ext cx="5700078" cy="954107"/>
          </a:xfrm>
          <a:prstGeom prst="rect">
            <a:avLst/>
          </a:prstGeom>
          <a:noFill/>
        </p:spPr>
        <p:txBody>
          <a:bodyPr wrap="square" rtlCol="0">
            <a:spAutoFit/>
          </a:bodyPr>
          <a:lstStyle/>
          <a:p>
            <a:r>
              <a:rPr lang="en-US" sz="1400"/>
              <a:t>Since we’re interested in seeing if O doesn’t change under transformation, it makes sense to consider its derivative.  Straightforward differentiation results in the following formula (the former expression is easiest to evaluate)</a:t>
            </a:r>
          </a:p>
        </p:txBody>
      </p:sp>
      <p:sp>
        <p:nvSpPr>
          <p:cNvPr id="3" name="TextBox 2">
            <a:extLst>
              <a:ext uri="{FF2B5EF4-FFF2-40B4-BE49-F238E27FC236}">
                <a16:creationId xmlns:a16="http://schemas.microsoft.com/office/drawing/2014/main" id="{F13D6BD9-0C6E-41CB-808A-AF1A33540CCC}"/>
              </a:ext>
            </a:extLst>
          </p:cNvPr>
          <p:cNvSpPr txBox="1"/>
          <p:nvPr/>
        </p:nvSpPr>
        <p:spPr>
          <a:xfrm flipH="1">
            <a:off x="6105524" y="6032351"/>
            <a:ext cx="5343526" cy="738664"/>
          </a:xfrm>
          <a:prstGeom prst="rect">
            <a:avLst/>
          </a:prstGeom>
          <a:solidFill>
            <a:srgbClr val="CCFFCC"/>
          </a:solidFill>
        </p:spPr>
        <p:txBody>
          <a:bodyPr wrap="square" rtlCol="0">
            <a:spAutoFit/>
          </a:bodyPr>
          <a:lstStyle/>
          <a:p>
            <a:r>
              <a:rPr lang="en-US" sz="1400"/>
              <a:t>Setting O to H, this tells us, in particular, that if the Hamiltonian is invariant under a transformation operator, then the generator of that transformation is a conserved quantity.</a:t>
            </a:r>
            <a:endParaRPr lang="en-US"/>
          </a:p>
        </p:txBody>
      </p:sp>
      <p:sp>
        <p:nvSpPr>
          <p:cNvPr id="4" name="TextBox 3">
            <a:extLst>
              <a:ext uri="{FF2B5EF4-FFF2-40B4-BE49-F238E27FC236}">
                <a16:creationId xmlns:a16="http://schemas.microsoft.com/office/drawing/2014/main" id="{6EEB95B0-6EB4-49D4-9AC4-0F29686E2473}"/>
              </a:ext>
            </a:extLst>
          </p:cNvPr>
          <p:cNvSpPr txBox="1"/>
          <p:nvPr/>
        </p:nvSpPr>
        <p:spPr>
          <a:xfrm>
            <a:off x="6095999" y="2878384"/>
            <a:ext cx="5528655" cy="523220"/>
          </a:xfrm>
          <a:prstGeom prst="rect">
            <a:avLst/>
          </a:prstGeom>
          <a:noFill/>
        </p:spPr>
        <p:txBody>
          <a:bodyPr wrap="square" rtlCol="0">
            <a:spAutoFit/>
          </a:bodyPr>
          <a:lstStyle/>
          <a:p>
            <a:r>
              <a:rPr lang="en-US" sz="1400"/>
              <a:t>To examine how an operator changes under a transformation we may borrow the formula for time-translation:</a:t>
            </a:r>
            <a:endParaRPr lang="en-US" sz="1600"/>
          </a:p>
        </p:txBody>
      </p:sp>
      <p:graphicFrame>
        <p:nvGraphicFramePr>
          <p:cNvPr id="22" name="Object 21">
            <a:extLst>
              <a:ext uri="{FF2B5EF4-FFF2-40B4-BE49-F238E27FC236}">
                <a16:creationId xmlns:a16="http://schemas.microsoft.com/office/drawing/2014/main" id="{8444287F-5C5F-40EF-AE26-8BA2C1CA3B02}"/>
              </a:ext>
            </a:extLst>
          </p:cNvPr>
          <p:cNvGraphicFramePr>
            <a:graphicFrameLocks noChangeAspect="1"/>
          </p:cNvGraphicFramePr>
          <p:nvPr>
            <p:extLst>
              <p:ext uri="{D42A27DB-BD31-4B8C-83A1-F6EECF244321}">
                <p14:modId xmlns:p14="http://schemas.microsoft.com/office/powerpoint/2010/main" val="1349361592"/>
              </p:ext>
            </p:extLst>
          </p:nvPr>
        </p:nvGraphicFramePr>
        <p:xfrm>
          <a:off x="6143135" y="3497263"/>
          <a:ext cx="5573713" cy="681037"/>
        </p:xfrm>
        <a:graphic>
          <a:graphicData uri="http://schemas.openxmlformats.org/presentationml/2006/ole">
            <mc:AlternateContent xmlns:mc="http://schemas.openxmlformats.org/markup-compatibility/2006">
              <mc:Choice xmlns:v="urn:schemas-microsoft-com:vml" Requires="v">
                <p:oleObj name="Equation" r:id="rId14" imgW="4025880" imgH="495000" progId="Equation.DSMT4">
                  <p:embed/>
                </p:oleObj>
              </mc:Choice>
              <mc:Fallback>
                <p:oleObj name="Equation" r:id="rId14" imgW="4025880" imgH="495000" progId="Equation.DSMT4">
                  <p:embed/>
                  <p:pic>
                    <p:nvPicPr>
                      <p:cNvPr id="18" name="Object 17">
                        <a:extLst>
                          <a:ext uri="{FF2B5EF4-FFF2-40B4-BE49-F238E27FC236}">
                            <a16:creationId xmlns:a16="http://schemas.microsoft.com/office/drawing/2014/main" id="{00C70B38-CAEF-4C88-9E00-A34641B141DE}"/>
                          </a:ext>
                        </a:extLst>
                      </p:cNvPr>
                      <p:cNvPicPr/>
                      <p:nvPr/>
                    </p:nvPicPr>
                    <p:blipFill>
                      <a:blip r:embed="rId15"/>
                      <a:stretch>
                        <a:fillRect/>
                      </a:stretch>
                    </p:blipFill>
                    <p:spPr>
                      <a:xfrm>
                        <a:off x="6143135" y="3497263"/>
                        <a:ext cx="5573713" cy="681037"/>
                      </a:xfrm>
                      <a:prstGeom prst="rect">
                        <a:avLst/>
                      </a:prstGeom>
                    </p:spPr>
                  </p:pic>
                </p:oleObj>
              </mc:Fallback>
            </mc:AlternateContent>
          </a:graphicData>
        </a:graphic>
      </p:graphicFrame>
    </p:spTree>
    <p:extLst>
      <p:ext uri="{BB962C8B-B14F-4D97-AF65-F5344CB8AC3E}">
        <p14:creationId xmlns:p14="http://schemas.microsoft.com/office/powerpoint/2010/main" val="11986894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Translational Symmetry</a:t>
            </a:r>
            <a:endParaRPr lang="en-US" sz="3600" b="1" u="sng"/>
          </a:p>
        </p:txBody>
      </p:sp>
      <p:sp>
        <p:nvSpPr>
          <p:cNvPr id="47" name="TextBox 46">
            <a:extLst>
              <a:ext uri="{FF2B5EF4-FFF2-40B4-BE49-F238E27FC236}">
                <a16:creationId xmlns:a16="http://schemas.microsoft.com/office/drawing/2014/main" id="{094A2A2A-6284-4993-8755-B779E334034C}"/>
              </a:ext>
            </a:extLst>
          </p:cNvPr>
          <p:cNvSpPr txBox="1"/>
          <p:nvPr/>
        </p:nvSpPr>
        <p:spPr>
          <a:xfrm>
            <a:off x="292229" y="940588"/>
            <a:ext cx="5238096" cy="338554"/>
          </a:xfrm>
          <a:prstGeom prst="rect">
            <a:avLst/>
          </a:prstGeom>
          <a:noFill/>
        </p:spPr>
        <p:txBody>
          <a:bodyPr wrap="square" rtlCol="0">
            <a:spAutoFit/>
          </a:bodyPr>
          <a:lstStyle/>
          <a:p>
            <a:r>
              <a:rPr lang="en-US" sz="1600"/>
              <a:t>Let’s look at translational symmetry.  The operator is:</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4074407942"/>
              </p:ext>
            </p:extLst>
          </p:nvPr>
        </p:nvGraphicFramePr>
        <p:xfrm>
          <a:off x="357362" y="1457658"/>
          <a:ext cx="1415733" cy="374609"/>
        </p:xfrm>
        <a:graphic>
          <a:graphicData uri="http://schemas.openxmlformats.org/presentationml/2006/ole">
            <mc:AlternateContent xmlns:mc="http://schemas.openxmlformats.org/markup-compatibility/2006">
              <mc:Choice xmlns:v="urn:schemas-microsoft-com:vml" Requires="v">
                <p:oleObj name="Equation" r:id="rId3" imgW="901440" imgH="241200" progId="Equation.DSMT4">
                  <p:embed/>
                </p:oleObj>
              </mc:Choice>
              <mc:Fallback>
                <p:oleObj name="Equation" r:id="rId3" imgW="901440" imgH="2412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4"/>
                      <a:srcRect/>
                      <a:stretch>
                        <a:fillRect/>
                      </a:stretch>
                    </p:blipFill>
                    <p:spPr bwMode="auto">
                      <a:xfrm>
                        <a:off x="357362" y="1457658"/>
                        <a:ext cx="1415733" cy="374609"/>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292228" y="1947020"/>
            <a:ext cx="9049734" cy="584775"/>
          </a:xfrm>
          <a:prstGeom prst="rect">
            <a:avLst/>
          </a:prstGeom>
          <a:noFill/>
        </p:spPr>
        <p:txBody>
          <a:bodyPr wrap="square" rtlCol="0">
            <a:spAutoFit/>
          </a:bodyPr>
          <a:lstStyle/>
          <a:p>
            <a:r>
              <a:rPr lang="en-US" sz="1600"/>
              <a:t>Note how these are unitary, in that their Hermitian conjugates are their own inverses. Typical properties are as follows…</a:t>
            </a:r>
          </a:p>
        </p:txBody>
      </p:sp>
      <p:graphicFrame>
        <p:nvGraphicFramePr>
          <p:cNvPr id="23" name="Object 22">
            <a:extLst>
              <a:ext uri="{FF2B5EF4-FFF2-40B4-BE49-F238E27FC236}">
                <a16:creationId xmlns:a16="http://schemas.microsoft.com/office/drawing/2014/main" id="{E8CA5A7F-F5AB-44D9-82A5-5F74D3C2518B}"/>
              </a:ext>
            </a:extLst>
          </p:cNvPr>
          <p:cNvGraphicFramePr>
            <a:graphicFrameLocks noChangeAspect="1"/>
          </p:cNvGraphicFramePr>
          <p:nvPr>
            <p:extLst>
              <p:ext uri="{D42A27DB-BD31-4B8C-83A1-F6EECF244321}">
                <p14:modId xmlns:p14="http://schemas.microsoft.com/office/powerpoint/2010/main" val="1433764781"/>
              </p:ext>
            </p:extLst>
          </p:nvPr>
        </p:nvGraphicFramePr>
        <p:xfrm>
          <a:off x="367090" y="2652880"/>
          <a:ext cx="1716535" cy="1515664"/>
        </p:xfrm>
        <a:graphic>
          <a:graphicData uri="http://schemas.openxmlformats.org/presentationml/2006/ole">
            <mc:AlternateContent xmlns:mc="http://schemas.openxmlformats.org/markup-compatibility/2006">
              <mc:Choice xmlns:v="urn:schemas-microsoft-com:vml" Requires="v">
                <p:oleObj name="Equation" r:id="rId5" imgW="1155600" imgH="1015920" progId="Equation.DSMT4">
                  <p:embed/>
                </p:oleObj>
              </mc:Choice>
              <mc:Fallback>
                <p:oleObj name="Equation" r:id="rId5" imgW="1155600" imgH="1015920" progId="Equation.DSMT4">
                  <p:embed/>
                  <p:pic>
                    <p:nvPicPr>
                      <p:cNvPr id="30" name="Object 29">
                        <a:extLst>
                          <a:ext uri="{FF2B5EF4-FFF2-40B4-BE49-F238E27FC236}">
                            <a16:creationId xmlns:a16="http://schemas.microsoft.com/office/drawing/2014/main" id="{B95B53E2-A754-44F0-8BC1-41C4B75AC2D7}"/>
                          </a:ext>
                        </a:extLst>
                      </p:cNvPr>
                      <p:cNvPicPr>
                        <a:picLocks noChangeAspect="1" noChangeArrowheads="1"/>
                      </p:cNvPicPr>
                      <p:nvPr/>
                    </p:nvPicPr>
                    <p:blipFill>
                      <a:blip r:embed="rId6"/>
                      <a:srcRect/>
                      <a:stretch>
                        <a:fillRect/>
                      </a:stretch>
                    </p:blipFill>
                    <p:spPr bwMode="auto">
                      <a:xfrm>
                        <a:off x="367090" y="2652880"/>
                        <a:ext cx="1716535" cy="1515664"/>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B1BA752C-1DA8-4525-9818-2269F9A439B9}"/>
              </a:ext>
            </a:extLst>
          </p:cNvPr>
          <p:cNvSpPr txBox="1"/>
          <p:nvPr/>
        </p:nvSpPr>
        <p:spPr>
          <a:xfrm>
            <a:off x="292228" y="4305284"/>
            <a:ext cx="9313686" cy="584775"/>
          </a:xfrm>
          <a:prstGeom prst="rect">
            <a:avLst/>
          </a:prstGeom>
          <a:noFill/>
        </p:spPr>
        <p:txBody>
          <a:bodyPr wrap="square" rtlCol="0">
            <a:spAutoFit/>
          </a:bodyPr>
          <a:lstStyle/>
          <a:p>
            <a:r>
              <a:rPr lang="en-US" sz="1600"/>
              <a:t>Things change a little bit if we include spin in the rotation operator.  It wouldn’t affect any of the spatial operators.  But it would affect spin operators.  For instance, let’s consider it’s operation in the (1/2) spin basis…</a:t>
            </a:r>
          </a:p>
        </p:txBody>
      </p:sp>
    </p:spTree>
    <p:extLst>
      <p:ext uri="{BB962C8B-B14F-4D97-AF65-F5344CB8AC3E}">
        <p14:creationId xmlns:p14="http://schemas.microsoft.com/office/powerpoint/2010/main" val="7587569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Rotational Symmetry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7" name="TextBox 46">
            <a:extLst>
              <a:ext uri="{FF2B5EF4-FFF2-40B4-BE49-F238E27FC236}">
                <a16:creationId xmlns:a16="http://schemas.microsoft.com/office/drawing/2014/main" id="{094A2A2A-6284-4993-8755-B779E334034C}"/>
              </a:ext>
            </a:extLst>
          </p:cNvPr>
          <p:cNvSpPr txBox="1"/>
          <p:nvPr/>
        </p:nvSpPr>
        <p:spPr>
          <a:xfrm>
            <a:off x="292229" y="940588"/>
            <a:ext cx="4166649" cy="338554"/>
          </a:xfrm>
          <a:prstGeom prst="rect">
            <a:avLst/>
          </a:prstGeom>
          <a:noFill/>
        </p:spPr>
        <p:txBody>
          <a:bodyPr wrap="square" rtlCol="0">
            <a:spAutoFit/>
          </a:bodyPr>
          <a:lstStyle/>
          <a:p>
            <a:r>
              <a:rPr lang="en-US" sz="1600"/>
              <a:t>The spatial rotation operator looks like this:</a:t>
            </a:r>
          </a:p>
        </p:txBody>
      </p:sp>
      <p:graphicFrame>
        <p:nvGraphicFramePr>
          <p:cNvPr id="7" name="Object 6">
            <a:extLst>
              <a:ext uri="{FF2B5EF4-FFF2-40B4-BE49-F238E27FC236}">
                <a16:creationId xmlns:a16="http://schemas.microsoft.com/office/drawing/2014/main" id="{A9436D67-F999-4210-813C-159FD14FBCB8}"/>
              </a:ext>
            </a:extLst>
          </p:cNvPr>
          <p:cNvGraphicFramePr>
            <a:graphicFrameLocks noChangeAspect="1"/>
          </p:cNvGraphicFramePr>
          <p:nvPr>
            <p:extLst>
              <p:ext uri="{D42A27DB-BD31-4B8C-83A1-F6EECF244321}">
                <p14:modId xmlns:p14="http://schemas.microsoft.com/office/powerpoint/2010/main" val="3637678259"/>
              </p:ext>
            </p:extLst>
          </p:nvPr>
        </p:nvGraphicFramePr>
        <p:xfrm>
          <a:off x="354013" y="1419225"/>
          <a:ext cx="1571625" cy="409575"/>
        </p:xfrm>
        <a:graphic>
          <a:graphicData uri="http://schemas.openxmlformats.org/presentationml/2006/ole">
            <mc:AlternateContent xmlns:mc="http://schemas.openxmlformats.org/markup-compatibility/2006">
              <mc:Choice xmlns:v="urn:schemas-microsoft-com:vml" Requires="v">
                <p:oleObj name="Equation" r:id="rId3" imgW="965160" imgH="253800" progId="Equation.DSMT4">
                  <p:embed/>
                </p:oleObj>
              </mc:Choice>
              <mc:Fallback>
                <p:oleObj name="Equation" r:id="rId3" imgW="965160" imgH="253800" progId="Equation.DSMT4">
                  <p:embed/>
                  <p:pic>
                    <p:nvPicPr>
                      <p:cNvPr id="7" name="Object 6">
                        <a:extLst>
                          <a:ext uri="{FF2B5EF4-FFF2-40B4-BE49-F238E27FC236}">
                            <a16:creationId xmlns:a16="http://schemas.microsoft.com/office/drawing/2014/main" id="{A9436D67-F999-4210-813C-159FD14FBCB8}"/>
                          </a:ext>
                        </a:extLst>
                      </p:cNvPr>
                      <p:cNvPicPr>
                        <a:picLocks noChangeAspect="1" noChangeArrowheads="1"/>
                      </p:cNvPicPr>
                      <p:nvPr/>
                    </p:nvPicPr>
                    <p:blipFill>
                      <a:blip r:embed="rId4"/>
                      <a:srcRect/>
                      <a:stretch>
                        <a:fillRect/>
                      </a:stretch>
                    </p:blipFill>
                    <p:spPr bwMode="auto">
                      <a:xfrm>
                        <a:off x="354013" y="1419225"/>
                        <a:ext cx="1571625" cy="409575"/>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B64455B0-D4BF-45B5-B13A-5F5F3795C659}"/>
              </a:ext>
            </a:extLst>
          </p:cNvPr>
          <p:cNvSpPr txBox="1"/>
          <p:nvPr/>
        </p:nvSpPr>
        <p:spPr>
          <a:xfrm>
            <a:off x="292229" y="1942828"/>
            <a:ext cx="10834542" cy="584775"/>
          </a:xfrm>
          <a:prstGeom prst="rect">
            <a:avLst/>
          </a:prstGeom>
          <a:noFill/>
        </p:spPr>
        <p:txBody>
          <a:bodyPr wrap="square" rtlCol="0">
            <a:spAutoFit/>
          </a:bodyPr>
          <a:lstStyle/>
          <a:p>
            <a:r>
              <a:rPr lang="en-US" sz="1600"/>
              <a:t>I’ve updated the rotation operator to include Spin.  Note how these are unitary, in that their Hermitian conjugates are their own inverses. Typical properties are as follows…</a:t>
            </a:r>
          </a:p>
        </p:txBody>
      </p:sp>
      <p:graphicFrame>
        <p:nvGraphicFramePr>
          <p:cNvPr id="28" name="Object 27">
            <a:extLst>
              <a:ext uri="{FF2B5EF4-FFF2-40B4-BE49-F238E27FC236}">
                <a16:creationId xmlns:a16="http://schemas.microsoft.com/office/drawing/2014/main" id="{8B554C39-A6E1-4823-A0C1-18E9A41CF6C6}"/>
              </a:ext>
            </a:extLst>
          </p:cNvPr>
          <p:cNvGraphicFramePr>
            <a:graphicFrameLocks noChangeAspect="1"/>
          </p:cNvGraphicFramePr>
          <p:nvPr>
            <p:extLst>
              <p:ext uri="{D42A27DB-BD31-4B8C-83A1-F6EECF244321}">
                <p14:modId xmlns:p14="http://schemas.microsoft.com/office/powerpoint/2010/main" val="269684772"/>
              </p:ext>
            </p:extLst>
          </p:nvPr>
        </p:nvGraphicFramePr>
        <p:xfrm>
          <a:off x="303213" y="2663825"/>
          <a:ext cx="1360487" cy="1614488"/>
        </p:xfrm>
        <a:graphic>
          <a:graphicData uri="http://schemas.openxmlformats.org/presentationml/2006/ole">
            <mc:AlternateContent xmlns:mc="http://schemas.openxmlformats.org/markup-compatibility/2006">
              <mc:Choice xmlns:v="urn:schemas-microsoft-com:vml" Requires="v">
                <p:oleObj name="Equation" r:id="rId5" imgW="927000" imgH="1091880" progId="Equation.DSMT4">
                  <p:embed/>
                </p:oleObj>
              </mc:Choice>
              <mc:Fallback>
                <p:oleObj name="Equation" r:id="rId5" imgW="927000" imgH="1091880" progId="Equation.DSMT4">
                  <p:embed/>
                  <p:pic>
                    <p:nvPicPr>
                      <p:cNvPr id="28" name="Object 27">
                        <a:extLst>
                          <a:ext uri="{FF2B5EF4-FFF2-40B4-BE49-F238E27FC236}">
                            <a16:creationId xmlns:a16="http://schemas.microsoft.com/office/drawing/2014/main" id="{8B554C39-A6E1-4823-A0C1-18E9A41CF6C6}"/>
                          </a:ext>
                        </a:extLst>
                      </p:cNvPr>
                      <p:cNvPicPr>
                        <a:picLocks noChangeAspect="1" noChangeArrowheads="1"/>
                      </p:cNvPicPr>
                      <p:nvPr/>
                    </p:nvPicPr>
                    <p:blipFill>
                      <a:blip r:embed="rId6"/>
                      <a:srcRect/>
                      <a:stretch>
                        <a:fillRect/>
                      </a:stretch>
                    </p:blipFill>
                    <p:spPr bwMode="auto">
                      <a:xfrm>
                        <a:off x="303213" y="2663825"/>
                        <a:ext cx="1360487" cy="1614488"/>
                      </a:xfrm>
                      <a:prstGeom prst="rect">
                        <a:avLst/>
                      </a:prstGeom>
                      <a:noFill/>
                    </p:spPr>
                  </p:pic>
                </p:oleObj>
              </mc:Fallback>
            </mc:AlternateContent>
          </a:graphicData>
        </a:graphic>
      </p:graphicFrame>
      <p:graphicFrame>
        <p:nvGraphicFramePr>
          <p:cNvPr id="29" name="Object 28">
            <a:extLst>
              <a:ext uri="{FF2B5EF4-FFF2-40B4-BE49-F238E27FC236}">
                <a16:creationId xmlns:a16="http://schemas.microsoft.com/office/drawing/2014/main" id="{E1A79796-881B-417E-9F68-9A90A16DC09B}"/>
              </a:ext>
            </a:extLst>
          </p:cNvPr>
          <p:cNvGraphicFramePr>
            <a:graphicFrameLocks noChangeAspect="1"/>
          </p:cNvGraphicFramePr>
          <p:nvPr>
            <p:extLst>
              <p:ext uri="{D42A27DB-BD31-4B8C-83A1-F6EECF244321}">
                <p14:modId xmlns:p14="http://schemas.microsoft.com/office/powerpoint/2010/main" val="981754686"/>
              </p:ext>
            </p:extLst>
          </p:nvPr>
        </p:nvGraphicFramePr>
        <p:xfrm>
          <a:off x="312738" y="4989513"/>
          <a:ext cx="1309687" cy="346075"/>
        </p:xfrm>
        <a:graphic>
          <a:graphicData uri="http://schemas.openxmlformats.org/presentationml/2006/ole">
            <mc:AlternateContent xmlns:mc="http://schemas.openxmlformats.org/markup-compatibility/2006">
              <mc:Choice xmlns:v="urn:schemas-microsoft-com:vml" Requires="v">
                <p:oleObj name="Equation" r:id="rId7" imgW="952200" imgH="253800" progId="Equation.DSMT4">
                  <p:embed/>
                </p:oleObj>
              </mc:Choice>
              <mc:Fallback>
                <p:oleObj name="Equation" r:id="rId7" imgW="952200" imgH="253800" progId="Equation.DSMT4">
                  <p:embed/>
                  <p:pic>
                    <p:nvPicPr>
                      <p:cNvPr id="29" name="Object 28">
                        <a:extLst>
                          <a:ext uri="{FF2B5EF4-FFF2-40B4-BE49-F238E27FC236}">
                            <a16:creationId xmlns:a16="http://schemas.microsoft.com/office/drawing/2014/main" id="{E1A79796-881B-417E-9F68-9A90A16DC09B}"/>
                          </a:ext>
                        </a:extLst>
                      </p:cNvPr>
                      <p:cNvPicPr>
                        <a:picLocks noChangeAspect="1" noChangeArrowheads="1"/>
                      </p:cNvPicPr>
                      <p:nvPr/>
                    </p:nvPicPr>
                    <p:blipFill>
                      <a:blip r:embed="rId8"/>
                      <a:srcRect/>
                      <a:stretch>
                        <a:fillRect/>
                      </a:stretch>
                    </p:blipFill>
                    <p:spPr bwMode="auto">
                      <a:xfrm>
                        <a:off x="312738" y="4989513"/>
                        <a:ext cx="1309687" cy="346075"/>
                      </a:xfrm>
                      <a:prstGeom prst="rect">
                        <a:avLst/>
                      </a:prstGeom>
                      <a:noFill/>
                    </p:spPr>
                  </p:pic>
                </p:oleObj>
              </mc:Fallback>
            </mc:AlternateContent>
          </a:graphicData>
        </a:graphic>
      </p:graphicFrame>
      <p:sp>
        <p:nvSpPr>
          <p:cNvPr id="6" name="Freeform: Shape 5">
            <a:extLst>
              <a:ext uri="{FF2B5EF4-FFF2-40B4-BE49-F238E27FC236}">
                <a16:creationId xmlns:a16="http://schemas.microsoft.com/office/drawing/2014/main" id="{2AD3AE11-3C3B-45F4-85BB-F814927408FD}"/>
              </a:ext>
            </a:extLst>
          </p:cNvPr>
          <p:cNvSpPr/>
          <p:nvPr/>
        </p:nvSpPr>
        <p:spPr>
          <a:xfrm>
            <a:off x="2111604" y="3222530"/>
            <a:ext cx="1282045" cy="349717"/>
          </a:xfrm>
          <a:custGeom>
            <a:avLst/>
            <a:gdLst>
              <a:gd name="connsiteX0" fmla="*/ 0 w 1282045"/>
              <a:gd name="connsiteY0" fmla="*/ 255449 h 349717"/>
              <a:gd name="connsiteX1" fmla="*/ 94268 w 1282045"/>
              <a:gd name="connsiteY1" fmla="*/ 274303 h 349717"/>
              <a:gd name="connsiteX2" fmla="*/ 150828 w 1282045"/>
              <a:gd name="connsiteY2" fmla="*/ 302583 h 349717"/>
              <a:gd name="connsiteX3" fmla="*/ 216816 w 1282045"/>
              <a:gd name="connsiteY3" fmla="*/ 312010 h 349717"/>
              <a:gd name="connsiteX4" fmla="*/ 311084 w 1282045"/>
              <a:gd name="connsiteY4" fmla="*/ 330864 h 349717"/>
              <a:gd name="connsiteX5" fmla="*/ 386499 w 1282045"/>
              <a:gd name="connsiteY5" fmla="*/ 349717 h 349717"/>
              <a:gd name="connsiteX6" fmla="*/ 556181 w 1282045"/>
              <a:gd name="connsiteY6" fmla="*/ 340290 h 349717"/>
              <a:gd name="connsiteX7" fmla="*/ 622169 w 1282045"/>
              <a:gd name="connsiteY7" fmla="*/ 302583 h 349717"/>
              <a:gd name="connsiteX8" fmla="*/ 744717 w 1282045"/>
              <a:gd name="connsiteY8" fmla="*/ 227169 h 349717"/>
              <a:gd name="connsiteX9" fmla="*/ 772998 w 1282045"/>
              <a:gd name="connsiteY9" fmla="*/ 198888 h 349717"/>
              <a:gd name="connsiteX10" fmla="*/ 838985 w 1282045"/>
              <a:gd name="connsiteY10" fmla="*/ 170608 h 349717"/>
              <a:gd name="connsiteX11" fmla="*/ 952107 w 1282045"/>
              <a:gd name="connsiteY11" fmla="*/ 95193 h 349717"/>
              <a:gd name="connsiteX12" fmla="*/ 980387 w 1282045"/>
              <a:gd name="connsiteY12" fmla="*/ 76340 h 349717"/>
              <a:gd name="connsiteX13" fmla="*/ 1055802 w 1282045"/>
              <a:gd name="connsiteY13" fmla="*/ 48059 h 349717"/>
              <a:gd name="connsiteX14" fmla="*/ 1121789 w 1282045"/>
              <a:gd name="connsiteY14" fmla="*/ 29206 h 349717"/>
              <a:gd name="connsiteX15" fmla="*/ 1150070 w 1282045"/>
              <a:gd name="connsiteY15" fmla="*/ 19779 h 349717"/>
              <a:gd name="connsiteX16" fmla="*/ 1197204 w 1282045"/>
              <a:gd name="connsiteY16" fmla="*/ 10352 h 349717"/>
              <a:gd name="connsiteX17" fmla="*/ 1225484 w 1282045"/>
              <a:gd name="connsiteY17" fmla="*/ 925 h 349717"/>
              <a:gd name="connsiteX18" fmla="*/ 1282045 w 1282045"/>
              <a:gd name="connsiteY18" fmla="*/ 925 h 349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82045" h="349717">
                <a:moveTo>
                  <a:pt x="0" y="255449"/>
                </a:moveTo>
                <a:cubicBezTo>
                  <a:pt x="31423" y="261734"/>
                  <a:pt x="65606" y="259972"/>
                  <a:pt x="94268" y="274303"/>
                </a:cubicBezTo>
                <a:cubicBezTo>
                  <a:pt x="113121" y="283730"/>
                  <a:pt x="130681" y="296384"/>
                  <a:pt x="150828" y="302583"/>
                </a:cubicBezTo>
                <a:cubicBezTo>
                  <a:pt x="172065" y="309117"/>
                  <a:pt x="194935" y="308149"/>
                  <a:pt x="216816" y="312010"/>
                </a:cubicBezTo>
                <a:cubicBezTo>
                  <a:pt x="248373" y="317579"/>
                  <a:pt x="279996" y="323092"/>
                  <a:pt x="311084" y="330864"/>
                </a:cubicBezTo>
                <a:lnTo>
                  <a:pt x="386499" y="349717"/>
                </a:lnTo>
                <a:cubicBezTo>
                  <a:pt x="443060" y="346575"/>
                  <a:pt x="500053" y="347944"/>
                  <a:pt x="556181" y="340290"/>
                </a:cubicBezTo>
                <a:cubicBezTo>
                  <a:pt x="574890" y="337739"/>
                  <a:pt x="605683" y="312004"/>
                  <a:pt x="622169" y="302583"/>
                </a:cubicBezTo>
                <a:cubicBezTo>
                  <a:pt x="670588" y="274916"/>
                  <a:pt x="695806" y="276080"/>
                  <a:pt x="744717" y="227169"/>
                </a:cubicBezTo>
                <a:cubicBezTo>
                  <a:pt x="754144" y="217742"/>
                  <a:pt x="762149" y="206637"/>
                  <a:pt x="772998" y="198888"/>
                </a:cubicBezTo>
                <a:cubicBezTo>
                  <a:pt x="839070" y="151694"/>
                  <a:pt x="783601" y="201377"/>
                  <a:pt x="838985" y="170608"/>
                </a:cubicBezTo>
                <a:cubicBezTo>
                  <a:pt x="838997" y="170601"/>
                  <a:pt x="952096" y="95200"/>
                  <a:pt x="952107" y="95193"/>
                </a:cubicBezTo>
                <a:cubicBezTo>
                  <a:pt x="961534" y="88909"/>
                  <a:pt x="969396" y="79088"/>
                  <a:pt x="980387" y="76340"/>
                </a:cubicBezTo>
                <a:cubicBezTo>
                  <a:pt x="1049910" y="58959"/>
                  <a:pt x="986783" y="77638"/>
                  <a:pt x="1055802" y="48059"/>
                </a:cubicBezTo>
                <a:cubicBezTo>
                  <a:pt x="1078397" y="38375"/>
                  <a:pt x="1097880" y="36037"/>
                  <a:pt x="1121789" y="29206"/>
                </a:cubicBezTo>
                <a:cubicBezTo>
                  <a:pt x="1131344" y="26476"/>
                  <a:pt x="1140430" y="22189"/>
                  <a:pt x="1150070" y="19779"/>
                </a:cubicBezTo>
                <a:cubicBezTo>
                  <a:pt x="1165614" y="15893"/>
                  <a:pt x="1181660" y="14238"/>
                  <a:pt x="1197204" y="10352"/>
                </a:cubicBezTo>
                <a:cubicBezTo>
                  <a:pt x="1206844" y="7942"/>
                  <a:pt x="1215608" y="2022"/>
                  <a:pt x="1225484" y="925"/>
                </a:cubicBezTo>
                <a:cubicBezTo>
                  <a:pt x="1244222" y="-1157"/>
                  <a:pt x="1263191" y="925"/>
                  <a:pt x="1282045" y="92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3D307EE-5177-4287-8610-1D6980367AA9}"/>
              </a:ext>
            </a:extLst>
          </p:cNvPr>
          <p:cNvSpPr txBox="1"/>
          <p:nvPr/>
        </p:nvSpPr>
        <p:spPr>
          <a:xfrm>
            <a:off x="3581860" y="2860223"/>
            <a:ext cx="2127640" cy="954107"/>
          </a:xfrm>
          <a:prstGeom prst="rect">
            <a:avLst/>
          </a:prstGeom>
          <a:noFill/>
        </p:spPr>
        <p:txBody>
          <a:bodyPr wrap="square" rtlCol="0">
            <a:spAutoFit/>
          </a:bodyPr>
          <a:lstStyle/>
          <a:p>
            <a:r>
              <a:rPr lang="en-US" sz="1400"/>
              <a:t>R</a:t>
            </a:r>
            <a:r>
              <a:rPr lang="en-US" sz="1400" baseline="-25000"/>
              <a:t>ij</a:t>
            </a:r>
            <a:r>
              <a:rPr lang="en-US" sz="1400"/>
              <a:t> is the matrix describing that rotation.  The matrix is ‘induced’ by the rotation, they say.</a:t>
            </a:r>
          </a:p>
        </p:txBody>
      </p:sp>
      <p:sp>
        <p:nvSpPr>
          <p:cNvPr id="31" name="TextBox 30">
            <a:extLst>
              <a:ext uri="{FF2B5EF4-FFF2-40B4-BE49-F238E27FC236}">
                <a16:creationId xmlns:a16="http://schemas.microsoft.com/office/drawing/2014/main" id="{B1BA752C-1DA8-4525-9818-2269F9A439B9}"/>
              </a:ext>
            </a:extLst>
          </p:cNvPr>
          <p:cNvSpPr txBox="1"/>
          <p:nvPr/>
        </p:nvSpPr>
        <p:spPr>
          <a:xfrm>
            <a:off x="188533" y="4348792"/>
            <a:ext cx="9313686" cy="584775"/>
          </a:xfrm>
          <a:prstGeom prst="rect">
            <a:avLst/>
          </a:prstGeom>
          <a:noFill/>
        </p:spPr>
        <p:txBody>
          <a:bodyPr wrap="square" rtlCol="0">
            <a:spAutoFit/>
          </a:bodyPr>
          <a:lstStyle/>
          <a:p>
            <a:r>
              <a:rPr lang="en-US" sz="1600"/>
              <a:t>Things change a little bit if we include spin in the rotation operator.  It wouldn’t affect any of the spatial operators.  But it would affect spin operators.  For instance, let’s consider it’s operation in the (1/2) spin basis…</a:t>
            </a:r>
          </a:p>
        </p:txBody>
      </p:sp>
      <p:sp>
        <p:nvSpPr>
          <p:cNvPr id="10" name="Freeform: Shape 9">
            <a:extLst>
              <a:ext uri="{FF2B5EF4-FFF2-40B4-BE49-F238E27FC236}">
                <a16:creationId xmlns:a16="http://schemas.microsoft.com/office/drawing/2014/main" id="{C8EEEE21-5D94-44EE-8D75-1E68152EE0A3}"/>
              </a:ext>
            </a:extLst>
          </p:cNvPr>
          <p:cNvSpPr/>
          <p:nvPr/>
        </p:nvSpPr>
        <p:spPr>
          <a:xfrm>
            <a:off x="1065229" y="5514680"/>
            <a:ext cx="726742" cy="518725"/>
          </a:xfrm>
          <a:custGeom>
            <a:avLst/>
            <a:gdLst>
              <a:gd name="connsiteX0" fmla="*/ 0 w 726742"/>
              <a:gd name="connsiteY0" fmla="*/ 0 h 518725"/>
              <a:gd name="connsiteX1" fmla="*/ 56561 w 726742"/>
              <a:gd name="connsiteY1" fmla="*/ 94268 h 518725"/>
              <a:gd name="connsiteX2" fmla="*/ 75414 w 726742"/>
              <a:gd name="connsiteY2" fmla="*/ 122549 h 518725"/>
              <a:gd name="connsiteX3" fmla="*/ 113122 w 726742"/>
              <a:gd name="connsiteY3" fmla="*/ 188536 h 518725"/>
              <a:gd name="connsiteX4" fmla="*/ 216816 w 726742"/>
              <a:gd name="connsiteY4" fmla="*/ 282805 h 518725"/>
              <a:gd name="connsiteX5" fmla="*/ 245097 w 726742"/>
              <a:gd name="connsiteY5" fmla="*/ 301658 h 518725"/>
              <a:gd name="connsiteX6" fmla="*/ 358218 w 726742"/>
              <a:gd name="connsiteY6" fmla="*/ 377073 h 518725"/>
              <a:gd name="connsiteX7" fmla="*/ 414779 w 726742"/>
              <a:gd name="connsiteY7" fmla="*/ 386499 h 518725"/>
              <a:gd name="connsiteX8" fmla="*/ 452486 w 726742"/>
              <a:gd name="connsiteY8" fmla="*/ 395926 h 518725"/>
              <a:gd name="connsiteX9" fmla="*/ 499620 w 726742"/>
              <a:gd name="connsiteY9" fmla="*/ 405353 h 518725"/>
              <a:gd name="connsiteX10" fmla="*/ 584462 w 726742"/>
              <a:gd name="connsiteY10" fmla="*/ 443060 h 518725"/>
              <a:gd name="connsiteX11" fmla="*/ 669303 w 726742"/>
              <a:gd name="connsiteY11" fmla="*/ 461914 h 518725"/>
              <a:gd name="connsiteX12" fmla="*/ 697583 w 726742"/>
              <a:gd name="connsiteY12" fmla="*/ 480767 h 518725"/>
              <a:gd name="connsiteX13" fmla="*/ 725864 w 726742"/>
              <a:gd name="connsiteY13" fmla="*/ 490194 h 518725"/>
              <a:gd name="connsiteX14" fmla="*/ 707010 w 726742"/>
              <a:gd name="connsiteY14" fmla="*/ 452487 h 518725"/>
              <a:gd name="connsiteX15" fmla="*/ 650449 w 726742"/>
              <a:gd name="connsiteY15" fmla="*/ 414780 h 518725"/>
              <a:gd name="connsiteX16" fmla="*/ 622169 w 726742"/>
              <a:gd name="connsiteY16" fmla="*/ 395926 h 518725"/>
              <a:gd name="connsiteX17" fmla="*/ 593889 w 726742"/>
              <a:gd name="connsiteY17" fmla="*/ 367646 h 518725"/>
              <a:gd name="connsiteX18" fmla="*/ 565608 w 726742"/>
              <a:gd name="connsiteY18" fmla="*/ 348792 h 518725"/>
              <a:gd name="connsiteX19" fmla="*/ 622169 w 726742"/>
              <a:gd name="connsiteY19" fmla="*/ 405353 h 518725"/>
              <a:gd name="connsiteX20" fmla="*/ 650449 w 726742"/>
              <a:gd name="connsiteY20" fmla="*/ 433633 h 518725"/>
              <a:gd name="connsiteX21" fmla="*/ 697583 w 726742"/>
              <a:gd name="connsiteY21" fmla="*/ 490194 h 518725"/>
              <a:gd name="connsiteX22" fmla="*/ 725864 w 726742"/>
              <a:gd name="connsiteY22" fmla="*/ 499621 h 518725"/>
              <a:gd name="connsiteX23" fmla="*/ 697583 w 726742"/>
              <a:gd name="connsiteY23" fmla="*/ 518475 h 518725"/>
              <a:gd name="connsiteX24" fmla="*/ 659876 w 726742"/>
              <a:gd name="connsiteY24" fmla="*/ 509048 h 518725"/>
              <a:gd name="connsiteX25" fmla="*/ 603315 w 726742"/>
              <a:gd name="connsiteY25" fmla="*/ 499621 h 518725"/>
              <a:gd name="connsiteX26" fmla="*/ 725864 w 726742"/>
              <a:gd name="connsiteY26" fmla="*/ 499621 h 518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26742" h="518725">
                <a:moveTo>
                  <a:pt x="0" y="0"/>
                </a:moveTo>
                <a:cubicBezTo>
                  <a:pt x="92228" y="138344"/>
                  <a:pt x="-1405" y="-7174"/>
                  <a:pt x="56561" y="94268"/>
                </a:cubicBezTo>
                <a:cubicBezTo>
                  <a:pt x="62182" y="104105"/>
                  <a:pt x="69793" y="112712"/>
                  <a:pt x="75414" y="122549"/>
                </a:cubicBezTo>
                <a:cubicBezTo>
                  <a:pt x="89071" y="146449"/>
                  <a:pt x="94748" y="167865"/>
                  <a:pt x="113122" y="188536"/>
                </a:cubicBezTo>
                <a:cubicBezTo>
                  <a:pt x="148305" y="228117"/>
                  <a:pt x="175730" y="251990"/>
                  <a:pt x="216816" y="282805"/>
                </a:cubicBezTo>
                <a:cubicBezTo>
                  <a:pt x="225880" y="289603"/>
                  <a:pt x="235934" y="294994"/>
                  <a:pt x="245097" y="301658"/>
                </a:cubicBezTo>
                <a:cubicBezTo>
                  <a:pt x="267475" y="317933"/>
                  <a:pt x="321152" y="365953"/>
                  <a:pt x="358218" y="377073"/>
                </a:cubicBezTo>
                <a:cubicBezTo>
                  <a:pt x="376526" y="382565"/>
                  <a:pt x="396036" y="382751"/>
                  <a:pt x="414779" y="386499"/>
                </a:cubicBezTo>
                <a:cubicBezTo>
                  <a:pt x="427483" y="389040"/>
                  <a:pt x="439839" y="393115"/>
                  <a:pt x="452486" y="395926"/>
                </a:cubicBezTo>
                <a:cubicBezTo>
                  <a:pt x="468127" y="399402"/>
                  <a:pt x="484162" y="401137"/>
                  <a:pt x="499620" y="405353"/>
                </a:cubicBezTo>
                <a:cubicBezTo>
                  <a:pt x="606624" y="434536"/>
                  <a:pt x="517016" y="409337"/>
                  <a:pt x="584462" y="443060"/>
                </a:cubicBezTo>
                <a:cubicBezTo>
                  <a:pt x="607670" y="454664"/>
                  <a:pt x="647576" y="458293"/>
                  <a:pt x="669303" y="461914"/>
                </a:cubicBezTo>
                <a:cubicBezTo>
                  <a:pt x="678730" y="468198"/>
                  <a:pt x="687450" y="475700"/>
                  <a:pt x="697583" y="480767"/>
                </a:cubicBezTo>
                <a:cubicBezTo>
                  <a:pt x="706471" y="485211"/>
                  <a:pt x="722722" y="499621"/>
                  <a:pt x="725864" y="490194"/>
                </a:cubicBezTo>
                <a:cubicBezTo>
                  <a:pt x="730308" y="476863"/>
                  <a:pt x="716947" y="462424"/>
                  <a:pt x="707010" y="452487"/>
                </a:cubicBezTo>
                <a:cubicBezTo>
                  <a:pt x="690987" y="436465"/>
                  <a:pt x="669303" y="427349"/>
                  <a:pt x="650449" y="414780"/>
                </a:cubicBezTo>
                <a:cubicBezTo>
                  <a:pt x="641022" y="408495"/>
                  <a:pt x="630180" y="403937"/>
                  <a:pt x="622169" y="395926"/>
                </a:cubicBezTo>
                <a:cubicBezTo>
                  <a:pt x="612742" y="386499"/>
                  <a:pt x="604130" y="376180"/>
                  <a:pt x="593889" y="367646"/>
                </a:cubicBezTo>
                <a:cubicBezTo>
                  <a:pt x="585185" y="360393"/>
                  <a:pt x="558810" y="339728"/>
                  <a:pt x="565608" y="348792"/>
                </a:cubicBezTo>
                <a:cubicBezTo>
                  <a:pt x="581606" y="370123"/>
                  <a:pt x="603315" y="386499"/>
                  <a:pt x="622169" y="405353"/>
                </a:cubicBezTo>
                <a:cubicBezTo>
                  <a:pt x="631596" y="414780"/>
                  <a:pt x="643054" y="422541"/>
                  <a:pt x="650449" y="433633"/>
                </a:cubicBezTo>
                <a:cubicBezTo>
                  <a:pt x="664361" y="454500"/>
                  <a:pt x="675808" y="475678"/>
                  <a:pt x="697583" y="490194"/>
                </a:cubicBezTo>
                <a:cubicBezTo>
                  <a:pt x="705851" y="495706"/>
                  <a:pt x="716437" y="496479"/>
                  <a:pt x="725864" y="499621"/>
                </a:cubicBezTo>
                <a:cubicBezTo>
                  <a:pt x="716437" y="505906"/>
                  <a:pt x="708799" y="516873"/>
                  <a:pt x="697583" y="518475"/>
                </a:cubicBezTo>
                <a:cubicBezTo>
                  <a:pt x="684757" y="520307"/>
                  <a:pt x="672580" y="511589"/>
                  <a:pt x="659876" y="509048"/>
                </a:cubicBezTo>
                <a:cubicBezTo>
                  <a:pt x="641133" y="505299"/>
                  <a:pt x="584393" y="502324"/>
                  <a:pt x="603315" y="499621"/>
                </a:cubicBezTo>
                <a:cubicBezTo>
                  <a:pt x="643754" y="493844"/>
                  <a:pt x="685014" y="499621"/>
                  <a:pt x="725864" y="4996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7">
            <a:extLst>
              <a:ext uri="{FF2B5EF4-FFF2-40B4-BE49-F238E27FC236}">
                <a16:creationId xmlns:a16="http://schemas.microsoft.com/office/drawing/2014/main" id="{4D9C467E-BB69-4A4E-B9C2-D9F94AA2F9AF}"/>
              </a:ext>
            </a:extLst>
          </p:cNvPr>
          <p:cNvSpPr>
            <a:spLocks noChangeArrowheads="1"/>
          </p:cNvSpPr>
          <p:nvPr/>
        </p:nvSpPr>
        <p:spPr bwMode="auto">
          <a:xfrm>
            <a:off x="3135314" y="286876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a:extLst>
              <a:ext uri="{FF2B5EF4-FFF2-40B4-BE49-F238E27FC236}">
                <a16:creationId xmlns:a16="http://schemas.microsoft.com/office/drawing/2014/main" id="{C94383AF-D5DB-42D5-98F1-C3C3754BED32}"/>
              </a:ext>
            </a:extLst>
          </p:cNvPr>
          <p:cNvGraphicFramePr>
            <a:graphicFrameLocks noChangeAspect="1"/>
          </p:cNvGraphicFramePr>
          <p:nvPr>
            <p:extLst>
              <p:ext uri="{D42A27DB-BD31-4B8C-83A1-F6EECF244321}">
                <p14:modId xmlns:p14="http://schemas.microsoft.com/office/powerpoint/2010/main" val="2216760905"/>
              </p:ext>
            </p:extLst>
          </p:nvPr>
        </p:nvGraphicFramePr>
        <p:xfrm>
          <a:off x="1995488" y="5032375"/>
          <a:ext cx="5286375" cy="1587500"/>
        </p:xfrm>
        <a:graphic>
          <a:graphicData uri="http://schemas.openxmlformats.org/presentationml/2006/ole">
            <mc:AlternateContent xmlns:mc="http://schemas.openxmlformats.org/markup-compatibility/2006">
              <mc:Choice xmlns:v="urn:schemas-microsoft-com:vml" Requires="v">
                <p:oleObj name="Equation" r:id="rId9" imgW="5283000" imgH="1587240" progId="Equation.DSMT4">
                  <p:embed/>
                </p:oleObj>
              </mc:Choice>
              <mc:Fallback>
                <p:oleObj name="Equation" r:id="rId9" imgW="5283000" imgH="1587240" progId="Equation.DSMT4">
                  <p:embed/>
                  <p:pic>
                    <p:nvPicPr>
                      <p:cNvPr id="15" name="Object 14">
                        <a:extLst>
                          <a:ext uri="{FF2B5EF4-FFF2-40B4-BE49-F238E27FC236}">
                            <a16:creationId xmlns:a16="http://schemas.microsoft.com/office/drawing/2014/main" id="{C94383AF-D5DB-42D5-98F1-C3C3754BED32}"/>
                          </a:ext>
                        </a:extLst>
                      </p:cNvPr>
                      <p:cNvPicPr>
                        <a:picLocks noChangeAspect="1" noChangeArrowheads="1"/>
                      </p:cNvPicPr>
                      <p:nvPr/>
                    </p:nvPicPr>
                    <p:blipFill>
                      <a:blip r:embed="rId10"/>
                      <a:srcRect/>
                      <a:stretch>
                        <a:fillRect/>
                      </a:stretch>
                    </p:blipFill>
                    <p:spPr bwMode="auto">
                      <a:xfrm>
                        <a:off x="1995488" y="5032375"/>
                        <a:ext cx="5286375" cy="1587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2" name="Freeform: Shape 31">
            <a:extLst>
              <a:ext uri="{FF2B5EF4-FFF2-40B4-BE49-F238E27FC236}">
                <a16:creationId xmlns:a16="http://schemas.microsoft.com/office/drawing/2014/main" id="{A9E90BA9-5E29-42DA-80AC-D1F16DA8B8F8}"/>
              </a:ext>
            </a:extLst>
          </p:cNvPr>
          <p:cNvSpPr/>
          <p:nvPr/>
        </p:nvSpPr>
        <p:spPr>
          <a:xfrm>
            <a:off x="7013643" y="5388760"/>
            <a:ext cx="894944" cy="1012040"/>
          </a:xfrm>
          <a:custGeom>
            <a:avLst/>
            <a:gdLst>
              <a:gd name="connsiteX0" fmla="*/ 0 w 894944"/>
              <a:gd name="connsiteY0" fmla="*/ 1012040 h 1012040"/>
              <a:gd name="connsiteX1" fmla="*/ 175097 w 894944"/>
              <a:gd name="connsiteY1" fmla="*/ 1002312 h 1012040"/>
              <a:gd name="connsiteX2" fmla="*/ 311285 w 894944"/>
              <a:gd name="connsiteY2" fmla="*/ 924491 h 1012040"/>
              <a:gd name="connsiteX3" fmla="*/ 369651 w 894944"/>
              <a:gd name="connsiteY3" fmla="*/ 895308 h 1012040"/>
              <a:gd name="connsiteX4" fmla="*/ 418289 w 894944"/>
              <a:gd name="connsiteY4" fmla="*/ 827214 h 1012040"/>
              <a:gd name="connsiteX5" fmla="*/ 447472 w 894944"/>
              <a:gd name="connsiteY5" fmla="*/ 778576 h 1012040"/>
              <a:gd name="connsiteX6" fmla="*/ 457200 w 894944"/>
              <a:gd name="connsiteY6" fmla="*/ 749393 h 1012040"/>
              <a:gd name="connsiteX7" fmla="*/ 476655 w 894944"/>
              <a:gd name="connsiteY7" fmla="*/ 700755 h 1012040"/>
              <a:gd name="connsiteX8" fmla="*/ 486383 w 894944"/>
              <a:gd name="connsiteY8" fmla="*/ 671572 h 1012040"/>
              <a:gd name="connsiteX9" fmla="*/ 505838 w 894944"/>
              <a:gd name="connsiteY9" fmla="*/ 632661 h 1012040"/>
              <a:gd name="connsiteX10" fmla="*/ 535021 w 894944"/>
              <a:gd name="connsiteY10" fmla="*/ 564568 h 1012040"/>
              <a:gd name="connsiteX11" fmla="*/ 554476 w 894944"/>
              <a:gd name="connsiteY11" fmla="*/ 496474 h 1012040"/>
              <a:gd name="connsiteX12" fmla="*/ 583659 w 894944"/>
              <a:gd name="connsiteY12" fmla="*/ 438108 h 1012040"/>
              <a:gd name="connsiteX13" fmla="*/ 612842 w 894944"/>
              <a:gd name="connsiteY13" fmla="*/ 350559 h 1012040"/>
              <a:gd name="connsiteX14" fmla="*/ 632297 w 894944"/>
              <a:gd name="connsiteY14" fmla="*/ 292193 h 1012040"/>
              <a:gd name="connsiteX15" fmla="*/ 651753 w 894944"/>
              <a:gd name="connsiteY15" fmla="*/ 263010 h 1012040"/>
              <a:gd name="connsiteX16" fmla="*/ 690663 w 894944"/>
              <a:gd name="connsiteY16" fmla="*/ 185189 h 1012040"/>
              <a:gd name="connsiteX17" fmla="*/ 758757 w 894944"/>
              <a:gd name="connsiteY17" fmla="*/ 126823 h 1012040"/>
              <a:gd name="connsiteX18" fmla="*/ 787940 w 894944"/>
              <a:gd name="connsiteY18" fmla="*/ 87912 h 1012040"/>
              <a:gd name="connsiteX19" fmla="*/ 846306 w 894944"/>
              <a:gd name="connsiteY19" fmla="*/ 29546 h 1012040"/>
              <a:gd name="connsiteX20" fmla="*/ 856034 w 894944"/>
              <a:gd name="connsiteY20" fmla="*/ 363 h 1012040"/>
              <a:gd name="connsiteX21" fmla="*/ 875489 w 894944"/>
              <a:gd name="connsiteY21" fmla="*/ 19819 h 1012040"/>
              <a:gd name="connsiteX22" fmla="*/ 894944 w 894944"/>
              <a:gd name="connsiteY22" fmla="*/ 49002 h 1012040"/>
              <a:gd name="connsiteX23" fmla="*/ 875489 w 894944"/>
              <a:gd name="connsiteY23" fmla="*/ 117095 h 1012040"/>
              <a:gd name="connsiteX24" fmla="*/ 856034 w 894944"/>
              <a:gd name="connsiteY24" fmla="*/ 136551 h 1012040"/>
              <a:gd name="connsiteX25" fmla="*/ 836578 w 894944"/>
              <a:gd name="connsiteY25" fmla="*/ 194917 h 1012040"/>
              <a:gd name="connsiteX26" fmla="*/ 826851 w 894944"/>
              <a:gd name="connsiteY26" fmla="*/ 224100 h 1012040"/>
              <a:gd name="connsiteX27" fmla="*/ 836578 w 894944"/>
              <a:gd name="connsiteY27" fmla="*/ 165734 h 1012040"/>
              <a:gd name="connsiteX28" fmla="*/ 856034 w 894944"/>
              <a:gd name="connsiteY28" fmla="*/ 107368 h 1012040"/>
              <a:gd name="connsiteX29" fmla="*/ 865761 w 894944"/>
              <a:gd name="connsiteY29" fmla="*/ 78185 h 1012040"/>
              <a:gd name="connsiteX30" fmla="*/ 875489 w 894944"/>
              <a:gd name="connsiteY30" fmla="*/ 49002 h 1012040"/>
              <a:gd name="connsiteX31" fmla="*/ 885217 w 894944"/>
              <a:gd name="connsiteY31" fmla="*/ 19819 h 1012040"/>
              <a:gd name="connsiteX32" fmla="*/ 700391 w 894944"/>
              <a:gd name="connsiteY32" fmla="*/ 10091 h 101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894944" h="1012040">
                <a:moveTo>
                  <a:pt x="0" y="1012040"/>
                </a:moveTo>
                <a:cubicBezTo>
                  <a:pt x="58366" y="1008797"/>
                  <a:pt x="117132" y="1009873"/>
                  <a:pt x="175097" y="1002312"/>
                </a:cubicBezTo>
                <a:cubicBezTo>
                  <a:pt x="231911" y="994902"/>
                  <a:pt x="258197" y="942188"/>
                  <a:pt x="311285" y="924491"/>
                </a:cubicBezTo>
                <a:cubicBezTo>
                  <a:pt x="351559" y="911066"/>
                  <a:pt x="331936" y="920451"/>
                  <a:pt x="369651" y="895308"/>
                </a:cubicBezTo>
                <a:cubicBezTo>
                  <a:pt x="391057" y="866766"/>
                  <a:pt x="400507" y="855665"/>
                  <a:pt x="418289" y="827214"/>
                </a:cubicBezTo>
                <a:cubicBezTo>
                  <a:pt x="428310" y="811181"/>
                  <a:pt x="439016" y="795487"/>
                  <a:pt x="447472" y="778576"/>
                </a:cubicBezTo>
                <a:cubicBezTo>
                  <a:pt x="452058" y="769405"/>
                  <a:pt x="453600" y="758994"/>
                  <a:pt x="457200" y="749393"/>
                </a:cubicBezTo>
                <a:cubicBezTo>
                  <a:pt x="463331" y="733043"/>
                  <a:pt x="470524" y="717105"/>
                  <a:pt x="476655" y="700755"/>
                </a:cubicBezTo>
                <a:cubicBezTo>
                  <a:pt x="480255" y="691154"/>
                  <a:pt x="482344" y="680997"/>
                  <a:pt x="486383" y="671572"/>
                </a:cubicBezTo>
                <a:cubicBezTo>
                  <a:pt x="492095" y="658243"/>
                  <a:pt x="500746" y="646239"/>
                  <a:pt x="505838" y="632661"/>
                </a:cubicBezTo>
                <a:cubicBezTo>
                  <a:pt x="532758" y="560873"/>
                  <a:pt x="495595" y="623707"/>
                  <a:pt x="535021" y="564568"/>
                </a:cubicBezTo>
                <a:cubicBezTo>
                  <a:pt x="538139" y="552095"/>
                  <a:pt x="547496" y="510434"/>
                  <a:pt x="554476" y="496474"/>
                </a:cubicBezTo>
                <a:cubicBezTo>
                  <a:pt x="582897" y="439632"/>
                  <a:pt x="567358" y="495158"/>
                  <a:pt x="583659" y="438108"/>
                </a:cubicBezTo>
                <a:cubicBezTo>
                  <a:pt x="613167" y="334834"/>
                  <a:pt x="568119" y="473548"/>
                  <a:pt x="612842" y="350559"/>
                </a:cubicBezTo>
                <a:cubicBezTo>
                  <a:pt x="619850" y="331286"/>
                  <a:pt x="620921" y="309256"/>
                  <a:pt x="632297" y="292193"/>
                </a:cubicBezTo>
                <a:cubicBezTo>
                  <a:pt x="638782" y="282465"/>
                  <a:pt x="646155" y="273274"/>
                  <a:pt x="651753" y="263010"/>
                </a:cubicBezTo>
                <a:cubicBezTo>
                  <a:pt x="665641" y="237549"/>
                  <a:pt x="670155" y="205697"/>
                  <a:pt x="690663" y="185189"/>
                </a:cubicBezTo>
                <a:cubicBezTo>
                  <a:pt x="737841" y="138011"/>
                  <a:pt x="714312" y="156453"/>
                  <a:pt x="758757" y="126823"/>
                </a:cubicBezTo>
                <a:cubicBezTo>
                  <a:pt x="768485" y="113853"/>
                  <a:pt x="777094" y="99963"/>
                  <a:pt x="787940" y="87912"/>
                </a:cubicBezTo>
                <a:cubicBezTo>
                  <a:pt x="806346" y="67461"/>
                  <a:pt x="846306" y="29546"/>
                  <a:pt x="846306" y="29546"/>
                </a:cubicBezTo>
                <a:cubicBezTo>
                  <a:pt x="849549" y="19818"/>
                  <a:pt x="846306" y="3605"/>
                  <a:pt x="856034" y="363"/>
                </a:cubicBezTo>
                <a:cubicBezTo>
                  <a:pt x="864735" y="-2537"/>
                  <a:pt x="869760" y="12657"/>
                  <a:pt x="875489" y="19819"/>
                </a:cubicBezTo>
                <a:cubicBezTo>
                  <a:pt x="882792" y="28948"/>
                  <a:pt x="888459" y="39274"/>
                  <a:pt x="894944" y="49002"/>
                </a:cubicBezTo>
                <a:cubicBezTo>
                  <a:pt x="893126" y="56275"/>
                  <a:pt x="881471" y="107124"/>
                  <a:pt x="875489" y="117095"/>
                </a:cubicBezTo>
                <a:cubicBezTo>
                  <a:pt x="870770" y="124959"/>
                  <a:pt x="862519" y="130066"/>
                  <a:pt x="856034" y="136551"/>
                </a:cubicBezTo>
                <a:lnTo>
                  <a:pt x="836578" y="194917"/>
                </a:lnTo>
                <a:cubicBezTo>
                  <a:pt x="833335" y="204645"/>
                  <a:pt x="825165" y="234214"/>
                  <a:pt x="826851" y="224100"/>
                </a:cubicBezTo>
                <a:cubicBezTo>
                  <a:pt x="830093" y="204645"/>
                  <a:pt x="831794" y="184869"/>
                  <a:pt x="836578" y="165734"/>
                </a:cubicBezTo>
                <a:cubicBezTo>
                  <a:pt x="841552" y="145839"/>
                  <a:pt x="849549" y="126823"/>
                  <a:pt x="856034" y="107368"/>
                </a:cubicBezTo>
                <a:lnTo>
                  <a:pt x="865761" y="78185"/>
                </a:lnTo>
                <a:lnTo>
                  <a:pt x="875489" y="49002"/>
                </a:lnTo>
                <a:lnTo>
                  <a:pt x="885217" y="19819"/>
                </a:lnTo>
                <a:cubicBezTo>
                  <a:pt x="806816" y="-6316"/>
                  <a:pt x="866288" y="10091"/>
                  <a:pt x="700391" y="1009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5" name="Object 34">
            <a:extLst>
              <a:ext uri="{FF2B5EF4-FFF2-40B4-BE49-F238E27FC236}">
                <a16:creationId xmlns:a16="http://schemas.microsoft.com/office/drawing/2014/main" id="{48B90C50-2F37-46B2-8321-A9C95BD5BBB5}"/>
              </a:ext>
            </a:extLst>
          </p:cNvPr>
          <p:cNvGraphicFramePr>
            <a:graphicFrameLocks noChangeAspect="1"/>
          </p:cNvGraphicFramePr>
          <p:nvPr>
            <p:extLst>
              <p:ext uri="{D42A27DB-BD31-4B8C-83A1-F6EECF244321}">
                <p14:modId xmlns:p14="http://schemas.microsoft.com/office/powerpoint/2010/main" val="3742784294"/>
              </p:ext>
            </p:extLst>
          </p:nvPr>
        </p:nvGraphicFramePr>
        <p:xfrm>
          <a:off x="8151813" y="5032375"/>
          <a:ext cx="1914525" cy="312738"/>
        </p:xfrm>
        <a:graphic>
          <a:graphicData uri="http://schemas.openxmlformats.org/presentationml/2006/ole">
            <mc:AlternateContent xmlns:mc="http://schemas.openxmlformats.org/markup-compatibility/2006">
              <mc:Choice xmlns:v="urn:schemas-microsoft-com:vml" Requires="v">
                <p:oleObj name="Equation" r:id="rId11" imgW="1485720" imgH="241200" progId="Equation.DSMT4">
                  <p:embed/>
                </p:oleObj>
              </mc:Choice>
              <mc:Fallback>
                <p:oleObj name="Equation" r:id="rId11" imgW="1485720" imgH="241200" progId="Equation.DSMT4">
                  <p:embed/>
                  <p:pic>
                    <p:nvPicPr>
                      <p:cNvPr id="35" name="Object 34">
                        <a:extLst>
                          <a:ext uri="{FF2B5EF4-FFF2-40B4-BE49-F238E27FC236}">
                            <a16:creationId xmlns:a16="http://schemas.microsoft.com/office/drawing/2014/main" id="{48B90C50-2F37-46B2-8321-A9C95BD5BBB5}"/>
                          </a:ext>
                        </a:extLst>
                      </p:cNvPr>
                      <p:cNvPicPr>
                        <a:picLocks noChangeAspect="1" noChangeArrowheads="1"/>
                      </p:cNvPicPr>
                      <p:nvPr/>
                    </p:nvPicPr>
                    <p:blipFill>
                      <a:blip r:embed="rId12"/>
                      <a:srcRect/>
                      <a:stretch>
                        <a:fillRect/>
                      </a:stretch>
                    </p:blipFill>
                    <p:spPr bwMode="auto">
                      <a:xfrm>
                        <a:off x="8151813" y="5032375"/>
                        <a:ext cx="1914525" cy="312738"/>
                      </a:xfrm>
                      <a:prstGeom prst="rect">
                        <a:avLst/>
                      </a:prstGeom>
                      <a:noFill/>
                    </p:spPr>
                  </p:pic>
                </p:oleObj>
              </mc:Fallback>
            </mc:AlternateContent>
          </a:graphicData>
        </a:graphic>
      </p:graphicFrame>
      <p:sp>
        <p:nvSpPr>
          <p:cNvPr id="34" name="TextBox 33">
            <a:extLst>
              <a:ext uri="{FF2B5EF4-FFF2-40B4-BE49-F238E27FC236}">
                <a16:creationId xmlns:a16="http://schemas.microsoft.com/office/drawing/2014/main" id="{386B60BA-58C3-4BE6-8A02-CBFBD026533D}"/>
              </a:ext>
            </a:extLst>
          </p:cNvPr>
          <p:cNvSpPr txBox="1"/>
          <p:nvPr/>
        </p:nvSpPr>
        <p:spPr>
          <a:xfrm>
            <a:off x="8110811" y="5426862"/>
            <a:ext cx="3015960" cy="738664"/>
          </a:xfrm>
          <a:prstGeom prst="rect">
            <a:avLst/>
          </a:prstGeom>
          <a:noFill/>
        </p:spPr>
        <p:txBody>
          <a:bodyPr wrap="square" rtlCol="0">
            <a:spAutoFit/>
          </a:bodyPr>
          <a:lstStyle/>
          <a:p>
            <a:r>
              <a:rPr lang="en-US" sz="1400"/>
              <a:t>So we get this interesting result that performing a 360 rotation on a spin inverts it, unlike spatial rotations.   </a:t>
            </a:r>
          </a:p>
        </p:txBody>
      </p:sp>
    </p:spTree>
    <p:extLst>
      <p:ext uri="{BB962C8B-B14F-4D97-AF65-F5344CB8AC3E}">
        <p14:creationId xmlns:p14="http://schemas.microsoft.com/office/powerpoint/2010/main" val="1280516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92230"/>
            <a:ext cx="4581429" cy="584775"/>
          </a:xfrm>
          <a:prstGeom prst="rect">
            <a:avLst/>
          </a:prstGeom>
          <a:noFill/>
        </p:spPr>
        <p:txBody>
          <a:bodyPr wrap="square" rtlCol="0">
            <a:spAutoFit/>
          </a:bodyPr>
          <a:lstStyle/>
          <a:p>
            <a:r>
              <a:rPr lang="en-US" sz="3200" b="1" u="sng"/>
              <a:t>Experimental Necessity</a:t>
            </a:r>
            <a:endParaRPr lang="en-US" sz="3600" b="1" u="sng"/>
          </a:p>
        </p:txBody>
      </p:sp>
      <p:pic>
        <p:nvPicPr>
          <p:cNvPr id="1026" name="Picture 2">
            <a:extLst>
              <a:ext uri="{FF2B5EF4-FFF2-40B4-BE49-F238E27FC236}">
                <a16:creationId xmlns:a16="http://schemas.microsoft.com/office/drawing/2014/main" id="{7430230E-4B09-4621-A9CB-99A590265F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0696" y="1613755"/>
            <a:ext cx="1495425"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Object 3">
            <a:extLst>
              <a:ext uri="{FF2B5EF4-FFF2-40B4-BE49-F238E27FC236}">
                <a16:creationId xmlns:a16="http://schemas.microsoft.com/office/drawing/2014/main" id="{81EE500A-2A29-4231-8398-BACA8514A165}"/>
              </a:ext>
            </a:extLst>
          </p:cNvPr>
          <p:cNvGraphicFramePr>
            <a:graphicFrameLocks noChangeAspect="1"/>
          </p:cNvGraphicFramePr>
          <p:nvPr>
            <p:extLst>
              <p:ext uri="{D42A27DB-BD31-4B8C-83A1-F6EECF244321}">
                <p14:modId xmlns:p14="http://schemas.microsoft.com/office/powerpoint/2010/main" val="828731911"/>
              </p:ext>
            </p:extLst>
          </p:nvPr>
        </p:nvGraphicFramePr>
        <p:xfrm>
          <a:off x="496986" y="2898042"/>
          <a:ext cx="3314700" cy="1774825"/>
        </p:xfrm>
        <a:graphic>
          <a:graphicData uri="http://schemas.openxmlformats.org/presentationml/2006/ole">
            <mc:AlternateContent xmlns:mc="http://schemas.openxmlformats.org/markup-compatibility/2006">
              <mc:Choice xmlns:v="urn:schemas-microsoft-com:vml" Requires="v">
                <p:oleObj name="Bitmap Image" r:id="rId3" imgW="7039958" imgH="4885714" progId="Paint.Picture">
                  <p:embed/>
                </p:oleObj>
              </mc:Choice>
              <mc:Fallback>
                <p:oleObj name="Bitmap Image" r:id="rId3" imgW="7039958" imgH="4885714" progId="Paint.Picture">
                  <p:embed/>
                  <p:pic>
                    <p:nvPicPr>
                      <p:cNvPr id="4" name="Object 3">
                        <a:extLst>
                          <a:ext uri="{FF2B5EF4-FFF2-40B4-BE49-F238E27FC236}">
                            <a16:creationId xmlns:a16="http://schemas.microsoft.com/office/drawing/2014/main" id="{81EE500A-2A29-4231-8398-BACA8514A1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2" r="7001" b="3645"/>
                      <a:stretch>
                        <a:fillRect/>
                      </a:stretch>
                    </p:blipFill>
                    <p:spPr bwMode="auto">
                      <a:xfrm>
                        <a:off x="496986" y="2898042"/>
                        <a:ext cx="3314700" cy="17748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031" name="Picture 7">
            <a:extLst>
              <a:ext uri="{FF2B5EF4-FFF2-40B4-BE49-F238E27FC236}">
                <a16:creationId xmlns:a16="http://schemas.microsoft.com/office/drawing/2014/main" id="{F4226D31-44FE-48DF-8A7C-65D09085F4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63870" y="3173687"/>
            <a:ext cx="3518265" cy="21910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9F2BDF9F-24C4-46D2-B02E-89813943524E}"/>
              </a:ext>
            </a:extLst>
          </p:cNvPr>
          <p:cNvSpPr txBox="1"/>
          <p:nvPr/>
        </p:nvSpPr>
        <p:spPr>
          <a:xfrm>
            <a:off x="424680" y="1361872"/>
            <a:ext cx="3696511" cy="1323439"/>
          </a:xfrm>
          <a:prstGeom prst="rect">
            <a:avLst/>
          </a:prstGeom>
          <a:noFill/>
        </p:spPr>
        <p:txBody>
          <a:bodyPr wrap="square" rtlCol="0">
            <a:spAutoFit/>
          </a:bodyPr>
          <a:lstStyle/>
          <a:p>
            <a:r>
              <a:rPr lang="en-US" sz="1600" b="1"/>
              <a:t>Double Slit Experiment</a:t>
            </a:r>
          </a:p>
          <a:p>
            <a:r>
              <a:rPr lang="en-US" sz="1600"/>
              <a:t>If we send electrons into a double slit deal (even one at a time), we get a diffraction pattern.  This indicates they must be considered partly as waves.  </a:t>
            </a:r>
          </a:p>
        </p:txBody>
      </p:sp>
      <p:sp>
        <p:nvSpPr>
          <p:cNvPr id="11" name="TextBox 10">
            <a:extLst>
              <a:ext uri="{FF2B5EF4-FFF2-40B4-BE49-F238E27FC236}">
                <a16:creationId xmlns:a16="http://schemas.microsoft.com/office/drawing/2014/main" id="{E65B2D1F-B878-41D9-9D36-BB8EFE91C654}"/>
              </a:ext>
            </a:extLst>
          </p:cNvPr>
          <p:cNvSpPr txBox="1"/>
          <p:nvPr/>
        </p:nvSpPr>
        <p:spPr>
          <a:xfrm>
            <a:off x="6763870" y="1426722"/>
            <a:ext cx="4909320" cy="1569660"/>
          </a:xfrm>
          <a:prstGeom prst="rect">
            <a:avLst/>
          </a:prstGeom>
          <a:noFill/>
        </p:spPr>
        <p:txBody>
          <a:bodyPr wrap="square" rtlCol="0">
            <a:spAutoFit/>
          </a:bodyPr>
          <a:lstStyle/>
          <a:p>
            <a:r>
              <a:rPr lang="en-US" sz="1600" b="1"/>
              <a:t>Stern-Gerlach Experiment</a:t>
            </a:r>
          </a:p>
          <a:p>
            <a:r>
              <a:rPr lang="en-US" sz="1600"/>
              <a:t>If send electrons, known to be something like spinning charges, into inhomogeneous B-field, they will be deflected up/down, according to whether they’re spin up/down.  But there is not range of deflections: just two.</a:t>
            </a:r>
          </a:p>
          <a:p>
            <a:r>
              <a:rPr lang="en-US" sz="1600"/>
              <a:t>So their spin is quantized.</a:t>
            </a:r>
          </a:p>
        </p:txBody>
      </p:sp>
      <p:sp>
        <p:nvSpPr>
          <p:cNvPr id="7" name="Rectangle 5">
            <a:extLst>
              <a:ext uri="{FF2B5EF4-FFF2-40B4-BE49-F238E27FC236}">
                <a16:creationId xmlns:a16="http://schemas.microsoft.com/office/drawing/2014/main" id="{4F8B0876-15B8-4523-BD01-34C068B5E549}"/>
              </a:ext>
            </a:extLst>
          </p:cNvPr>
          <p:cNvSpPr>
            <a:spLocks noChangeArrowheads="1"/>
          </p:cNvSpPr>
          <p:nvPr/>
        </p:nvSpPr>
        <p:spPr bwMode="auto">
          <a:xfrm>
            <a:off x="421524" y="459145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F8E08A41-5F25-49C3-8D50-EDB39B672087}"/>
              </a:ext>
            </a:extLst>
          </p:cNvPr>
          <p:cNvGraphicFramePr>
            <a:graphicFrameLocks noChangeAspect="1"/>
          </p:cNvGraphicFramePr>
          <p:nvPr>
            <p:extLst>
              <p:ext uri="{D42A27DB-BD31-4B8C-83A1-F6EECF244321}">
                <p14:modId xmlns:p14="http://schemas.microsoft.com/office/powerpoint/2010/main" val="1192941512"/>
              </p:ext>
            </p:extLst>
          </p:nvPr>
        </p:nvGraphicFramePr>
        <p:xfrm>
          <a:off x="6813764" y="6135316"/>
          <a:ext cx="1709238" cy="460751"/>
        </p:xfrm>
        <a:graphic>
          <a:graphicData uri="http://schemas.openxmlformats.org/presentationml/2006/ole">
            <mc:AlternateContent xmlns:mc="http://schemas.openxmlformats.org/markup-compatibility/2006">
              <mc:Choice xmlns:v="urn:schemas-microsoft-com:vml" Requires="v">
                <p:oleObj name="Equation" r:id="rId6" imgW="1460160" imgH="393480" progId="Equation.DSMT4">
                  <p:embed/>
                </p:oleObj>
              </mc:Choice>
              <mc:Fallback>
                <p:oleObj name="Equation" r:id="rId6" imgW="1460160" imgH="393480" progId="Equation.DSMT4">
                  <p:embed/>
                  <p:pic>
                    <p:nvPicPr>
                      <p:cNvPr id="0" name="Object 4"/>
                      <p:cNvPicPr>
                        <a:picLocks noChangeAspect="1" noChangeArrowheads="1"/>
                      </p:cNvPicPr>
                      <p:nvPr/>
                    </p:nvPicPr>
                    <p:blipFill>
                      <a:blip r:embed="rId7"/>
                      <a:srcRect/>
                      <a:stretch>
                        <a:fillRect/>
                      </a:stretch>
                    </p:blipFill>
                    <p:spPr bwMode="auto">
                      <a:xfrm>
                        <a:off x="6813764" y="6135316"/>
                        <a:ext cx="1709238" cy="460751"/>
                      </a:xfrm>
                      <a:prstGeom prst="rect">
                        <a:avLst/>
                      </a:prstGeom>
                      <a:noFill/>
                    </p:spPr>
                  </p:pic>
                </p:oleObj>
              </mc:Fallback>
            </mc:AlternateContent>
          </a:graphicData>
        </a:graphic>
      </p:graphicFrame>
      <p:sp>
        <p:nvSpPr>
          <p:cNvPr id="9" name="TextBox 8">
            <a:extLst>
              <a:ext uri="{FF2B5EF4-FFF2-40B4-BE49-F238E27FC236}">
                <a16:creationId xmlns:a16="http://schemas.microsoft.com/office/drawing/2014/main" id="{6DB89C13-B9F0-4AB8-BADB-07619D2E6E41}"/>
              </a:ext>
            </a:extLst>
          </p:cNvPr>
          <p:cNvSpPr txBox="1"/>
          <p:nvPr/>
        </p:nvSpPr>
        <p:spPr>
          <a:xfrm>
            <a:off x="6741268" y="5457659"/>
            <a:ext cx="5289658" cy="584775"/>
          </a:xfrm>
          <a:prstGeom prst="rect">
            <a:avLst/>
          </a:prstGeom>
          <a:noFill/>
        </p:spPr>
        <p:txBody>
          <a:bodyPr wrap="square" rtlCol="0">
            <a:spAutoFit/>
          </a:bodyPr>
          <a:lstStyle/>
          <a:p>
            <a:r>
              <a:rPr lang="en-US" sz="1600"/>
              <a:t>If electron is a spinning charge, then from EM  should have relationship on left, but instead they find one on right.</a:t>
            </a:r>
          </a:p>
        </p:txBody>
      </p:sp>
      <p:graphicFrame>
        <p:nvGraphicFramePr>
          <p:cNvPr id="15" name="Object 14">
            <a:extLst>
              <a:ext uri="{FF2B5EF4-FFF2-40B4-BE49-F238E27FC236}">
                <a16:creationId xmlns:a16="http://schemas.microsoft.com/office/drawing/2014/main" id="{83DE2B2B-07A9-4D72-A094-8265909CE98A}"/>
              </a:ext>
            </a:extLst>
          </p:cNvPr>
          <p:cNvGraphicFramePr>
            <a:graphicFrameLocks noChangeAspect="1"/>
          </p:cNvGraphicFramePr>
          <p:nvPr>
            <p:extLst>
              <p:ext uri="{D42A27DB-BD31-4B8C-83A1-F6EECF244321}">
                <p14:modId xmlns:p14="http://schemas.microsoft.com/office/powerpoint/2010/main" val="3879958045"/>
              </p:ext>
            </p:extLst>
          </p:nvPr>
        </p:nvGraphicFramePr>
        <p:xfrm>
          <a:off x="9336088" y="6135688"/>
          <a:ext cx="1811337" cy="460375"/>
        </p:xfrm>
        <a:graphic>
          <a:graphicData uri="http://schemas.openxmlformats.org/presentationml/2006/ole">
            <mc:AlternateContent xmlns:mc="http://schemas.openxmlformats.org/markup-compatibility/2006">
              <mc:Choice xmlns:v="urn:schemas-microsoft-com:vml" Requires="v">
                <p:oleObj name="Equation" r:id="rId8" imgW="1549080" imgH="393480" progId="Equation.DSMT4">
                  <p:embed/>
                </p:oleObj>
              </mc:Choice>
              <mc:Fallback>
                <p:oleObj name="Equation" r:id="rId8" imgW="1549080" imgH="393480" progId="Equation.DSMT4">
                  <p:embed/>
                  <p:pic>
                    <p:nvPicPr>
                      <p:cNvPr id="8" name="Object 7">
                        <a:extLst>
                          <a:ext uri="{FF2B5EF4-FFF2-40B4-BE49-F238E27FC236}">
                            <a16:creationId xmlns:a16="http://schemas.microsoft.com/office/drawing/2014/main" id="{F8E08A41-5F25-49C3-8D50-EDB39B672087}"/>
                          </a:ext>
                        </a:extLst>
                      </p:cNvPr>
                      <p:cNvPicPr>
                        <a:picLocks noChangeAspect="1" noChangeArrowheads="1"/>
                      </p:cNvPicPr>
                      <p:nvPr/>
                    </p:nvPicPr>
                    <p:blipFill>
                      <a:blip r:embed="rId9"/>
                      <a:srcRect/>
                      <a:stretch>
                        <a:fillRect/>
                      </a:stretch>
                    </p:blipFill>
                    <p:spPr bwMode="auto">
                      <a:xfrm>
                        <a:off x="9336088" y="6135688"/>
                        <a:ext cx="1811337" cy="460375"/>
                      </a:xfrm>
                      <a:prstGeom prst="rect">
                        <a:avLst/>
                      </a:prstGeom>
                      <a:noFill/>
                    </p:spPr>
                  </p:pic>
                </p:oleObj>
              </mc:Fallback>
            </mc:AlternateContent>
          </a:graphicData>
        </a:graphic>
      </p:graphicFrame>
    </p:spTree>
    <p:extLst>
      <p:ext uri="{BB962C8B-B14F-4D97-AF65-F5344CB8AC3E}">
        <p14:creationId xmlns:p14="http://schemas.microsoft.com/office/powerpoint/2010/main" val="37398384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99121" y="133944"/>
            <a:ext cx="3593151" cy="584775"/>
          </a:xfrm>
          <a:prstGeom prst="rect">
            <a:avLst/>
          </a:prstGeom>
          <a:noFill/>
        </p:spPr>
        <p:txBody>
          <a:bodyPr wrap="square" rtlCol="0">
            <a:spAutoFit/>
          </a:bodyPr>
          <a:lstStyle/>
          <a:p>
            <a:r>
              <a:rPr lang="en-US" sz="3200" b="1" u="sng"/>
              <a:t>Tensor Operators</a:t>
            </a:r>
            <a:endParaRPr lang="en-US" sz="3600" b="1" u="sng"/>
          </a:p>
        </p:txBody>
      </p:sp>
      <p:sp>
        <p:nvSpPr>
          <p:cNvPr id="4" name="TextBox 3">
            <a:extLst>
              <a:ext uri="{FF2B5EF4-FFF2-40B4-BE49-F238E27FC236}">
                <a16:creationId xmlns:a16="http://schemas.microsoft.com/office/drawing/2014/main" id="{CE67F13F-3881-450E-9CD6-7E474A2C8B98}"/>
              </a:ext>
            </a:extLst>
          </p:cNvPr>
          <p:cNvSpPr txBox="1"/>
          <p:nvPr/>
        </p:nvSpPr>
        <p:spPr>
          <a:xfrm>
            <a:off x="350802" y="872982"/>
            <a:ext cx="10267951" cy="830997"/>
          </a:xfrm>
          <a:prstGeom prst="rect">
            <a:avLst/>
          </a:prstGeom>
          <a:noFill/>
        </p:spPr>
        <p:txBody>
          <a:bodyPr wrap="square" rtlCol="0">
            <a:spAutoFit/>
          </a:bodyPr>
          <a:lstStyle/>
          <a:p>
            <a:r>
              <a:rPr lang="en-US" sz="1600"/>
              <a:t>These symmetries transformations are going to be useful for calculating expectations.  Let’s take some time out to study a class of operators called Tensor operators, that will also be useful to that end.  A tensor set of operators are said to induce a representation of the rotation matrix, when they transform.</a:t>
            </a:r>
          </a:p>
        </p:txBody>
      </p:sp>
      <p:graphicFrame>
        <p:nvGraphicFramePr>
          <p:cNvPr id="6" name="Object 5">
            <a:extLst>
              <a:ext uri="{FF2B5EF4-FFF2-40B4-BE49-F238E27FC236}">
                <a16:creationId xmlns:a16="http://schemas.microsoft.com/office/drawing/2014/main" id="{BB2B3483-2A39-4196-B771-B754B3B82F80}"/>
              </a:ext>
            </a:extLst>
          </p:cNvPr>
          <p:cNvGraphicFramePr>
            <a:graphicFrameLocks noChangeAspect="1"/>
          </p:cNvGraphicFramePr>
          <p:nvPr>
            <p:extLst>
              <p:ext uri="{D42A27DB-BD31-4B8C-83A1-F6EECF244321}">
                <p14:modId xmlns:p14="http://schemas.microsoft.com/office/powerpoint/2010/main" val="2412805689"/>
              </p:ext>
            </p:extLst>
          </p:nvPr>
        </p:nvGraphicFramePr>
        <p:xfrm>
          <a:off x="414828" y="1874345"/>
          <a:ext cx="5308600" cy="363538"/>
        </p:xfrm>
        <a:graphic>
          <a:graphicData uri="http://schemas.openxmlformats.org/presentationml/2006/ole">
            <mc:AlternateContent xmlns:mc="http://schemas.openxmlformats.org/markup-compatibility/2006">
              <mc:Choice xmlns:v="urn:schemas-microsoft-com:vml" Requires="v">
                <p:oleObj name="Equation" r:id="rId2" imgW="3822480" imgH="266400" progId="Equation.DSMT4">
                  <p:embed/>
                </p:oleObj>
              </mc:Choice>
              <mc:Fallback>
                <p:oleObj name="Equation" r:id="rId2" imgW="3822480" imgH="266400" progId="Equation.DSMT4">
                  <p:embed/>
                  <p:pic>
                    <p:nvPicPr>
                      <p:cNvPr id="0" name="Object 1"/>
                      <p:cNvPicPr>
                        <a:picLocks noChangeAspect="1" noChangeArrowheads="1"/>
                      </p:cNvPicPr>
                      <p:nvPr/>
                    </p:nvPicPr>
                    <p:blipFill>
                      <a:blip r:embed="rId3"/>
                      <a:srcRect/>
                      <a:stretch>
                        <a:fillRect/>
                      </a:stretch>
                    </p:blipFill>
                    <p:spPr bwMode="auto">
                      <a:xfrm>
                        <a:off x="414828" y="1874345"/>
                        <a:ext cx="5308600" cy="363538"/>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4353CDD5-9C6A-4494-AD4A-DCAD7EFED238}"/>
              </a:ext>
            </a:extLst>
          </p:cNvPr>
          <p:cNvGraphicFramePr>
            <a:graphicFrameLocks noChangeAspect="1"/>
          </p:cNvGraphicFramePr>
          <p:nvPr>
            <p:extLst>
              <p:ext uri="{D42A27DB-BD31-4B8C-83A1-F6EECF244321}">
                <p14:modId xmlns:p14="http://schemas.microsoft.com/office/powerpoint/2010/main" val="359977204"/>
              </p:ext>
            </p:extLst>
          </p:nvPr>
        </p:nvGraphicFramePr>
        <p:xfrm>
          <a:off x="4272845" y="2458143"/>
          <a:ext cx="1524000" cy="428216"/>
        </p:xfrm>
        <a:graphic>
          <a:graphicData uri="http://schemas.openxmlformats.org/presentationml/2006/ole">
            <mc:AlternateContent xmlns:mc="http://schemas.openxmlformats.org/markup-compatibility/2006">
              <mc:Choice xmlns:v="urn:schemas-microsoft-com:vml" Requires="v">
                <p:oleObj name="Equation" r:id="rId4" imgW="977760" imgH="279360" progId="Equation.DSMT4">
                  <p:embed/>
                </p:oleObj>
              </mc:Choice>
              <mc:Fallback>
                <p:oleObj name="Equation" r:id="rId4" imgW="977760" imgH="279360" progId="Equation.DSMT4">
                  <p:embed/>
                  <p:pic>
                    <p:nvPicPr>
                      <p:cNvPr id="0" name="Object 3"/>
                      <p:cNvPicPr>
                        <a:picLocks noChangeAspect="1" noChangeArrowheads="1"/>
                      </p:cNvPicPr>
                      <p:nvPr/>
                    </p:nvPicPr>
                    <p:blipFill>
                      <a:blip r:embed="rId5"/>
                      <a:srcRect/>
                      <a:stretch>
                        <a:fillRect/>
                      </a:stretch>
                    </p:blipFill>
                    <p:spPr bwMode="auto">
                      <a:xfrm>
                        <a:off x="4272845" y="2458143"/>
                        <a:ext cx="1524000" cy="428216"/>
                      </a:xfrm>
                      <a:prstGeom prst="rect">
                        <a:avLst/>
                      </a:prstGeom>
                      <a:solidFill>
                        <a:srgbClr val="CCFFCC"/>
                      </a:solidFill>
                    </p:spPr>
                  </p:pic>
                </p:oleObj>
              </mc:Fallback>
            </mc:AlternateContent>
          </a:graphicData>
        </a:graphic>
      </p:graphicFrame>
      <p:sp>
        <p:nvSpPr>
          <p:cNvPr id="9" name="TextBox 8">
            <a:extLst>
              <a:ext uri="{FF2B5EF4-FFF2-40B4-BE49-F238E27FC236}">
                <a16:creationId xmlns:a16="http://schemas.microsoft.com/office/drawing/2014/main" id="{5A237497-B285-40E2-82D2-6C1C2BA6D01E}"/>
              </a:ext>
            </a:extLst>
          </p:cNvPr>
          <p:cNvSpPr txBox="1"/>
          <p:nvPr/>
        </p:nvSpPr>
        <p:spPr>
          <a:xfrm>
            <a:off x="324731" y="2349086"/>
            <a:ext cx="3790951" cy="584775"/>
          </a:xfrm>
          <a:prstGeom prst="rect">
            <a:avLst/>
          </a:prstGeom>
          <a:noFill/>
        </p:spPr>
        <p:txBody>
          <a:bodyPr wrap="square" rtlCol="0">
            <a:spAutoFit/>
          </a:bodyPr>
          <a:lstStyle/>
          <a:p>
            <a:r>
              <a:rPr lang="en-US" sz="1600"/>
              <a:t>If we consider infinitesimal rotations, we can also write this condition as:</a:t>
            </a:r>
          </a:p>
        </p:txBody>
      </p:sp>
      <p:graphicFrame>
        <p:nvGraphicFramePr>
          <p:cNvPr id="11" name="Object 10">
            <a:extLst>
              <a:ext uri="{FF2B5EF4-FFF2-40B4-BE49-F238E27FC236}">
                <a16:creationId xmlns:a16="http://schemas.microsoft.com/office/drawing/2014/main" id="{B011CD19-1CE1-4D3E-9231-FD7405A9DF72}"/>
              </a:ext>
            </a:extLst>
          </p:cNvPr>
          <p:cNvGraphicFramePr>
            <a:graphicFrameLocks noChangeAspect="1"/>
          </p:cNvGraphicFramePr>
          <p:nvPr>
            <p:extLst>
              <p:ext uri="{D42A27DB-BD31-4B8C-83A1-F6EECF244321}">
                <p14:modId xmlns:p14="http://schemas.microsoft.com/office/powerpoint/2010/main" val="4192409003"/>
              </p:ext>
            </p:extLst>
          </p:nvPr>
        </p:nvGraphicFramePr>
        <p:xfrm>
          <a:off x="4216283" y="4383641"/>
          <a:ext cx="4308475" cy="941388"/>
        </p:xfrm>
        <a:graphic>
          <a:graphicData uri="http://schemas.openxmlformats.org/presentationml/2006/ole">
            <mc:AlternateContent xmlns:mc="http://schemas.openxmlformats.org/markup-compatibility/2006">
              <mc:Choice xmlns:v="urn:schemas-microsoft-com:vml" Requires="v">
                <p:oleObj name="Equation" r:id="rId6" imgW="2844720" imgH="634680" progId="Equation.DSMT4">
                  <p:embed/>
                </p:oleObj>
              </mc:Choice>
              <mc:Fallback>
                <p:oleObj name="Equation" r:id="rId6" imgW="2844720" imgH="634680" progId="Equation.DSMT4">
                  <p:embed/>
                  <p:pic>
                    <p:nvPicPr>
                      <p:cNvPr id="0" name="Object 5"/>
                      <p:cNvPicPr>
                        <a:picLocks noChangeAspect="1" noChangeArrowheads="1"/>
                      </p:cNvPicPr>
                      <p:nvPr/>
                    </p:nvPicPr>
                    <p:blipFill>
                      <a:blip r:embed="rId7"/>
                      <a:srcRect/>
                      <a:stretch>
                        <a:fillRect/>
                      </a:stretch>
                    </p:blipFill>
                    <p:spPr bwMode="auto">
                      <a:xfrm>
                        <a:off x="4216283" y="4383641"/>
                        <a:ext cx="4308475" cy="941388"/>
                      </a:xfrm>
                      <a:prstGeom prst="rect">
                        <a:avLst/>
                      </a:prstGeom>
                      <a:solidFill>
                        <a:srgbClr val="CCFFCC"/>
                      </a:solidFill>
                    </p:spPr>
                  </p:pic>
                </p:oleObj>
              </mc:Fallback>
            </mc:AlternateContent>
          </a:graphicData>
        </a:graphic>
      </p:graphicFrame>
      <p:sp>
        <p:nvSpPr>
          <p:cNvPr id="26" name="TextBox 25">
            <a:extLst>
              <a:ext uri="{FF2B5EF4-FFF2-40B4-BE49-F238E27FC236}">
                <a16:creationId xmlns:a16="http://schemas.microsoft.com/office/drawing/2014/main" id="{4E2EE4D6-DE80-4D71-B597-55366F61B58C}"/>
              </a:ext>
            </a:extLst>
          </p:cNvPr>
          <p:cNvSpPr txBox="1"/>
          <p:nvPr/>
        </p:nvSpPr>
        <p:spPr>
          <a:xfrm>
            <a:off x="6011158" y="2454750"/>
            <a:ext cx="3790951" cy="338554"/>
          </a:xfrm>
          <a:prstGeom prst="rect">
            <a:avLst/>
          </a:prstGeom>
          <a:noFill/>
        </p:spPr>
        <p:txBody>
          <a:bodyPr wrap="square" rtlCol="0">
            <a:spAutoFit/>
          </a:bodyPr>
          <a:lstStyle/>
          <a:p>
            <a:r>
              <a:rPr lang="en-US" sz="1600" b="1"/>
              <a:t>r</a:t>
            </a:r>
            <a:r>
              <a:rPr lang="en-US" sz="1600"/>
              <a:t>, </a:t>
            </a:r>
            <a:r>
              <a:rPr lang="en-US" sz="1600" b="1"/>
              <a:t>p</a:t>
            </a:r>
            <a:r>
              <a:rPr lang="en-US" sz="1600"/>
              <a:t>, </a:t>
            </a:r>
            <a:r>
              <a:rPr lang="en-US" sz="1600" b="1"/>
              <a:t>J</a:t>
            </a:r>
            <a:r>
              <a:rPr lang="en-US" sz="1600"/>
              <a:t>, etc., are all tensor operators.</a:t>
            </a:r>
          </a:p>
        </p:txBody>
      </p:sp>
      <p:sp>
        <p:nvSpPr>
          <p:cNvPr id="27" name="TextBox 26">
            <a:extLst>
              <a:ext uri="{FF2B5EF4-FFF2-40B4-BE49-F238E27FC236}">
                <a16:creationId xmlns:a16="http://schemas.microsoft.com/office/drawing/2014/main" id="{30F6C68D-1954-4647-882A-BCCFD3FF2277}"/>
              </a:ext>
            </a:extLst>
          </p:cNvPr>
          <p:cNvSpPr txBox="1"/>
          <p:nvPr/>
        </p:nvSpPr>
        <p:spPr>
          <a:xfrm>
            <a:off x="343585" y="3062976"/>
            <a:ext cx="10968578" cy="584775"/>
          </a:xfrm>
          <a:prstGeom prst="rect">
            <a:avLst/>
          </a:prstGeom>
          <a:noFill/>
        </p:spPr>
        <p:txBody>
          <a:bodyPr wrap="square" rtlCol="0">
            <a:spAutoFit/>
          </a:bodyPr>
          <a:lstStyle/>
          <a:p>
            <a:r>
              <a:rPr lang="en-US" sz="1600"/>
              <a:t>Spherical tensor operators can are defined similarly; they induce a representation of the rotation operator in angular momentum space:</a:t>
            </a:r>
          </a:p>
        </p:txBody>
      </p:sp>
      <p:graphicFrame>
        <p:nvGraphicFramePr>
          <p:cNvPr id="10" name="Object 9">
            <a:extLst>
              <a:ext uri="{FF2B5EF4-FFF2-40B4-BE49-F238E27FC236}">
                <a16:creationId xmlns:a16="http://schemas.microsoft.com/office/drawing/2014/main" id="{B43C6ECE-A76B-4A9D-99DE-49A1220F24AE}"/>
              </a:ext>
            </a:extLst>
          </p:cNvPr>
          <p:cNvGraphicFramePr>
            <a:graphicFrameLocks noChangeAspect="1"/>
          </p:cNvGraphicFramePr>
          <p:nvPr>
            <p:extLst>
              <p:ext uri="{D42A27DB-BD31-4B8C-83A1-F6EECF244321}">
                <p14:modId xmlns:p14="http://schemas.microsoft.com/office/powerpoint/2010/main" val="2853816462"/>
              </p:ext>
            </p:extLst>
          </p:nvPr>
        </p:nvGraphicFramePr>
        <p:xfrm>
          <a:off x="377120" y="3836424"/>
          <a:ext cx="6346826" cy="358775"/>
        </p:xfrm>
        <a:graphic>
          <a:graphicData uri="http://schemas.openxmlformats.org/presentationml/2006/ole">
            <mc:AlternateContent xmlns:mc="http://schemas.openxmlformats.org/markup-compatibility/2006">
              <mc:Choice xmlns:v="urn:schemas-microsoft-com:vml" Requires="v">
                <p:oleObj name="Equation" r:id="rId8" imgW="4190760" imgH="241200" progId="Equation.DSMT4">
                  <p:embed/>
                </p:oleObj>
              </mc:Choice>
              <mc:Fallback>
                <p:oleObj name="Equation" r:id="rId8" imgW="4190760" imgH="241200" progId="Equation.DSMT4">
                  <p:embed/>
                  <p:pic>
                    <p:nvPicPr>
                      <p:cNvPr id="11" name="Object 10">
                        <a:extLst>
                          <a:ext uri="{FF2B5EF4-FFF2-40B4-BE49-F238E27FC236}">
                            <a16:creationId xmlns:a16="http://schemas.microsoft.com/office/drawing/2014/main" id="{B011CD19-1CE1-4D3E-9231-FD7405A9DF72}"/>
                          </a:ext>
                        </a:extLst>
                      </p:cNvPr>
                      <p:cNvPicPr>
                        <a:picLocks noChangeAspect="1" noChangeArrowheads="1"/>
                      </p:cNvPicPr>
                      <p:nvPr/>
                    </p:nvPicPr>
                    <p:blipFill>
                      <a:blip r:embed="rId9"/>
                      <a:srcRect/>
                      <a:stretch>
                        <a:fillRect/>
                      </a:stretch>
                    </p:blipFill>
                    <p:spPr bwMode="auto">
                      <a:xfrm>
                        <a:off x="377120" y="3836424"/>
                        <a:ext cx="6346826" cy="358775"/>
                      </a:xfrm>
                      <a:prstGeom prst="rect">
                        <a:avLst/>
                      </a:prstGeom>
                      <a:solidFill>
                        <a:srgbClr val="CCFFCC"/>
                      </a:solidFill>
                    </p:spPr>
                  </p:pic>
                </p:oleObj>
              </mc:Fallback>
            </mc:AlternateContent>
          </a:graphicData>
        </a:graphic>
      </p:graphicFrame>
      <p:sp>
        <p:nvSpPr>
          <p:cNvPr id="12" name="TextBox 11">
            <a:extLst>
              <a:ext uri="{FF2B5EF4-FFF2-40B4-BE49-F238E27FC236}">
                <a16:creationId xmlns:a16="http://schemas.microsoft.com/office/drawing/2014/main" id="{8F6A2D2D-8981-4BCF-929B-9956694458E4}"/>
              </a:ext>
            </a:extLst>
          </p:cNvPr>
          <p:cNvSpPr txBox="1"/>
          <p:nvPr/>
        </p:nvSpPr>
        <p:spPr>
          <a:xfrm>
            <a:off x="324731" y="4344431"/>
            <a:ext cx="3549685" cy="584775"/>
          </a:xfrm>
          <a:prstGeom prst="rect">
            <a:avLst/>
          </a:prstGeom>
          <a:noFill/>
        </p:spPr>
        <p:txBody>
          <a:bodyPr wrap="square" rtlCol="0">
            <a:spAutoFit/>
          </a:bodyPr>
          <a:lstStyle/>
          <a:p>
            <a:r>
              <a:rPr lang="en-US" sz="1600"/>
              <a:t>Which can also be reduced to the following condition(s):</a:t>
            </a:r>
          </a:p>
        </p:txBody>
      </p:sp>
      <p:graphicFrame>
        <p:nvGraphicFramePr>
          <p:cNvPr id="5" name="Object 4">
            <a:extLst>
              <a:ext uri="{FF2B5EF4-FFF2-40B4-BE49-F238E27FC236}">
                <a16:creationId xmlns:a16="http://schemas.microsoft.com/office/drawing/2014/main" id="{BD2EC9AB-F5A8-47B7-9EE8-E6F53669C96C}"/>
              </a:ext>
            </a:extLst>
          </p:cNvPr>
          <p:cNvGraphicFramePr>
            <a:graphicFrameLocks noChangeAspect="1"/>
          </p:cNvGraphicFramePr>
          <p:nvPr>
            <p:extLst>
              <p:ext uri="{D42A27DB-BD31-4B8C-83A1-F6EECF244321}">
                <p14:modId xmlns:p14="http://schemas.microsoft.com/office/powerpoint/2010/main" val="1250865462"/>
              </p:ext>
            </p:extLst>
          </p:nvPr>
        </p:nvGraphicFramePr>
        <p:xfrm>
          <a:off x="377120" y="5541752"/>
          <a:ext cx="5227637" cy="1116013"/>
        </p:xfrm>
        <a:graphic>
          <a:graphicData uri="http://schemas.openxmlformats.org/presentationml/2006/ole">
            <mc:AlternateContent xmlns:mc="http://schemas.openxmlformats.org/markup-compatibility/2006">
              <mc:Choice xmlns:v="urn:schemas-microsoft-com:vml" Requires="v">
                <p:oleObj name="Equation" r:id="rId10" imgW="3695400" imgH="787320" progId="Equation.DSMT4">
                  <p:embed/>
                </p:oleObj>
              </mc:Choice>
              <mc:Fallback>
                <p:oleObj name="Equation" r:id="rId10" imgW="3695400" imgH="787320" progId="Equation.DSMT4">
                  <p:embed/>
                  <p:pic>
                    <p:nvPicPr>
                      <p:cNvPr id="0" name="Object 226"/>
                      <p:cNvPicPr>
                        <a:picLocks noChangeAspect="1" noChangeArrowheads="1"/>
                      </p:cNvPicPr>
                      <p:nvPr/>
                    </p:nvPicPr>
                    <p:blipFill>
                      <a:blip r:embed="rId11"/>
                      <a:srcRect/>
                      <a:stretch>
                        <a:fillRect/>
                      </a:stretch>
                    </p:blipFill>
                    <p:spPr bwMode="auto">
                      <a:xfrm>
                        <a:off x="377120" y="5541752"/>
                        <a:ext cx="5227637" cy="1116013"/>
                      </a:xfrm>
                      <a:prstGeom prst="rect">
                        <a:avLst/>
                      </a:prstGeom>
                      <a:solidFill>
                        <a:srgbClr val="CCFFCC"/>
                      </a:solidFill>
                    </p:spPr>
                  </p:pic>
                </p:oleObj>
              </mc:Fallback>
            </mc:AlternateContent>
          </a:graphicData>
        </a:graphic>
      </p:graphicFrame>
      <p:sp>
        <p:nvSpPr>
          <p:cNvPr id="7" name="TextBox 6">
            <a:extLst>
              <a:ext uri="{FF2B5EF4-FFF2-40B4-BE49-F238E27FC236}">
                <a16:creationId xmlns:a16="http://schemas.microsoft.com/office/drawing/2014/main" id="{809AA91E-E3CB-4E5B-9125-CC0D2BDB782E}"/>
              </a:ext>
            </a:extLst>
          </p:cNvPr>
          <p:cNvSpPr txBox="1"/>
          <p:nvPr/>
        </p:nvSpPr>
        <p:spPr>
          <a:xfrm>
            <a:off x="5827874" y="5541752"/>
            <a:ext cx="4598171" cy="1077218"/>
          </a:xfrm>
          <a:prstGeom prst="rect">
            <a:avLst/>
          </a:prstGeom>
          <a:noFill/>
        </p:spPr>
        <p:txBody>
          <a:bodyPr wrap="square" rtlCol="0">
            <a:spAutoFit/>
          </a:bodyPr>
          <a:lstStyle/>
          <a:p>
            <a:r>
              <a:rPr lang="en-US" sz="1600"/>
              <a:t>Expectations of spherical tensor operators follow as to the left.  The expectation terms is to be interpreted as: &lt;ℓ</a:t>
            </a:r>
            <a:r>
              <a:rPr lang="en-US" sz="1600" baseline="-25000"/>
              <a:t>1</a:t>
            </a:r>
            <a:r>
              <a:rPr lang="en-US" sz="1600"/>
              <a:t>ℓ</a:t>
            </a:r>
            <a:r>
              <a:rPr lang="en-US" sz="1600" baseline="-25000"/>
              <a:t>2</a:t>
            </a:r>
            <a:r>
              <a:rPr lang="en-US" sz="1600"/>
              <a:t>m</a:t>
            </a:r>
            <a:r>
              <a:rPr lang="en-US" sz="1600" baseline="-25000"/>
              <a:t>1</a:t>
            </a:r>
            <a:r>
              <a:rPr lang="en-US" sz="1600"/>
              <a:t>m</a:t>
            </a:r>
            <a:r>
              <a:rPr lang="en-US" sz="1600" baseline="-25000"/>
              <a:t>2</a:t>
            </a:r>
            <a:r>
              <a:rPr lang="en-US" sz="1600"/>
              <a:t>|ℓ</a:t>
            </a:r>
            <a:r>
              <a:rPr lang="en-US" sz="1600" baseline="-25000"/>
              <a:t>1</a:t>
            </a:r>
            <a:r>
              <a:rPr lang="en-US" sz="1600"/>
              <a:t>ℓ</a:t>
            </a:r>
            <a:r>
              <a:rPr lang="en-US" sz="1600" baseline="-25000"/>
              <a:t>2</a:t>
            </a:r>
            <a:r>
              <a:rPr lang="en-US" sz="1600"/>
              <a:t>ℓm&gt;.  These together imply for a rank one spherical tensor operator that:</a:t>
            </a:r>
          </a:p>
        </p:txBody>
      </p:sp>
      <p:graphicFrame>
        <p:nvGraphicFramePr>
          <p:cNvPr id="14" name="Object 13">
            <a:extLst>
              <a:ext uri="{FF2B5EF4-FFF2-40B4-BE49-F238E27FC236}">
                <a16:creationId xmlns:a16="http://schemas.microsoft.com/office/drawing/2014/main" id="{E1C8DA9B-E379-4179-AA99-1489E1A49479}"/>
              </a:ext>
            </a:extLst>
          </p:cNvPr>
          <p:cNvGraphicFramePr>
            <a:graphicFrameLocks noChangeAspect="1"/>
          </p:cNvGraphicFramePr>
          <p:nvPr>
            <p:extLst>
              <p:ext uri="{D42A27DB-BD31-4B8C-83A1-F6EECF244321}">
                <p14:modId xmlns:p14="http://schemas.microsoft.com/office/powerpoint/2010/main" val="1994005668"/>
              </p:ext>
            </p:extLst>
          </p:nvPr>
        </p:nvGraphicFramePr>
        <p:xfrm>
          <a:off x="10618753" y="5977863"/>
          <a:ext cx="1181165" cy="596190"/>
        </p:xfrm>
        <a:graphic>
          <a:graphicData uri="http://schemas.openxmlformats.org/presentationml/2006/ole">
            <mc:AlternateContent xmlns:mc="http://schemas.openxmlformats.org/markup-compatibility/2006">
              <mc:Choice xmlns:v="urn:schemas-microsoft-com:vml" Requires="v">
                <p:oleObj name="Equation" r:id="rId12" imgW="1002960" imgH="482400" progId="Equation.DSMT4">
                  <p:embed/>
                </p:oleObj>
              </mc:Choice>
              <mc:Fallback>
                <p:oleObj name="Equation" r:id="rId12" imgW="1002960" imgH="482400" progId="Equation.DSMT4">
                  <p:embed/>
                  <p:pic>
                    <p:nvPicPr>
                      <p:cNvPr id="0" name="Object 233"/>
                      <p:cNvPicPr>
                        <a:picLocks noChangeAspect="1" noChangeArrowheads="1"/>
                      </p:cNvPicPr>
                      <p:nvPr/>
                    </p:nvPicPr>
                    <p:blipFill>
                      <a:blip r:embed="rId13"/>
                      <a:srcRect/>
                      <a:stretch>
                        <a:fillRect/>
                      </a:stretch>
                    </p:blipFill>
                    <p:spPr bwMode="auto">
                      <a:xfrm>
                        <a:off x="10618753" y="5977863"/>
                        <a:ext cx="1181165" cy="596190"/>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16913521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72591" y="45070"/>
            <a:ext cx="3174348" cy="584775"/>
          </a:xfrm>
          <a:prstGeom prst="rect">
            <a:avLst/>
          </a:prstGeom>
          <a:noFill/>
        </p:spPr>
        <p:txBody>
          <a:bodyPr wrap="square" rtlCol="0">
            <a:spAutoFit/>
          </a:bodyPr>
          <a:lstStyle/>
          <a:p>
            <a:r>
              <a:rPr lang="en-US" sz="3200" b="1" u="sng"/>
              <a:t>Parity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383992" y="984866"/>
            <a:ext cx="3454584" cy="369332"/>
          </a:xfrm>
          <a:prstGeom prst="rect">
            <a:avLst/>
          </a:prstGeom>
          <a:noFill/>
        </p:spPr>
        <p:txBody>
          <a:bodyPr wrap="square" rtlCol="0">
            <a:spAutoFit/>
          </a:bodyPr>
          <a:lstStyle/>
          <a:p>
            <a:r>
              <a:rPr lang="en-US"/>
              <a:t>Now let’s do parity symmetry.</a:t>
            </a:r>
          </a:p>
        </p:txBody>
      </p:sp>
      <p:graphicFrame>
        <p:nvGraphicFramePr>
          <p:cNvPr id="19" name="Object 18">
            <a:extLst>
              <a:ext uri="{FF2B5EF4-FFF2-40B4-BE49-F238E27FC236}">
                <a16:creationId xmlns:a16="http://schemas.microsoft.com/office/drawing/2014/main" id="{9318C02E-7420-469E-885D-D7699B37616C}"/>
              </a:ext>
            </a:extLst>
          </p:cNvPr>
          <p:cNvGraphicFramePr>
            <a:graphicFrameLocks noChangeAspect="1"/>
          </p:cNvGraphicFramePr>
          <p:nvPr>
            <p:extLst>
              <p:ext uri="{D42A27DB-BD31-4B8C-83A1-F6EECF244321}">
                <p14:modId xmlns:p14="http://schemas.microsoft.com/office/powerpoint/2010/main" val="1931424575"/>
              </p:ext>
            </p:extLst>
          </p:nvPr>
        </p:nvGraphicFramePr>
        <p:xfrm>
          <a:off x="463746" y="1449298"/>
          <a:ext cx="4029075" cy="369888"/>
        </p:xfrm>
        <a:graphic>
          <a:graphicData uri="http://schemas.openxmlformats.org/presentationml/2006/ole">
            <mc:AlternateContent xmlns:mc="http://schemas.openxmlformats.org/markup-compatibility/2006">
              <mc:Choice xmlns:v="urn:schemas-microsoft-com:vml" Requires="v">
                <p:oleObj name="Equation" r:id="rId2" imgW="2895480" imgH="266400" progId="Equation.DSMT4">
                  <p:embed/>
                </p:oleObj>
              </mc:Choice>
              <mc:Fallback>
                <p:oleObj name="Equation" r:id="rId2" imgW="2895480" imgH="266400" progId="Equation.DSMT4">
                  <p:embed/>
                  <p:pic>
                    <p:nvPicPr>
                      <p:cNvPr id="0" name="Object 56"/>
                      <p:cNvPicPr>
                        <a:picLocks noChangeAspect="1" noChangeArrowheads="1"/>
                      </p:cNvPicPr>
                      <p:nvPr/>
                    </p:nvPicPr>
                    <p:blipFill>
                      <a:blip r:embed="rId3"/>
                      <a:srcRect/>
                      <a:stretch>
                        <a:fillRect/>
                      </a:stretch>
                    </p:blipFill>
                    <p:spPr bwMode="auto">
                      <a:xfrm>
                        <a:off x="463746" y="1449298"/>
                        <a:ext cx="4029075" cy="369888"/>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CFF68C25-51A7-4A88-A812-85C8F447E58A}"/>
              </a:ext>
            </a:extLst>
          </p:cNvPr>
          <p:cNvGraphicFramePr>
            <a:graphicFrameLocks noChangeAspect="1"/>
          </p:cNvGraphicFramePr>
          <p:nvPr>
            <p:extLst>
              <p:ext uri="{D42A27DB-BD31-4B8C-83A1-F6EECF244321}">
                <p14:modId xmlns:p14="http://schemas.microsoft.com/office/powerpoint/2010/main" val="619426360"/>
              </p:ext>
            </p:extLst>
          </p:nvPr>
        </p:nvGraphicFramePr>
        <p:xfrm>
          <a:off x="482600" y="2443497"/>
          <a:ext cx="2060575" cy="1975894"/>
        </p:xfrm>
        <a:graphic>
          <a:graphicData uri="http://schemas.openxmlformats.org/presentationml/2006/ole">
            <mc:AlternateContent xmlns:mc="http://schemas.openxmlformats.org/markup-compatibility/2006">
              <mc:Choice xmlns:v="urn:schemas-microsoft-com:vml" Requires="v">
                <p:oleObj name="Equation" r:id="rId4" imgW="1854000" imgH="1777680" progId="Equation.DSMT4">
                  <p:embed/>
                </p:oleObj>
              </mc:Choice>
              <mc:Fallback>
                <p:oleObj name="Equation" r:id="rId4" imgW="1854000" imgH="1777680" progId="Equation.DSMT4">
                  <p:embed/>
                  <p:pic>
                    <p:nvPicPr>
                      <p:cNvPr id="0" name="Object 58"/>
                      <p:cNvPicPr>
                        <a:picLocks noChangeAspect="1" noChangeArrowheads="1"/>
                      </p:cNvPicPr>
                      <p:nvPr/>
                    </p:nvPicPr>
                    <p:blipFill>
                      <a:blip r:embed="rId5"/>
                      <a:srcRect/>
                      <a:stretch>
                        <a:fillRect/>
                      </a:stretch>
                    </p:blipFill>
                    <p:spPr bwMode="auto">
                      <a:xfrm>
                        <a:off x="482600" y="2443497"/>
                        <a:ext cx="2060575" cy="1975894"/>
                      </a:xfrm>
                      <a:prstGeom prst="rect">
                        <a:avLst/>
                      </a:prstGeom>
                      <a:noFill/>
                    </p:spPr>
                  </p:pic>
                </p:oleObj>
              </mc:Fallback>
            </mc:AlternateContent>
          </a:graphicData>
        </a:graphic>
      </p:graphicFrame>
      <p:sp>
        <p:nvSpPr>
          <p:cNvPr id="22" name="TextBox 21">
            <a:extLst>
              <a:ext uri="{FF2B5EF4-FFF2-40B4-BE49-F238E27FC236}">
                <a16:creationId xmlns:a16="http://schemas.microsoft.com/office/drawing/2014/main" id="{A2113F66-4436-41CB-B35E-6D57F39B4043}"/>
              </a:ext>
            </a:extLst>
          </p:cNvPr>
          <p:cNvSpPr txBox="1"/>
          <p:nvPr/>
        </p:nvSpPr>
        <p:spPr>
          <a:xfrm>
            <a:off x="383992" y="1959655"/>
            <a:ext cx="4029075" cy="369332"/>
          </a:xfrm>
          <a:prstGeom prst="rect">
            <a:avLst/>
          </a:prstGeom>
          <a:noFill/>
        </p:spPr>
        <p:txBody>
          <a:bodyPr wrap="square" rtlCol="0">
            <a:spAutoFit/>
          </a:bodyPr>
          <a:lstStyle/>
          <a:p>
            <a:r>
              <a:rPr lang="en-US"/>
              <a:t>Let’s examine its action on various kets:</a:t>
            </a:r>
          </a:p>
        </p:txBody>
      </p:sp>
      <p:graphicFrame>
        <p:nvGraphicFramePr>
          <p:cNvPr id="25" name="Object 24">
            <a:extLst>
              <a:ext uri="{FF2B5EF4-FFF2-40B4-BE49-F238E27FC236}">
                <a16:creationId xmlns:a16="http://schemas.microsoft.com/office/drawing/2014/main" id="{E96F32AD-E885-4037-90CB-E316215BFBBD}"/>
              </a:ext>
            </a:extLst>
          </p:cNvPr>
          <p:cNvGraphicFramePr>
            <a:graphicFrameLocks noChangeAspect="1"/>
          </p:cNvGraphicFramePr>
          <p:nvPr>
            <p:extLst>
              <p:ext uri="{D42A27DB-BD31-4B8C-83A1-F6EECF244321}">
                <p14:modId xmlns:p14="http://schemas.microsoft.com/office/powerpoint/2010/main" val="2395968398"/>
              </p:ext>
            </p:extLst>
          </p:nvPr>
        </p:nvGraphicFramePr>
        <p:xfrm>
          <a:off x="2808288" y="2470770"/>
          <a:ext cx="2060575" cy="1921347"/>
        </p:xfrm>
        <a:graphic>
          <a:graphicData uri="http://schemas.openxmlformats.org/presentationml/2006/ole">
            <mc:AlternateContent xmlns:mc="http://schemas.openxmlformats.org/markup-compatibility/2006">
              <mc:Choice xmlns:v="urn:schemas-microsoft-com:vml" Requires="v">
                <p:oleObj name="Equation" r:id="rId6" imgW="1879560" imgH="1752480" progId="Equation.DSMT4">
                  <p:embed/>
                </p:oleObj>
              </mc:Choice>
              <mc:Fallback>
                <p:oleObj name="Equation" r:id="rId6" imgW="1879560" imgH="1752480" progId="Equation.DSMT4">
                  <p:embed/>
                  <p:pic>
                    <p:nvPicPr>
                      <p:cNvPr id="0" name="Object 60"/>
                      <p:cNvPicPr>
                        <a:picLocks noChangeAspect="1" noChangeArrowheads="1"/>
                      </p:cNvPicPr>
                      <p:nvPr/>
                    </p:nvPicPr>
                    <p:blipFill>
                      <a:blip r:embed="rId7"/>
                      <a:srcRect/>
                      <a:stretch>
                        <a:fillRect/>
                      </a:stretch>
                    </p:blipFill>
                    <p:spPr bwMode="auto">
                      <a:xfrm>
                        <a:off x="2808288" y="2470770"/>
                        <a:ext cx="2060575" cy="1921347"/>
                      </a:xfrm>
                      <a:prstGeom prst="rect">
                        <a:avLst/>
                      </a:prstGeom>
                      <a:noFill/>
                    </p:spPr>
                  </p:pic>
                </p:oleObj>
              </mc:Fallback>
            </mc:AlternateContent>
          </a:graphicData>
        </a:graphic>
      </p:graphicFrame>
      <p:graphicFrame>
        <p:nvGraphicFramePr>
          <p:cNvPr id="30" name="Object 29">
            <a:extLst>
              <a:ext uri="{FF2B5EF4-FFF2-40B4-BE49-F238E27FC236}">
                <a16:creationId xmlns:a16="http://schemas.microsoft.com/office/drawing/2014/main" id="{B95B53E2-A754-44F0-8BC1-41C4B75AC2D7}"/>
              </a:ext>
            </a:extLst>
          </p:cNvPr>
          <p:cNvGraphicFramePr>
            <a:graphicFrameLocks noChangeAspect="1"/>
          </p:cNvGraphicFramePr>
          <p:nvPr>
            <p:extLst>
              <p:ext uri="{D42A27DB-BD31-4B8C-83A1-F6EECF244321}">
                <p14:modId xmlns:p14="http://schemas.microsoft.com/office/powerpoint/2010/main" val="3464850078"/>
              </p:ext>
            </p:extLst>
          </p:nvPr>
        </p:nvGraphicFramePr>
        <p:xfrm>
          <a:off x="530225" y="5139992"/>
          <a:ext cx="865188" cy="1244600"/>
        </p:xfrm>
        <a:graphic>
          <a:graphicData uri="http://schemas.openxmlformats.org/presentationml/2006/ole">
            <mc:AlternateContent xmlns:mc="http://schemas.openxmlformats.org/markup-compatibility/2006">
              <mc:Choice xmlns:v="urn:schemas-microsoft-com:vml" Requires="v">
                <p:oleObj name="Equation" r:id="rId8" imgW="711000" imgH="1015920" progId="Equation.DSMT4">
                  <p:embed/>
                </p:oleObj>
              </mc:Choice>
              <mc:Fallback>
                <p:oleObj name="Equation" r:id="rId8" imgW="711000" imgH="1015920" progId="Equation.DSMT4">
                  <p:embed/>
                  <p:pic>
                    <p:nvPicPr>
                      <p:cNvPr id="0" name="Object 62"/>
                      <p:cNvPicPr>
                        <a:picLocks noChangeAspect="1" noChangeArrowheads="1"/>
                      </p:cNvPicPr>
                      <p:nvPr/>
                    </p:nvPicPr>
                    <p:blipFill>
                      <a:blip r:embed="rId9"/>
                      <a:srcRect/>
                      <a:stretch>
                        <a:fillRect/>
                      </a:stretch>
                    </p:blipFill>
                    <p:spPr bwMode="auto">
                      <a:xfrm>
                        <a:off x="530225" y="5139992"/>
                        <a:ext cx="865188" cy="1244600"/>
                      </a:xfrm>
                      <a:prstGeom prst="rect">
                        <a:avLst/>
                      </a:prstGeom>
                      <a:noFill/>
                    </p:spPr>
                  </p:pic>
                </p:oleObj>
              </mc:Fallback>
            </mc:AlternateContent>
          </a:graphicData>
        </a:graphic>
      </p:graphicFrame>
      <p:sp>
        <p:nvSpPr>
          <p:cNvPr id="31" name="TextBox 30">
            <a:extLst>
              <a:ext uri="{FF2B5EF4-FFF2-40B4-BE49-F238E27FC236}">
                <a16:creationId xmlns:a16="http://schemas.microsoft.com/office/drawing/2014/main" id="{AE03DCD9-5D87-454A-8605-CB7DECFFF2B9}"/>
              </a:ext>
            </a:extLst>
          </p:cNvPr>
          <p:cNvSpPr txBox="1"/>
          <p:nvPr/>
        </p:nvSpPr>
        <p:spPr>
          <a:xfrm>
            <a:off x="482600" y="4637888"/>
            <a:ext cx="1538883" cy="369332"/>
          </a:xfrm>
          <a:prstGeom prst="rect">
            <a:avLst/>
          </a:prstGeom>
          <a:noFill/>
        </p:spPr>
        <p:txBody>
          <a:bodyPr wrap="none" rtlCol="0">
            <a:spAutoFit/>
          </a:bodyPr>
          <a:lstStyle/>
          <a:p>
            <a:r>
              <a:rPr lang="en-US"/>
              <a:t>It follows that:</a:t>
            </a:r>
          </a:p>
        </p:txBody>
      </p:sp>
      <p:sp>
        <p:nvSpPr>
          <p:cNvPr id="32" name="TextBox 31">
            <a:extLst>
              <a:ext uri="{FF2B5EF4-FFF2-40B4-BE49-F238E27FC236}">
                <a16:creationId xmlns:a16="http://schemas.microsoft.com/office/drawing/2014/main" id="{E711E17B-6321-402A-B795-218132CC86E1}"/>
              </a:ext>
            </a:extLst>
          </p:cNvPr>
          <p:cNvSpPr txBox="1"/>
          <p:nvPr/>
        </p:nvSpPr>
        <p:spPr>
          <a:xfrm>
            <a:off x="2543175" y="4630294"/>
            <a:ext cx="3314700" cy="369332"/>
          </a:xfrm>
          <a:prstGeom prst="rect">
            <a:avLst/>
          </a:prstGeom>
          <a:noFill/>
        </p:spPr>
        <p:txBody>
          <a:bodyPr wrap="square" rtlCol="0">
            <a:spAutoFit/>
          </a:bodyPr>
          <a:lstStyle/>
          <a:p>
            <a:r>
              <a:rPr lang="en-US"/>
              <a:t>Following physical picture helps: </a:t>
            </a:r>
          </a:p>
        </p:txBody>
      </p:sp>
      <p:graphicFrame>
        <p:nvGraphicFramePr>
          <p:cNvPr id="34" name="Object 33">
            <a:extLst>
              <a:ext uri="{FF2B5EF4-FFF2-40B4-BE49-F238E27FC236}">
                <a16:creationId xmlns:a16="http://schemas.microsoft.com/office/drawing/2014/main" id="{70420B4E-301F-4D95-9D6A-29D2E35B0D93}"/>
              </a:ext>
            </a:extLst>
          </p:cNvPr>
          <p:cNvGraphicFramePr>
            <a:graphicFrameLocks noChangeAspect="1"/>
          </p:cNvGraphicFramePr>
          <p:nvPr>
            <p:extLst>
              <p:ext uri="{D42A27DB-BD31-4B8C-83A1-F6EECF244321}">
                <p14:modId xmlns:p14="http://schemas.microsoft.com/office/powerpoint/2010/main" val="1319191606"/>
              </p:ext>
            </p:extLst>
          </p:nvPr>
        </p:nvGraphicFramePr>
        <p:xfrm>
          <a:off x="2589961" y="5155315"/>
          <a:ext cx="1823106" cy="1519255"/>
        </p:xfrm>
        <a:graphic>
          <a:graphicData uri="http://schemas.openxmlformats.org/presentationml/2006/ole">
            <mc:AlternateContent xmlns:mc="http://schemas.openxmlformats.org/markup-compatibility/2006">
              <mc:Choice xmlns:v="urn:schemas-microsoft-com:vml" Requires="v">
                <p:oleObj name="Bitmap Image" r:id="rId10" imgW="2467319" imgH="2190476" progId="Paint.Picture">
                  <p:embed/>
                </p:oleObj>
              </mc:Choice>
              <mc:Fallback>
                <p:oleObj name="Bitmap Image" r:id="rId10" imgW="2467319" imgH="2190476" progId="Paint.Picture">
                  <p:embed/>
                  <p:pic>
                    <p:nvPicPr>
                      <p:cNvPr id="0" name="Object 64"/>
                      <p:cNvPicPr>
                        <a:picLocks noChangeAspect="1" noChangeArrowheads="1"/>
                      </p:cNvPicPr>
                      <p:nvPr/>
                    </p:nvPicPr>
                    <p:blipFill>
                      <a:blip r:embed="rId11">
                        <a:extLst>
                          <a:ext uri="{28A0092B-C50C-407E-A947-70E740481C1C}">
                            <a14:useLocalDpi xmlns:a14="http://schemas.microsoft.com/office/drawing/2010/main" val="0"/>
                          </a:ext>
                        </a:extLst>
                      </a:blip>
                      <a:srcRect t="8696" r="7336" b="4347"/>
                      <a:stretch>
                        <a:fillRect/>
                      </a:stretch>
                    </p:blipFill>
                    <p:spPr bwMode="auto">
                      <a:xfrm>
                        <a:off x="2589961" y="5155315"/>
                        <a:ext cx="1823106" cy="1519255"/>
                      </a:xfrm>
                      <a:prstGeom prst="rect">
                        <a:avLst/>
                      </a:prstGeom>
                      <a:noFill/>
                    </p:spPr>
                  </p:pic>
                </p:oleObj>
              </mc:Fallback>
            </mc:AlternateContent>
          </a:graphicData>
        </a:graphic>
      </p:graphicFrame>
      <p:sp>
        <p:nvSpPr>
          <p:cNvPr id="35" name="TextBox 34">
            <a:extLst>
              <a:ext uri="{FF2B5EF4-FFF2-40B4-BE49-F238E27FC236}">
                <a16:creationId xmlns:a16="http://schemas.microsoft.com/office/drawing/2014/main" id="{BC502E29-4509-4127-AAB9-14F3EFE9E9CB}"/>
              </a:ext>
            </a:extLst>
          </p:cNvPr>
          <p:cNvSpPr txBox="1"/>
          <p:nvPr/>
        </p:nvSpPr>
        <p:spPr>
          <a:xfrm>
            <a:off x="7172325" y="1041210"/>
            <a:ext cx="4276725" cy="923330"/>
          </a:xfrm>
          <a:prstGeom prst="rect">
            <a:avLst/>
          </a:prstGeom>
          <a:noFill/>
        </p:spPr>
        <p:txBody>
          <a:bodyPr wrap="square" rtlCol="0">
            <a:spAutoFit/>
          </a:bodyPr>
          <a:lstStyle/>
          <a:p>
            <a:r>
              <a:rPr lang="en-US"/>
              <a:t>So what are the eigenfunctions of P?  We’ll construct the eigenvalue equation, and use the fact that P</a:t>
            </a:r>
            <a:r>
              <a:rPr lang="en-US" baseline="30000"/>
              <a:t>2</a:t>
            </a:r>
            <a:r>
              <a:rPr lang="en-US"/>
              <a:t> = 1:</a:t>
            </a:r>
          </a:p>
        </p:txBody>
      </p:sp>
      <p:graphicFrame>
        <p:nvGraphicFramePr>
          <p:cNvPr id="37" name="Object 36">
            <a:extLst>
              <a:ext uri="{FF2B5EF4-FFF2-40B4-BE49-F238E27FC236}">
                <a16:creationId xmlns:a16="http://schemas.microsoft.com/office/drawing/2014/main" id="{16820BB2-93E6-4E19-BE62-8A77D8C6D5F5}"/>
              </a:ext>
            </a:extLst>
          </p:cNvPr>
          <p:cNvGraphicFramePr>
            <a:graphicFrameLocks noChangeAspect="1"/>
          </p:cNvGraphicFramePr>
          <p:nvPr>
            <p:extLst>
              <p:ext uri="{D42A27DB-BD31-4B8C-83A1-F6EECF244321}">
                <p14:modId xmlns:p14="http://schemas.microsoft.com/office/powerpoint/2010/main" val="2004118493"/>
              </p:ext>
            </p:extLst>
          </p:nvPr>
        </p:nvGraphicFramePr>
        <p:xfrm>
          <a:off x="7246939" y="2127121"/>
          <a:ext cx="3148332" cy="958863"/>
        </p:xfrm>
        <a:graphic>
          <a:graphicData uri="http://schemas.openxmlformats.org/presentationml/2006/ole">
            <mc:AlternateContent xmlns:mc="http://schemas.openxmlformats.org/markup-compatibility/2006">
              <mc:Choice xmlns:v="urn:schemas-microsoft-com:vml" Requires="v">
                <p:oleObj name="Equation" r:id="rId12" imgW="2578100" imgH="787400" progId="Equation.DSMT4">
                  <p:embed/>
                </p:oleObj>
              </mc:Choice>
              <mc:Fallback>
                <p:oleObj name="Equation" r:id="rId12" imgW="2578100" imgH="787400" progId="Equation.DSMT4">
                  <p:embed/>
                  <p:pic>
                    <p:nvPicPr>
                      <p:cNvPr id="0" name="Object 7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246939" y="2127121"/>
                        <a:ext cx="3148332" cy="958863"/>
                      </a:xfrm>
                      <a:prstGeom prst="rect">
                        <a:avLst/>
                      </a:prstGeom>
                      <a:noFill/>
                    </p:spPr>
                  </p:pic>
                </p:oleObj>
              </mc:Fallback>
            </mc:AlternateContent>
          </a:graphicData>
        </a:graphic>
      </p:graphicFrame>
      <p:sp>
        <p:nvSpPr>
          <p:cNvPr id="38" name="TextBox 37">
            <a:extLst>
              <a:ext uri="{FF2B5EF4-FFF2-40B4-BE49-F238E27FC236}">
                <a16:creationId xmlns:a16="http://schemas.microsoft.com/office/drawing/2014/main" id="{DCD49891-3663-4DD6-ABDF-CFB326778365}"/>
              </a:ext>
            </a:extLst>
          </p:cNvPr>
          <p:cNvSpPr txBox="1"/>
          <p:nvPr/>
        </p:nvSpPr>
        <p:spPr>
          <a:xfrm>
            <a:off x="7246939" y="3248565"/>
            <a:ext cx="1809750" cy="369332"/>
          </a:xfrm>
          <a:prstGeom prst="rect">
            <a:avLst/>
          </a:prstGeom>
          <a:noFill/>
        </p:spPr>
        <p:txBody>
          <a:bodyPr wrap="square" rtlCol="0">
            <a:spAutoFit/>
          </a:bodyPr>
          <a:lstStyle/>
          <a:p>
            <a:r>
              <a:rPr lang="en-US"/>
              <a:t>So </a:t>
            </a:r>
            <a:r>
              <a:rPr lang="el-GR"/>
              <a:t>λ</a:t>
            </a:r>
            <a:r>
              <a:rPr lang="en-US"/>
              <a:t> = ± 1. </a:t>
            </a:r>
          </a:p>
        </p:txBody>
      </p:sp>
      <p:graphicFrame>
        <p:nvGraphicFramePr>
          <p:cNvPr id="40" name="Object 39">
            <a:extLst>
              <a:ext uri="{FF2B5EF4-FFF2-40B4-BE49-F238E27FC236}">
                <a16:creationId xmlns:a16="http://schemas.microsoft.com/office/drawing/2014/main" id="{EAD2A75C-BD4A-4BFE-B6F1-DF0D6EF5619B}"/>
              </a:ext>
            </a:extLst>
          </p:cNvPr>
          <p:cNvGraphicFramePr>
            <a:graphicFrameLocks noChangeAspect="1"/>
          </p:cNvGraphicFramePr>
          <p:nvPr>
            <p:extLst>
              <p:ext uri="{D42A27DB-BD31-4B8C-83A1-F6EECF244321}">
                <p14:modId xmlns:p14="http://schemas.microsoft.com/office/powerpoint/2010/main" val="2413370311"/>
              </p:ext>
            </p:extLst>
          </p:nvPr>
        </p:nvGraphicFramePr>
        <p:xfrm>
          <a:off x="7246939" y="4094003"/>
          <a:ext cx="1538883" cy="1290676"/>
        </p:xfrm>
        <a:graphic>
          <a:graphicData uri="http://schemas.openxmlformats.org/presentationml/2006/ole">
            <mc:AlternateContent xmlns:mc="http://schemas.openxmlformats.org/markup-compatibility/2006">
              <mc:Choice xmlns:v="urn:schemas-microsoft-com:vml" Requires="v">
                <p:oleObj name="Equation" r:id="rId14" imgW="1180588" imgH="990170" progId="Equation.DSMT4">
                  <p:embed/>
                </p:oleObj>
              </mc:Choice>
              <mc:Fallback>
                <p:oleObj name="Equation" r:id="rId14" imgW="1180588" imgH="990170" progId="Equation.DSMT4">
                  <p:embed/>
                  <p:pic>
                    <p:nvPicPr>
                      <p:cNvPr id="0" name="Object 7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246939" y="4094003"/>
                        <a:ext cx="1538883" cy="1290676"/>
                      </a:xfrm>
                      <a:prstGeom prst="rect">
                        <a:avLst/>
                      </a:prstGeom>
                      <a:noFill/>
                    </p:spPr>
                  </p:pic>
                </p:oleObj>
              </mc:Fallback>
            </mc:AlternateContent>
          </a:graphicData>
        </a:graphic>
      </p:graphicFrame>
      <p:sp>
        <p:nvSpPr>
          <p:cNvPr id="41" name="TextBox 40">
            <a:extLst>
              <a:ext uri="{FF2B5EF4-FFF2-40B4-BE49-F238E27FC236}">
                <a16:creationId xmlns:a16="http://schemas.microsoft.com/office/drawing/2014/main" id="{30FA90F0-ABB9-4197-9C07-291F20FAF9DB}"/>
              </a:ext>
            </a:extLst>
          </p:cNvPr>
          <p:cNvSpPr txBox="1"/>
          <p:nvPr/>
        </p:nvSpPr>
        <p:spPr>
          <a:xfrm>
            <a:off x="7172325" y="3617897"/>
            <a:ext cx="4276725" cy="369332"/>
          </a:xfrm>
          <a:prstGeom prst="rect">
            <a:avLst/>
          </a:prstGeom>
          <a:noFill/>
        </p:spPr>
        <p:txBody>
          <a:bodyPr wrap="square" rtlCol="0">
            <a:spAutoFit/>
          </a:bodyPr>
          <a:lstStyle/>
          <a:p>
            <a:r>
              <a:rPr lang="en-US"/>
              <a:t>Then going to position basis, we have:</a:t>
            </a:r>
          </a:p>
        </p:txBody>
      </p:sp>
      <p:sp>
        <p:nvSpPr>
          <p:cNvPr id="42" name="TextBox 41">
            <a:extLst>
              <a:ext uri="{FF2B5EF4-FFF2-40B4-BE49-F238E27FC236}">
                <a16:creationId xmlns:a16="http://schemas.microsoft.com/office/drawing/2014/main" id="{29023A85-D2B7-4056-A339-723AA1338CD5}"/>
              </a:ext>
            </a:extLst>
          </p:cNvPr>
          <p:cNvSpPr txBox="1"/>
          <p:nvPr/>
        </p:nvSpPr>
        <p:spPr>
          <a:xfrm>
            <a:off x="7184381" y="5491453"/>
            <a:ext cx="3744615" cy="369332"/>
          </a:xfrm>
          <a:prstGeom prst="rect">
            <a:avLst/>
          </a:prstGeom>
          <a:noFill/>
        </p:spPr>
        <p:txBody>
          <a:bodyPr wrap="none" rtlCol="0">
            <a:spAutoFit/>
          </a:bodyPr>
          <a:lstStyle/>
          <a:p>
            <a:r>
              <a:rPr lang="en-US"/>
              <a:t>So </a:t>
            </a:r>
            <a:r>
              <a:rPr lang="el-GR"/>
              <a:t>ψ</a:t>
            </a:r>
            <a:r>
              <a:rPr lang="en-US"/>
              <a:t>(r) must be an even/odd function</a:t>
            </a:r>
          </a:p>
        </p:txBody>
      </p:sp>
    </p:spTree>
    <p:extLst>
      <p:ext uri="{BB962C8B-B14F-4D97-AF65-F5344CB8AC3E}">
        <p14:creationId xmlns:p14="http://schemas.microsoft.com/office/powerpoint/2010/main" val="1369660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12872" y="149438"/>
            <a:ext cx="4006394" cy="584775"/>
          </a:xfrm>
          <a:prstGeom prst="rect">
            <a:avLst/>
          </a:prstGeom>
          <a:noFill/>
        </p:spPr>
        <p:txBody>
          <a:bodyPr wrap="square" rtlCol="0">
            <a:spAutoFit/>
          </a:bodyPr>
          <a:lstStyle/>
          <a:p>
            <a:r>
              <a:rPr lang="en-US" sz="3200" b="1" u="sng"/>
              <a:t>Crystal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383992" y="832466"/>
            <a:ext cx="7855134" cy="369332"/>
          </a:xfrm>
          <a:prstGeom prst="rect">
            <a:avLst/>
          </a:prstGeom>
          <a:noFill/>
        </p:spPr>
        <p:txBody>
          <a:bodyPr wrap="square" rtlCol="0">
            <a:spAutoFit/>
          </a:bodyPr>
          <a:lstStyle/>
          <a:p>
            <a:r>
              <a:rPr lang="en-US"/>
              <a:t>Now let’s discrete transformations.  First up we’ll do lattice translation symmetry.</a:t>
            </a:r>
          </a:p>
        </p:txBody>
      </p:sp>
      <p:graphicFrame>
        <p:nvGraphicFramePr>
          <p:cNvPr id="15" name="Object 14">
            <a:extLst>
              <a:ext uri="{FF2B5EF4-FFF2-40B4-BE49-F238E27FC236}">
                <a16:creationId xmlns:a16="http://schemas.microsoft.com/office/drawing/2014/main" id="{6DF18DE6-8839-49B9-9A92-C3D8F74BD58F}"/>
              </a:ext>
            </a:extLst>
          </p:cNvPr>
          <p:cNvGraphicFramePr>
            <a:graphicFrameLocks noChangeAspect="1"/>
          </p:cNvGraphicFramePr>
          <p:nvPr/>
        </p:nvGraphicFramePr>
        <p:xfrm>
          <a:off x="457200" y="1294516"/>
          <a:ext cx="4204881" cy="2058284"/>
        </p:xfrm>
        <a:graphic>
          <a:graphicData uri="http://schemas.openxmlformats.org/presentationml/2006/ole">
            <mc:AlternateContent xmlns:mc="http://schemas.openxmlformats.org/markup-compatibility/2006">
              <mc:Choice xmlns:v="urn:schemas-microsoft-com:vml" Requires="v">
                <p:oleObj name="Bitmap Image" r:id="rId2" imgW="4648849" imgH="2362530" progId="Paint.Picture">
                  <p:embed/>
                </p:oleObj>
              </mc:Choice>
              <mc:Fallback>
                <p:oleObj name="Bitmap Image" r:id="rId2" imgW="4648849" imgH="2362530" progId="Paint.Picture">
                  <p:embed/>
                  <p:pic>
                    <p:nvPicPr>
                      <p:cNvPr id="15" name="Object 14">
                        <a:extLst>
                          <a:ext uri="{FF2B5EF4-FFF2-40B4-BE49-F238E27FC236}">
                            <a16:creationId xmlns:a16="http://schemas.microsoft.com/office/drawing/2014/main" id="{6DF18DE6-8839-49B9-9A92-C3D8F74BD5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2823" r="-819"/>
                      <a:stretch>
                        <a:fillRect/>
                      </a:stretch>
                    </p:blipFill>
                    <p:spPr bwMode="auto">
                      <a:xfrm>
                        <a:off x="457200" y="1294516"/>
                        <a:ext cx="4204881" cy="2058284"/>
                      </a:xfrm>
                      <a:prstGeom prst="rect">
                        <a:avLst/>
                      </a:prstGeom>
                      <a:noFill/>
                    </p:spPr>
                  </p:pic>
                </p:oleObj>
              </mc:Fallback>
            </mc:AlternateContent>
          </a:graphicData>
        </a:graphic>
      </p:graphicFrame>
      <p:sp>
        <p:nvSpPr>
          <p:cNvPr id="16" name="TextBox 15">
            <a:extLst>
              <a:ext uri="{FF2B5EF4-FFF2-40B4-BE49-F238E27FC236}">
                <a16:creationId xmlns:a16="http://schemas.microsoft.com/office/drawing/2014/main" id="{3B0EDA04-D37C-44D0-AABB-3CA18E4509A1}"/>
              </a:ext>
            </a:extLst>
          </p:cNvPr>
          <p:cNvSpPr txBox="1"/>
          <p:nvPr/>
        </p:nvSpPr>
        <p:spPr>
          <a:xfrm>
            <a:off x="4983931" y="1499466"/>
            <a:ext cx="3124200" cy="1323439"/>
          </a:xfrm>
          <a:prstGeom prst="rect">
            <a:avLst/>
          </a:prstGeom>
          <a:noFill/>
        </p:spPr>
        <p:txBody>
          <a:bodyPr wrap="square" rtlCol="0">
            <a:spAutoFit/>
          </a:bodyPr>
          <a:lstStyle/>
          <a:p>
            <a:r>
              <a:rPr lang="en-US" sz="1600"/>
              <a:t>So say we have a Hamiltonian that is invariant under a discrete translation D(d).  What consequence does this have for the wavefunction?</a:t>
            </a:r>
          </a:p>
        </p:txBody>
      </p:sp>
      <p:sp>
        <p:nvSpPr>
          <p:cNvPr id="7" name="TextBox 6">
            <a:extLst>
              <a:ext uri="{FF2B5EF4-FFF2-40B4-BE49-F238E27FC236}">
                <a16:creationId xmlns:a16="http://schemas.microsoft.com/office/drawing/2014/main" id="{A7E6FFEF-EF1E-4EAD-A22E-311D0FDE90A0}"/>
              </a:ext>
            </a:extLst>
          </p:cNvPr>
          <p:cNvSpPr txBox="1"/>
          <p:nvPr/>
        </p:nvSpPr>
        <p:spPr>
          <a:xfrm>
            <a:off x="8563988" y="1506520"/>
            <a:ext cx="3219450" cy="584775"/>
          </a:xfrm>
          <a:prstGeom prst="rect">
            <a:avLst/>
          </a:prstGeom>
          <a:noFill/>
        </p:spPr>
        <p:txBody>
          <a:bodyPr wrap="square" rtlCol="0">
            <a:spAutoFit/>
          </a:bodyPr>
          <a:lstStyle/>
          <a:p>
            <a:r>
              <a:rPr lang="en-US" sz="1600"/>
              <a:t>First we know that D(d) commutes with H. </a:t>
            </a:r>
          </a:p>
        </p:txBody>
      </p:sp>
      <p:graphicFrame>
        <p:nvGraphicFramePr>
          <p:cNvPr id="9" name="Object 8">
            <a:extLst>
              <a:ext uri="{FF2B5EF4-FFF2-40B4-BE49-F238E27FC236}">
                <a16:creationId xmlns:a16="http://schemas.microsoft.com/office/drawing/2014/main" id="{210DCFF4-FF9D-46C5-B853-56E292EECFD9}"/>
              </a:ext>
            </a:extLst>
          </p:cNvPr>
          <p:cNvGraphicFramePr>
            <a:graphicFrameLocks noChangeAspect="1"/>
          </p:cNvGraphicFramePr>
          <p:nvPr>
            <p:extLst>
              <p:ext uri="{D42A27DB-BD31-4B8C-83A1-F6EECF244321}">
                <p14:modId xmlns:p14="http://schemas.microsoft.com/office/powerpoint/2010/main" val="1721118283"/>
              </p:ext>
            </p:extLst>
          </p:nvPr>
        </p:nvGraphicFramePr>
        <p:xfrm>
          <a:off x="8677976" y="2243399"/>
          <a:ext cx="3187630" cy="1084472"/>
        </p:xfrm>
        <a:graphic>
          <a:graphicData uri="http://schemas.openxmlformats.org/presentationml/2006/ole">
            <mc:AlternateContent xmlns:mc="http://schemas.openxmlformats.org/markup-compatibility/2006">
              <mc:Choice xmlns:v="urn:schemas-microsoft-com:vml" Requires="v">
                <p:oleObj name="Equation" r:id="rId4" imgW="2539800" imgH="863280" progId="Equation.DSMT4">
                  <p:embed/>
                </p:oleObj>
              </mc:Choice>
              <mc:Fallback>
                <p:oleObj name="Equation" r:id="rId4" imgW="2539800" imgH="863280" progId="Equation.DSMT4">
                  <p:embed/>
                  <p:pic>
                    <p:nvPicPr>
                      <p:cNvPr id="0" name="Object 6"/>
                      <p:cNvPicPr>
                        <a:picLocks noChangeAspect="1" noChangeArrowheads="1"/>
                      </p:cNvPicPr>
                      <p:nvPr/>
                    </p:nvPicPr>
                    <p:blipFill>
                      <a:blip r:embed="rId5"/>
                      <a:srcRect/>
                      <a:stretch>
                        <a:fillRect/>
                      </a:stretch>
                    </p:blipFill>
                    <p:spPr bwMode="auto">
                      <a:xfrm>
                        <a:off x="8677976" y="2243399"/>
                        <a:ext cx="3187630" cy="1084472"/>
                      </a:xfrm>
                      <a:prstGeom prst="rect">
                        <a:avLst/>
                      </a:prstGeom>
                      <a:noFill/>
                    </p:spPr>
                  </p:pic>
                </p:oleObj>
              </mc:Fallback>
            </mc:AlternateContent>
          </a:graphicData>
        </a:graphic>
      </p:graphicFrame>
      <p:sp>
        <p:nvSpPr>
          <p:cNvPr id="10" name="TextBox 9">
            <a:extLst>
              <a:ext uri="{FF2B5EF4-FFF2-40B4-BE49-F238E27FC236}">
                <a16:creationId xmlns:a16="http://schemas.microsoft.com/office/drawing/2014/main" id="{97F0D950-BF98-4910-A042-AC7DA33DD372}"/>
              </a:ext>
            </a:extLst>
          </p:cNvPr>
          <p:cNvSpPr txBox="1"/>
          <p:nvPr/>
        </p:nvSpPr>
        <p:spPr>
          <a:xfrm>
            <a:off x="383993" y="3523662"/>
            <a:ext cx="4111808" cy="830997"/>
          </a:xfrm>
          <a:prstGeom prst="rect">
            <a:avLst/>
          </a:prstGeom>
          <a:noFill/>
        </p:spPr>
        <p:txBody>
          <a:bodyPr wrap="square" rtlCol="0">
            <a:spAutoFit/>
          </a:bodyPr>
          <a:lstStyle/>
          <a:p>
            <a:r>
              <a:rPr lang="en-US" sz="1600"/>
              <a:t>So that means H and D have simultaneous eigenfunctions.  What are the eigenfunctions of D(d)?  Let’s put in position basis first.</a:t>
            </a:r>
          </a:p>
        </p:txBody>
      </p:sp>
      <p:graphicFrame>
        <p:nvGraphicFramePr>
          <p:cNvPr id="12" name="Object 11">
            <a:extLst>
              <a:ext uri="{FF2B5EF4-FFF2-40B4-BE49-F238E27FC236}">
                <a16:creationId xmlns:a16="http://schemas.microsoft.com/office/drawing/2014/main" id="{4A055F75-1900-41A3-B4AB-9733C19BE3C6}"/>
              </a:ext>
            </a:extLst>
          </p:cNvPr>
          <p:cNvGraphicFramePr>
            <a:graphicFrameLocks noChangeAspect="1"/>
          </p:cNvGraphicFramePr>
          <p:nvPr>
            <p:extLst>
              <p:ext uri="{D42A27DB-BD31-4B8C-83A1-F6EECF244321}">
                <p14:modId xmlns:p14="http://schemas.microsoft.com/office/powerpoint/2010/main" val="1717974212"/>
              </p:ext>
            </p:extLst>
          </p:nvPr>
        </p:nvGraphicFramePr>
        <p:xfrm>
          <a:off x="457200" y="4837482"/>
          <a:ext cx="2740025" cy="1435100"/>
        </p:xfrm>
        <a:graphic>
          <a:graphicData uri="http://schemas.openxmlformats.org/presentationml/2006/ole">
            <mc:AlternateContent xmlns:mc="http://schemas.openxmlformats.org/markup-compatibility/2006">
              <mc:Choice xmlns:v="urn:schemas-microsoft-com:vml" Requires="v">
                <p:oleObj name="Equation" r:id="rId6" imgW="2133360" imgH="1117440" progId="Equation.DSMT4">
                  <p:embed/>
                </p:oleObj>
              </mc:Choice>
              <mc:Fallback>
                <p:oleObj name="Equation" r:id="rId6" imgW="2133360" imgH="1117440" progId="Equation.DSMT4">
                  <p:embed/>
                  <p:pic>
                    <p:nvPicPr>
                      <p:cNvPr id="0" name="Object 11"/>
                      <p:cNvPicPr>
                        <a:picLocks noChangeAspect="1" noChangeArrowheads="1"/>
                      </p:cNvPicPr>
                      <p:nvPr/>
                    </p:nvPicPr>
                    <p:blipFill>
                      <a:blip r:embed="rId7"/>
                      <a:srcRect/>
                      <a:stretch>
                        <a:fillRect/>
                      </a:stretch>
                    </p:blipFill>
                    <p:spPr bwMode="auto">
                      <a:xfrm>
                        <a:off x="457200" y="4837482"/>
                        <a:ext cx="2740025" cy="1435100"/>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90F9D2B-BFE2-4310-83DF-0723FCBB16FB}"/>
              </a:ext>
            </a:extLst>
          </p:cNvPr>
          <p:cNvGraphicFramePr>
            <a:graphicFrameLocks noChangeAspect="1"/>
          </p:cNvGraphicFramePr>
          <p:nvPr>
            <p:extLst>
              <p:ext uri="{D42A27DB-BD31-4B8C-83A1-F6EECF244321}">
                <p14:modId xmlns:p14="http://schemas.microsoft.com/office/powerpoint/2010/main" val="3151129304"/>
              </p:ext>
            </p:extLst>
          </p:nvPr>
        </p:nvGraphicFramePr>
        <p:xfrm>
          <a:off x="5075046" y="4281488"/>
          <a:ext cx="2944220" cy="1991094"/>
        </p:xfrm>
        <a:graphic>
          <a:graphicData uri="http://schemas.openxmlformats.org/presentationml/2006/ole">
            <mc:AlternateContent xmlns:mc="http://schemas.openxmlformats.org/markup-compatibility/2006">
              <mc:Choice xmlns:v="urn:schemas-microsoft-com:vml" Requires="v">
                <p:oleObj name="Equation" r:id="rId8" imgW="2286000" imgH="1549080" progId="Equation.DSMT4">
                  <p:embed/>
                </p:oleObj>
              </mc:Choice>
              <mc:Fallback>
                <p:oleObj name="Equation" r:id="rId8" imgW="2286000" imgH="1549080" progId="Equation.DSMT4">
                  <p:embed/>
                  <p:pic>
                    <p:nvPicPr>
                      <p:cNvPr id="0" name="Object 13"/>
                      <p:cNvPicPr>
                        <a:picLocks noChangeAspect="1" noChangeArrowheads="1"/>
                      </p:cNvPicPr>
                      <p:nvPr/>
                    </p:nvPicPr>
                    <p:blipFill>
                      <a:blip r:embed="rId9"/>
                      <a:srcRect/>
                      <a:stretch>
                        <a:fillRect/>
                      </a:stretch>
                    </p:blipFill>
                    <p:spPr bwMode="auto">
                      <a:xfrm>
                        <a:off x="5075046" y="4281488"/>
                        <a:ext cx="2944220" cy="1991094"/>
                      </a:xfrm>
                      <a:prstGeom prst="rect">
                        <a:avLst/>
                      </a:prstGeom>
                      <a:noFill/>
                    </p:spPr>
                  </p:pic>
                </p:oleObj>
              </mc:Fallback>
            </mc:AlternateContent>
          </a:graphicData>
        </a:graphic>
      </p:graphicFrame>
      <p:sp>
        <p:nvSpPr>
          <p:cNvPr id="17" name="TextBox 16">
            <a:extLst>
              <a:ext uri="{FF2B5EF4-FFF2-40B4-BE49-F238E27FC236}">
                <a16:creationId xmlns:a16="http://schemas.microsoft.com/office/drawing/2014/main" id="{FBD1047B-FB12-4107-B06D-11BA450A1390}"/>
              </a:ext>
            </a:extLst>
          </p:cNvPr>
          <p:cNvSpPr txBox="1"/>
          <p:nvPr/>
        </p:nvSpPr>
        <p:spPr>
          <a:xfrm>
            <a:off x="4999630" y="3500207"/>
            <a:ext cx="2695574" cy="584775"/>
          </a:xfrm>
          <a:prstGeom prst="rect">
            <a:avLst/>
          </a:prstGeom>
          <a:noFill/>
        </p:spPr>
        <p:txBody>
          <a:bodyPr wrap="square" rtlCol="0">
            <a:spAutoFit/>
          </a:bodyPr>
          <a:lstStyle/>
          <a:p>
            <a:r>
              <a:rPr lang="en-US" sz="1600"/>
              <a:t>Now let’s put into momentum space…</a:t>
            </a:r>
          </a:p>
        </p:txBody>
      </p:sp>
      <p:sp>
        <p:nvSpPr>
          <p:cNvPr id="19" name="TextBox 18">
            <a:extLst>
              <a:ext uri="{FF2B5EF4-FFF2-40B4-BE49-F238E27FC236}">
                <a16:creationId xmlns:a16="http://schemas.microsoft.com/office/drawing/2014/main" id="{C2F1332A-579C-4E3C-8B52-8783EA317322}"/>
              </a:ext>
            </a:extLst>
          </p:cNvPr>
          <p:cNvSpPr txBox="1"/>
          <p:nvPr/>
        </p:nvSpPr>
        <p:spPr>
          <a:xfrm>
            <a:off x="8638180" y="3509732"/>
            <a:ext cx="2695574" cy="338554"/>
          </a:xfrm>
          <a:prstGeom prst="rect">
            <a:avLst/>
          </a:prstGeom>
          <a:noFill/>
        </p:spPr>
        <p:txBody>
          <a:bodyPr wrap="square" rtlCol="0">
            <a:spAutoFit/>
          </a:bodyPr>
          <a:lstStyle/>
          <a:p>
            <a:r>
              <a:rPr lang="en-US" sz="1600"/>
              <a:t>So these imply</a:t>
            </a:r>
          </a:p>
        </p:txBody>
      </p:sp>
      <p:graphicFrame>
        <p:nvGraphicFramePr>
          <p:cNvPr id="21" name="Object 20">
            <a:extLst>
              <a:ext uri="{FF2B5EF4-FFF2-40B4-BE49-F238E27FC236}">
                <a16:creationId xmlns:a16="http://schemas.microsoft.com/office/drawing/2014/main" id="{8C66FFC3-B742-4F9B-9AE1-93E83C34D980}"/>
              </a:ext>
            </a:extLst>
          </p:cNvPr>
          <p:cNvGraphicFramePr>
            <a:graphicFrameLocks noChangeAspect="1"/>
          </p:cNvGraphicFramePr>
          <p:nvPr>
            <p:extLst>
              <p:ext uri="{D42A27DB-BD31-4B8C-83A1-F6EECF244321}">
                <p14:modId xmlns:p14="http://schemas.microsoft.com/office/powerpoint/2010/main" val="387826134"/>
              </p:ext>
            </p:extLst>
          </p:nvPr>
        </p:nvGraphicFramePr>
        <p:xfrm>
          <a:off x="8716388" y="3982387"/>
          <a:ext cx="2989006" cy="283729"/>
        </p:xfrm>
        <a:graphic>
          <a:graphicData uri="http://schemas.openxmlformats.org/presentationml/2006/ole">
            <mc:AlternateContent xmlns:mc="http://schemas.openxmlformats.org/markup-compatibility/2006">
              <mc:Choice xmlns:v="urn:schemas-microsoft-com:vml" Requires="v">
                <p:oleObj name="Equation" r:id="rId10" imgW="2412720" imgH="228600" progId="Equation.DSMT4">
                  <p:embed/>
                </p:oleObj>
              </mc:Choice>
              <mc:Fallback>
                <p:oleObj name="Equation" r:id="rId10" imgW="2412720" imgH="228600" progId="Equation.DSMT4">
                  <p:embed/>
                  <p:pic>
                    <p:nvPicPr>
                      <p:cNvPr id="0" name="Object 19"/>
                      <p:cNvPicPr>
                        <a:picLocks noChangeAspect="1" noChangeArrowheads="1"/>
                      </p:cNvPicPr>
                      <p:nvPr/>
                    </p:nvPicPr>
                    <p:blipFill>
                      <a:blip r:embed="rId11"/>
                      <a:srcRect/>
                      <a:stretch>
                        <a:fillRect/>
                      </a:stretch>
                    </p:blipFill>
                    <p:spPr bwMode="auto">
                      <a:xfrm>
                        <a:off x="8716388" y="3982387"/>
                        <a:ext cx="2989006" cy="283729"/>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2A1FDAE2-6F2F-45F3-AB44-A98C0606B383}"/>
              </a:ext>
            </a:extLst>
          </p:cNvPr>
          <p:cNvSpPr txBox="1"/>
          <p:nvPr/>
        </p:nvSpPr>
        <p:spPr>
          <a:xfrm>
            <a:off x="8649885" y="4425520"/>
            <a:ext cx="3437340" cy="1569660"/>
          </a:xfrm>
          <a:prstGeom prst="rect">
            <a:avLst/>
          </a:prstGeom>
          <a:noFill/>
        </p:spPr>
        <p:txBody>
          <a:bodyPr wrap="square" rtlCol="0">
            <a:spAutoFit/>
          </a:bodyPr>
          <a:lstStyle/>
          <a:p>
            <a:r>
              <a:rPr lang="en-US" sz="1600"/>
              <a:t>Where u(x) is a function with period d.  Practically, K can only range of 2</a:t>
            </a:r>
            <a:r>
              <a:rPr lang="el-GR" sz="1600"/>
              <a:t>π</a:t>
            </a:r>
            <a:r>
              <a:rPr lang="en-US" sz="1600"/>
              <a:t>/d since otherwise we’d be duplicating d.o.f. inherent in u(x).  Also, if function is period of length L, then K will become discrete.</a:t>
            </a:r>
            <a:endParaRPr lang="en-US"/>
          </a:p>
        </p:txBody>
      </p:sp>
      <p:graphicFrame>
        <p:nvGraphicFramePr>
          <p:cNvPr id="24" name="Object 23">
            <a:extLst>
              <a:ext uri="{FF2B5EF4-FFF2-40B4-BE49-F238E27FC236}">
                <a16:creationId xmlns:a16="http://schemas.microsoft.com/office/drawing/2014/main" id="{46D45FE4-F94C-4F90-A571-A0D1D9BEA8E8}"/>
              </a:ext>
            </a:extLst>
          </p:cNvPr>
          <p:cNvGraphicFramePr>
            <a:graphicFrameLocks noChangeAspect="1"/>
          </p:cNvGraphicFramePr>
          <p:nvPr>
            <p:extLst>
              <p:ext uri="{D42A27DB-BD31-4B8C-83A1-F6EECF244321}">
                <p14:modId xmlns:p14="http://schemas.microsoft.com/office/powerpoint/2010/main" val="3014964723"/>
              </p:ext>
            </p:extLst>
          </p:nvPr>
        </p:nvGraphicFramePr>
        <p:xfrm>
          <a:off x="8735437" y="6090430"/>
          <a:ext cx="1743421" cy="571231"/>
        </p:xfrm>
        <a:graphic>
          <a:graphicData uri="http://schemas.openxmlformats.org/presentationml/2006/ole">
            <mc:AlternateContent xmlns:mc="http://schemas.openxmlformats.org/markup-compatibility/2006">
              <mc:Choice xmlns:v="urn:schemas-microsoft-com:vml" Requires="v">
                <p:oleObj name="Equation" r:id="rId12" imgW="1307532" imgH="431613" progId="Equation.DSMT4">
                  <p:embed/>
                </p:oleObj>
              </mc:Choice>
              <mc:Fallback>
                <p:oleObj name="Equation" r:id="rId12" imgW="1307532" imgH="431613" progId="Equation.DSMT4">
                  <p:embed/>
                  <p:pic>
                    <p:nvPicPr>
                      <p:cNvPr id="0" name="Object 2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735437" y="6090430"/>
                        <a:ext cx="1743421" cy="571231"/>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1514698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635111" y="60738"/>
            <a:ext cx="4555577" cy="584775"/>
          </a:xfrm>
          <a:prstGeom prst="rect">
            <a:avLst/>
          </a:prstGeom>
          <a:noFill/>
        </p:spPr>
        <p:txBody>
          <a:bodyPr wrap="square" rtlCol="0">
            <a:spAutoFit/>
          </a:bodyPr>
          <a:lstStyle/>
          <a:p>
            <a:r>
              <a:rPr lang="en-US" sz="3200" b="1" u="sng"/>
              <a:t>Time Reversal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227323" y="908139"/>
            <a:ext cx="11836858" cy="584775"/>
          </a:xfrm>
          <a:prstGeom prst="rect">
            <a:avLst/>
          </a:prstGeom>
          <a:noFill/>
        </p:spPr>
        <p:txBody>
          <a:bodyPr wrap="square" rtlCol="0">
            <a:spAutoFit/>
          </a:bodyPr>
          <a:lstStyle/>
          <a:p>
            <a:r>
              <a:rPr lang="en-US" sz="1600"/>
              <a:t>Now let’s do Time Reversal Symmetry.  Classically, a system has TRS if it’s true that given a solution r(t) of the equations of motion, r(-t) is also a solution.  Another way to say it is if we take a particle and flip its momentum, and run it forward in time, it should retrace its prior path.  </a:t>
            </a:r>
          </a:p>
        </p:txBody>
      </p:sp>
      <p:graphicFrame>
        <p:nvGraphicFramePr>
          <p:cNvPr id="20" name="Object 19">
            <a:extLst>
              <a:ext uri="{FF2B5EF4-FFF2-40B4-BE49-F238E27FC236}">
                <a16:creationId xmlns:a16="http://schemas.microsoft.com/office/drawing/2014/main" id="{0541643B-BF9A-4290-9609-EF8B366DD3C8}"/>
              </a:ext>
            </a:extLst>
          </p:cNvPr>
          <p:cNvGraphicFramePr>
            <a:graphicFrameLocks noChangeAspect="1"/>
          </p:cNvGraphicFramePr>
          <p:nvPr>
            <p:extLst>
              <p:ext uri="{D42A27DB-BD31-4B8C-83A1-F6EECF244321}">
                <p14:modId xmlns:p14="http://schemas.microsoft.com/office/powerpoint/2010/main" val="2559760505"/>
              </p:ext>
            </p:extLst>
          </p:nvPr>
        </p:nvGraphicFramePr>
        <p:xfrm>
          <a:off x="424741" y="4668616"/>
          <a:ext cx="5562601" cy="365125"/>
        </p:xfrm>
        <a:graphic>
          <a:graphicData uri="http://schemas.openxmlformats.org/presentationml/2006/ole">
            <mc:AlternateContent xmlns:mc="http://schemas.openxmlformats.org/markup-compatibility/2006">
              <mc:Choice xmlns:v="urn:schemas-microsoft-com:vml" Requires="v">
                <p:oleObj name="Equation" r:id="rId2" imgW="4051080" imgH="266400" progId="Equation.DSMT4">
                  <p:embed/>
                </p:oleObj>
              </mc:Choice>
              <mc:Fallback>
                <p:oleObj name="Equation" r:id="rId2" imgW="4051080" imgH="266400" progId="Equation.DSMT4">
                  <p:embed/>
                  <p:pic>
                    <p:nvPicPr>
                      <p:cNvPr id="20" name="Object 19">
                        <a:extLst>
                          <a:ext uri="{FF2B5EF4-FFF2-40B4-BE49-F238E27FC236}">
                            <a16:creationId xmlns:a16="http://schemas.microsoft.com/office/drawing/2014/main" id="{0541643B-BF9A-4290-9609-EF8B366DD3C8}"/>
                          </a:ext>
                        </a:extLst>
                      </p:cNvPr>
                      <p:cNvPicPr>
                        <a:picLocks noChangeAspect="1" noChangeArrowheads="1"/>
                      </p:cNvPicPr>
                      <p:nvPr/>
                    </p:nvPicPr>
                    <p:blipFill>
                      <a:blip r:embed="rId3"/>
                      <a:srcRect/>
                      <a:stretch>
                        <a:fillRect/>
                      </a:stretch>
                    </p:blipFill>
                    <p:spPr bwMode="auto">
                      <a:xfrm>
                        <a:off x="424741" y="4668616"/>
                        <a:ext cx="5562601" cy="365125"/>
                      </a:xfrm>
                      <a:prstGeom prst="rect">
                        <a:avLst/>
                      </a:prstGeom>
                      <a:solidFill>
                        <a:srgbClr val="CCFFCC"/>
                      </a:solidFill>
                    </p:spPr>
                  </p:pic>
                </p:oleObj>
              </mc:Fallback>
            </mc:AlternateContent>
          </a:graphicData>
        </a:graphic>
      </p:graphicFrame>
      <p:sp>
        <p:nvSpPr>
          <p:cNvPr id="4" name="TextBox 3">
            <a:extLst>
              <a:ext uri="{FF2B5EF4-FFF2-40B4-BE49-F238E27FC236}">
                <a16:creationId xmlns:a16="http://schemas.microsoft.com/office/drawing/2014/main" id="{8E8057BB-16B7-4897-8ACE-55754EF062A2}"/>
              </a:ext>
            </a:extLst>
          </p:cNvPr>
          <p:cNvSpPr txBox="1"/>
          <p:nvPr/>
        </p:nvSpPr>
        <p:spPr>
          <a:xfrm>
            <a:off x="322453" y="5339327"/>
            <a:ext cx="11201823" cy="830997"/>
          </a:xfrm>
          <a:prstGeom prst="rect">
            <a:avLst/>
          </a:prstGeom>
          <a:noFill/>
        </p:spPr>
        <p:txBody>
          <a:bodyPr wrap="square" rtlCol="0">
            <a:spAutoFit/>
          </a:bodyPr>
          <a:lstStyle/>
          <a:p>
            <a:r>
              <a:rPr lang="en-US" sz="1600"/>
              <a:t>These properties are enough to show that if |</a:t>
            </a:r>
            <a:r>
              <a:rPr lang="el-GR" sz="1600"/>
              <a:t>Ψ</a:t>
            </a:r>
            <a:r>
              <a:rPr lang="en-US" sz="1600"/>
              <a:t>(t)&gt; is a solution to the Schrodinger equation, then </a:t>
            </a:r>
            <a:r>
              <a:rPr lang="el-GR" sz="1600"/>
              <a:t>Θ</a:t>
            </a:r>
            <a:r>
              <a:rPr lang="en-US" sz="1600"/>
              <a:t>|</a:t>
            </a:r>
            <a:r>
              <a:rPr lang="el-GR" sz="1600"/>
              <a:t>Ψ</a:t>
            </a:r>
            <a:r>
              <a:rPr lang="en-US" sz="1600"/>
              <a:t>(-t)&gt; must be as well.  Physically, this means that if evolving the wavefunction forward is a solution, then evolving it backwards, with momentum flipped (to make it a physically meaningful trajectory) should also be a solution.  </a:t>
            </a:r>
          </a:p>
        </p:txBody>
      </p:sp>
      <p:graphicFrame>
        <p:nvGraphicFramePr>
          <p:cNvPr id="22" name="Object 21">
            <a:extLst>
              <a:ext uri="{FF2B5EF4-FFF2-40B4-BE49-F238E27FC236}">
                <a16:creationId xmlns:a16="http://schemas.microsoft.com/office/drawing/2014/main" id="{46B037DB-7693-49AB-88B2-D8DDAEA404EC}"/>
              </a:ext>
            </a:extLst>
          </p:cNvPr>
          <p:cNvGraphicFramePr>
            <a:graphicFrameLocks noChangeAspect="1"/>
          </p:cNvGraphicFramePr>
          <p:nvPr>
            <p:extLst>
              <p:ext uri="{D42A27DB-BD31-4B8C-83A1-F6EECF244321}">
                <p14:modId xmlns:p14="http://schemas.microsoft.com/office/powerpoint/2010/main" val="2066369957"/>
              </p:ext>
            </p:extLst>
          </p:nvPr>
        </p:nvGraphicFramePr>
        <p:xfrm>
          <a:off x="227323" y="1623551"/>
          <a:ext cx="2171700" cy="1874838"/>
        </p:xfrm>
        <a:graphic>
          <a:graphicData uri="http://schemas.openxmlformats.org/presentationml/2006/ole">
            <mc:AlternateContent xmlns:mc="http://schemas.openxmlformats.org/markup-compatibility/2006">
              <mc:Choice xmlns:v="urn:schemas-microsoft-com:vml" Requires="v">
                <p:oleObj name="Bitmap Image" r:id="rId4" imgW="2343477" imgH="1980952" progId="Paint.Picture">
                  <p:embed/>
                </p:oleObj>
              </mc:Choice>
              <mc:Fallback>
                <p:oleObj name="Bitmap Image" r:id="rId4" imgW="2343477" imgH="1980952" progId="Paint.Picture">
                  <p:embed/>
                  <p:pic>
                    <p:nvPicPr>
                      <p:cNvPr id="6" name="Object 5">
                        <a:extLst>
                          <a:ext uri="{FF2B5EF4-FFF2-40B4-BE49-F238E27FC236}">
                            <a16:creationId xmlns:a16="http://schemas.microsoft.com/office/drawing/2014/main" id="{A2F9CD33-5A05-40BC-9E7E-28BFC7F126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7317" b="5289"/>
                      <a:stretch>
                        <a:fillRect/>
                      </a:stretch>
                    </p:blipFill>
                    <p:spPr bwMode="auto">
                      <a:xfrm>
                        <a:off x="227323" y="1623551"/>
                        <a:ext cx="2171700" cy="1874838"/>
                      </a:xfrm>
                      <a:prstGeom prst="rect">
                        <a:avLst/>
                      </a:prstGeom>
                      <a:noFill/>
                    </p:spPr>
                  </p:pic>
                </p:oleObj>
              </mc:Fallback>
            </mc:AlternateContent>
          </a:graphicData>
        </a:graphic>
      </p:graphicFrame>
      <p:graphicFrame>
        <p:nvGraphicFramePr>
          <p:cNvPr id="24" name="Object 23">
            <a:extLst>
              <a:ext uri="{FF2B5EF4-FFF2-40B4-BE49-F238E27FC236}">
                <a16:creationId xmlns:a16="http://schemas.microsoft.com/office/drawing/2014/main" id="{50410C85-43B1-4A2F-9127-6CE093CC5F61}"/>
              </a:ext>
            </a:extLst>
          </p:cNvPr>
          <p:cNvGraphicFramePr>
            <a:graphicFrameLocks noChangeAspect="1"/>
          </p:cNvGraphicFramePr>
          <p:nvPr>
            <p:extLst>
              <p:ext uri="{D42A27DB-BD31-4B8C-83A1-F6EECF244321}">
                <p14:modId xmlns:p14="http://schemas.microsoft.com/office/powerpoint/2010/main" val="2384107646"/>
              </p:ext>
            </p:extLst>
          </p:nvPr>
        </p:nvGraphicFramePr>
        <p:xfrm>
          <a:off x="3206042" y="1595958"/>
          <a:ext cx="2171700" cy="1874838"/>
        </p:xfrm>
        <a:graphic>
          <a:graphicData uri="http://schemas.openxmlformats.org/presentationml/2006/ole">
            <mc:AlternateContent xmlns:mc="http://schemas.openxmlformats.org/markup-compatibility/2006">
              <mc:Choice xmlns:v="urn:schemas-microsoft-com:vml" Requires="v">
                <p:oleObj name="Bitmap Image" r:id="rId6" imgW="2343477" imgH="1980952" progId="Paint.Picture">
                  <p:embed/>
                </p:oleObj>
              </mc:Choice>
              <mc:Fallback>
                <p:oleObj name="Bitmap Image" r:id="rId6" imgW="2343477" imgH="1980952" progId="Paint.Picture">
                  <p:embed/>
                  <p:pic>
                    <p:nvPicPr>
                      <p:cNvPr id="12" name="Object 11">
                        <a:extLst>
                          <a:ext uri="{FF2B5EF4-FFF2-40B4-BE49-F238E27FC236}">
                            <a16:creationId xmlns:a16="http://schemas.microsoft.com/office/drawing/2014/main" id="{88614A10-010F-4E36-A001-54836567F3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7317" b="5289"/>
                      <a:stretch>
                        <a:fillRect/>
                      </a:stretch>
                    </p:blipFill>
                    <p:spPr bwMode="auto">
                      <a:xfrm>
                        <a:off x="3206042" y="1595958"/>
                        <a:ext cx="2171700" cy="1874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1" name="TextBox 20">
            <a:extLst>
              <a:ext uri="{FF2B5EF4-FFF2-40B4-BE49-F238E27FC236}">
                <a16:creationId xmlns:a16="http://schemas.microsoft.com/office/drawing/2014/main" id="{8BE959B7-D9B5-4D07-9C3C-61864C513BD9}"/>
              </a:ext>
            </a:extLst>
          </p:cNvPr>
          <p:cNvSpPr txBox="1"/>
          <p:nvPr/>
        </p:nvSpPr>
        <p:spPr>
          <a:xfrm>
            <a:off x="322453" y="3577105"/>
            <a:ext cx="11657978" cy="830997"/>
          </a:xfrm>
          <a:prstGeom prst="rect">
            <a:avLst/>
          </a:prstGeom>
          <a:noFill/>
        </p:spPr>
        <p:txBody>
          <a:bodyPr wrap="square">
            <a:spAutoFit/>
          </a:bodyPr>
          <a:lstStyle/>
          <a:p>
            <a:r>
              <a:rPr lang="en-US" sz="1600"/>
              <a:t>We can work out a QM representation of the TR operator using two intuitions.  First, we would say that TR should flip the motion, should reverse the velocity vector.  We would also think that </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|x&gt; should be|x&gt;.  In order reconcile these two statements, it must be the case that </a:t>
            </a:r>
            <a:r>
              <a:rPr lang="el-GR" sz="1600">
                <a:latin typeface="Calibri" panose="020F0502020204030204" pitchFamily="34" charset="0"/>
                <a:cs typeface="Calibri" panose="020F0502020204030204" pitchFamily="34" charset="0"/>
              </a:rPr>
              <a:t>Θ</a:t>
            </a:r>
            <a:r>
              <a:rPr lang="en-US" sz="1600">
                <a:latin typeface="Calibri" panose="020F0502020204030204" pitchFamily="34" charset="0"/>
                <a:cs typeface="Calibri" panose="020F0502020204030204" pitchFamily="34" charset="0"/>
              </a:rPr>
              <a:t> is anti-linear.</a:t>
            </a:r>
            <a:endParaRPr lang="en-US"/>
          </a:p>
        </p:txBody>
      </p:sp>
    </p:spTree>
    <p:extLst>
      <p:ext uri="{BB962C8B-B14F-4D97-AF65-F5344CB8AC3E}">
        <p14:creationId xmlns:p14="http://schemas.microsoft.com/office/powerpoint/2010/main" val="514708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059317" y="84304"/>
            <a:ext cx="4735891" cy="584775"/>
          </a:xfrm>
          <a:prstGeom prst="rect">
            <a:avLst/>
          </a:prstGeom>
          <a:noFill/>
        </p:spPr>
        <p:txBody>
          <a:bodyPr wrap="square" rtlCol="0">
            <a:spAutoFit/>
          </a:bodyPr>
          <a:lstStyle/>
          <a:p>
            <a:r>
              <a:rPr lang="en-US" sz="3200" b="1" u="sng"/>
              <a:t>Time Reversal Symmetry</a:t>
            </a:r>
            <a:endParaRPr lang="en-US" sz="3600" b="1" u="sng"/>
          </a:p>
        </p:txBody>
      </p:sp>
      <p:sp>
        <p:nvSpPr>
          <p:cNvPr id="3" name="TextBox 2">
            <a:extLst>
              <a:ext uri="{FF2B5EF4-FFF2-40B4-BE49-F238E27FC236}">
                <a16:creationId xmlns:a16="http://schemas.microsoft.com/office/drawing/2014/main" id="{5467B8DB-3595-4C74-8A01-C72BAB190448}"/>
              </a:ext>
            </a:extLst>
          </p:cNvPr>
          <p:cNvSpPr txBox="1"/>
          <p:nvPr/>
        </p:nvSpPr>
        <p:spPr>
          <a:xfrm>
            <a:off x="151907" y="729001"/>
            <a:ext cx="11018855" cy="738664"/>
          </a:xfrm>
          <a:prstGeom prst="rect">
            <a:avLst/>
          </a:prstGeom>
          <a:noFill/>
        </p:spPr>
        <p:txBody>
          <a:bodyPr wrap="square" rtlCol="0">
            <a:spAutoFit/>
          </a:bodyPr>
          <a:lstStyle/>
          <a:p>
            <a:r>
              <a:rPr lang="en-US" sz="1400"/>
              <a:t>Now what are the actions of the TR operator on basis kets?  The first can be worked out by expanding |</a:t>
            </a:r>
            <a:r>
              <a:rPr lang="en-US" sz="1400" b="1"/>
              <a:t>r</a:t>
            </a:r>
            <a:r>
              <a:rPr lang="en-US" sz="1400"/>
              <a:t>&gt; in a |</a:t>
            </a:r>
            <a:r>
              <a:rPr lang="en-US" sz="1400" b="1"/>
              <a:t>p</a:t>
            </a:r>
            <a:r>
              <a:rPr lang="en-US" sz="1400"/>
              <a:t>&gt; basis.  The third is worked out by expanding |ℓm&gt; in an |</a:t>
            </a:r>
            <a:r>
              <a:rPr lang="en-US" sz="1400" b="1"/>
              <a:t>r</a:t>
            </a:r>
            <a:r>
              <a:rPr lang="en-US" sz="1400"/>
              <a:t>&gt; basis.  And the last was just plausibly argued on the basis of analogy with orbital angular momentum.  Note that it implies the interesting result that two time-reversals flip the sign of the spin ket, sort of like a 360 </a:t>
            </a:r>
            <a:r>
              <a:rPr lang="en-US" sz="1400" i="1"/>
              <a:t>rotation</a:t>
            </a:r>
            <a:r>
              <a:rPr lang="en-US" sz="1400"/>
              <a:t> does.   </a:t>
            </a:r>
          </a:p>
        </p:txBody>
      </p:sp>
      <p:graphicFrame>
        <p:nvGraphicFramePr>
          <p:cNvPr id="21" name="Object 20">
            <a:extLst>
              <a:ext uri="{FF2B5EF4-FFF2-40B4-BE49-F238E27FC236}">
                <a16:creationId xmlns:a16="http://schemas.microsoft.com/office/drawing/2014/main" id="{E3FA28AB-DA19-45DD-B5D4-B33619785181}"/>
              </a:ext>
            </a:extLst>
          </p:cNvPr>
          <p:cNvGraphicFramePr>
            <a:graphicFrameLocks noChangeAspect="1"/>
          </p:cNvGraphicFramePr>
          <p:nvPr>
            <p:extLst>
              <p:ext uri="{D42A27DB-BD31-4B8C-83A1-F6EECF244321}">
                <p14:modId xmlns:p14="http://schemas.microsoft.com/office/powerpoint/2010/main" val="43421555"/>
              </p:ext>
            </p:extLst>
          </p:nvPr>
        </p:nvGraphicFramePr>
        <p:xfrm>
          <a:off x="255687" y="1624517"/>
          <a:ext cx="2028825" cy="1562100"/>
        </p:xfrm>
        <a:graphic>
          <a:graphicData uri="http://schemas.openxmlformats.org/presentationml/2006/ole">
            <mc:AlternateContent xmlns:mc="http://schemas.openxmlformats.org/markup-compatibility/2006">
              <mc:Choice xmlns:v="urn:schemas-microsoft-com:vml" Requires="v">
                <p:oleObj name="Equation" r:id="rId2" imgW="1358310" imgH="1040948" progId="Equation.DSMT4">
                  <p:embed/>
                </p:oleObj>
              </mc:Choice>
              <mc:Fallback>
                <p:oleObj name="Equation" r:id="rId2" imgW="1358310" imgH="1040948" progId="Equation.DSMT4">
                  <p:embed/>
                  <p:pic>
                    <p:nvPicPr>
                      <p:cNvPr id="0" name="Object 2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5687" y="1624517"/>
                        <a:ext cx="2028825" cy="1562100"/>
                      </a:xfrm>
                      <a:prstGeom prst="rect">
                        <a:avLst/>
                      </a:prstGeom>
                      <a:solidFill>
                        <a:srgbClr val="CCFFCC"/>
                      </a:solidFill>
                    </p:spPr>
                  </p:pic>
                </p:oleObj>
              </mc:Fallback>
            </mc:AlternateContent>
          </a:graphicData>
        </a:graphic>
      </p:graphicFrame>
      <p:graphicFrame>
        <p:nvGraphicFramePr>
          <p:cNvPr id="23" name="Object 22">
            <a:extLst>
              <a:ext uri="{FF2B5EF4-FFF2-40B4-BE49-F238E27FC236}">
                <a16:creationId xmlns:a16="http://schemas.microsoft.com/office/drawing/2014/main" id="{2E0A72D2-147A-4B73-B87D-E2B72E7FDAB5}"/>
              </a:ext>
            </a:extLst>
          </p:cNvPr>
          <p:cNvGraphicFramePr>
            <a:graphicFrameLocks noChangeAspect="1"/>
          </p:cNvGraphicFramePr>
          <p:nvPr>
            <p:extLst>
              <p:ext uri="{D42A27DB-BD31-4B8C-83A1-F6EECF244321}">
                <p14:modId xmlns:p14="http://schemas.microsoft.com/office/powerpoint/2010/main" val="3241369149"/>
              </p:ext>
            </p:extLst>
          </p:nvPr>
        </p:nvGraphicFramePr>
        <p:xfrm>
          <a:off x="5156668" y="5351076"/>
          <a:ext cx="1181904" cy="1434841"/>
        </p:xfrm>
        <a:graphic>
          <a:graphicData uri="http://schemas.openxmlformats.org/presentationml/2006/ole">
            <mc:AlternateContent xmlns:mc="http://schemas.openxmlformats.org/markup-compatibility/2006">
              <mc:Choice xmlns:v="urn:schemas-microsoft-com:vml" Requires="v">
                <p:oleObj name="Equation" r:id="rId4" imgW="812447" imgH="990170" progId="Equation.DSMT4">
                  <p:embed/>
                </p:oleObj>
              </mc:Choice>
              <mc:Fallback>
                <p:oleObj name="Equation" r:id="rId4" imgW="812447" imgH="990170" progId="Equation.DSMT4">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6668" y="5351076"/>
                        <a:ext cx="1181904" cy="1434841"/>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C11B7AB2-3CA7-4AEC-93AE-91083C479248}"/>
              </a:ext>
            </a:extLst>
          </p:cNvPr>
          <p:cNvGraphicFramePr>
            <a:graphicFrameLocks noChangeAspect="1"/>
          </p:cNvGraphicFramePr>
          <p:nvPr>
            <p:extLst>
              <p:ext uri="{D42A27DB-BD31-4B8C-83A1-F6EECF244321}">
                <p14:modId xmlns:p14="http://schemas.microsoft.com/office/powerpoint/2010/main" val="2596900090"/>
              </p:ext>
            </p:extLst>
          </p:nvPr>
        </p:nvGraphicFramePr>
        <p:xfrm>
          <a:off x="7184699" y="3785120"/>
          <a:ext cx="2743200" cy="1371600"/>
        </p:xfrm>
        <a:graphic>
          <a:graphicData uri="http://schemas.openxmlformats.org/presentationml/2006/ole">
            <mc:AlternateContent xmlns:mc="http://schemas.openxmlformats.org/markup-compatibility/2006">
              <mc:Choice xmlns:v="urn:schemas-microsoft-com:vml" Requires="v">
                <p:oleObj name="Bitmap Image" r:id="rId6" imgW="2409524" imgH="2180952" progId="Paint.Picture">
                  <p:embed/>
                </p:oleObj>
              </mc:Choice>
              <mc:Fallback>
                <p:oleObj name="Bitmap Image" r:id="rId6" imgW="2409524" imgH="2180952" progId="Paint.Picture">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t="7423" r="-13834" b="29694"/>
                      <a:stretch>
                        <a:fillRect/>
                      </a:stretch>
                    </p:blipFill>
                    <p:spPr bwMode="auto">
                      <a:xfrm>
                        <a:off x="7184699" y="3785120"/>
                        <a:ext cx="2743200" cy="1371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7" name="Object 26">
            <a:extLst>
              <a:ext uri="{FF2B5EF4-FFF2-40B4-BE49-F238E27FC236}">
                <a16:creationId xmlns:a16="http://schemas.microsoft.com/office/drawing/2014/main" id="{6DBFCEB4-A602-4D6B-8D82-DEE41E39EBE9}"/>
              </a:ext>
            </a:extLst>
          </p:cNvPr>
          <p:cNvGraphicFramePr>
            <a:graphicFrameLocks noChangeAspect="1"/>
          </p:cNvGraphicFramePr>
          <p:nvPr>
            <p:extLst>
              <p:ext uri="{D42A27DB-BD31-4B8C-83A1-F6EECF244321}">
                <p14:modId xmlns:p14="http://schemas.microsoft.com/office/powerpoint/2010/main" val="2001059094"/>
              </p:ext>
            </p:extLst>
          </p:nvPr>
        </p:nvGraphicFramePr>
        <p:xfrm>
          <a:off x="5092700" y="3784600"/>
          <a:ext cx="1400175" cy="1273175"/>
        </p:xfrm>
        <a:graphic>
          <a:graphicData uri="http://schemas.openxmlformats.org/presentationml/2006/ole">
            <mc:AlternateContent xmlns:mc="http://schemas.openxmlformats.org/markup-compatibility/2006">
              <mc:Choice xmlns:v="urn:schemas-microsoft-com:vml" Requires="v">
                <p:oleObj name="Equation" r:id="rId8" imgW="1104840" imgH="1015920" progId="Equation.DSMT4">
                  <p:embed/>
                </p:oleObj>
              </mc:Choice>
              <mc:Fallback>
                <p:oleObj name="Equation" r:id="rId8" imgW="1104840" imgH="1015920" progId="Equation.DSMT4">
                  <p:embed/>
                  <p:pic>
                    <p:nvPicPr>
                      <p:cNvPr id="0" name="Object 26"/>
                      <p:cNvPicPr>
                        <a:picLocks noChangeAspect="1" noChangeArrowheads="1"/>
                      </p:cNvPicPr>
                      <p:nvPr/>
                    </p:nvPicPr>
                    <p:blipFill>
                      <a:blip r:embed="rId9"/>
                      <a:srcRect/>
                      <a:stretch>
                        <a:fillRect/>
                      </a:stretch>
                    </p:blipFill>
                    <p:spPr bwMode="auto">
                      <a:xfrm>
                        <a:off x="5092700" y="3784600"/>
                        <a:ext cx="1400175" cy="1273175"/>
                      </a:xfrm>
                      <a:prstGeom prst="rect">
                        <a:avLst/>
                      </a:prstGeom>
                      <a:solidFill>
                        <a:srgbClr val="CCFFCC"/>
                      </a:solidFill>
                    </p:spPr>
                  </p:pic>
                </p:oleObj>
              </mc:Fallback>
            </mc:AlternateContent>
          </a:graphicData>
        </a:graphic>
      </p:graphicFrame>
      <p:graphicFrame>
        <p:nvGraphicFramePr>
          <p:cNvPr id="33" name="Object 32">
            <a:extLst>
              <a:ext uri="{FF2B5EF4-FFF2-40B4-BE49-F238E27FC236}">
                <a16:creationId xmlns:a16="http://schemas.microsoft.com/office/drawing/2014/main" id="{F64DC855-74A8-4BAB-85D9-55927C3BAA09}"/>
              </a:ext>
            </a:extLst>
          </p:cNvPr>
          <p:cNvGraphicFramePr>
            <a:graphicFrameLocks noChangeAspect="1"/>
          </p:cNvGraphicFramePr>
          <p:nvPr>
            <p:extLst>
              <p:ext uri="{D42A27DB-BD31-4B8C-83A1-F6EECF244321}">
                <p14:modId xmlns:p14="http://schemas.microsoft.com/office/powerpoint/2010/main" val="3071232291"/>
              </p:ext>
            </p:extLst>
          </p:nvPr>
        </p:nvGraphicFramePr>
        <p:xfrm>
          <a:off x="7184699" y="5631437"/>
          <a:ext cx="4639990" cy="568162"/>
        </p:xfrm>
        <a:graphic>
          <a:graphicData uri="http://schemas.openxmlformats.org/presentationml/2006/ole">
            <mc:AlternateContent xmlns:mc="http://schemas.openxmlformats.org/markup-compatibility/2006">
              <mc:Choice xmlns:v="urn:schemas-microsoft-com:vml" Requires="v">
                <p:oleObj name="Equation" r:id="rId10" imgW="3733800" imgH="457200" progId="Equation.DSMT4">
                  <p:embed/>
                </p:oleObj>
              </mc:Choice>
              <mc:Fallback>
                <p:oleObj name="Equation" r:id="rId10" imgW="3733800" imgH="457200" progId="Equation.DSMT4">
                  <p:embed/>
                  <p:pic>
                    <p:nvPicPr>
                      <p:cNvPr id="0" name="Object 3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84699" y="5631437"/>
                        <a:ext cx="4639990" cy="568162"/>
                      </a:xfrm>
                      <a:prstGeom prst="rect">
                        <a:avLst/>
                      </a:prstGeom>
                      <a:solidFill>
                        <a:srgbClr val="CCFFCC"/>
                      </a:solidFill>
                    </p:spPr>
                  </p:pic>
                </p:oleObj>
              </mc:Fallback>
            </mc:AlternateContent>
          </a:graphicData>
        </a:graphic>
      </p:graphicFrame>
      <p:sp>
        <p:nvSpPr>
          <p:cNvPr id="22" name="TextBox 21">
            <a:extLst>
              <a:ext uri="{FF2B5EF4-FFF2-40B4-BE49-F238E27FC236}">
                <a16:creationId xmlns:a16="http://schemas.microsoft.com/office/drawing/2014/main" id="{5D7C23AC-F633-429C-8217-2086BED7F62A}"/>
              </a:ext>
            </a:extLst>
          </p:cNvPr>
          <p:cNvSpPr txBox="1"/>
          <p:nvPr/>
        </p:nvSpPr>
        <p:spPr>
          <a:xfrm>
            <a:off x="151907" y="3343469"/>
            <a:ext cx="11461916" cy="307777"/>
          </a:xfrm>
          <a:prstGeom prst="rect">
            <a:avLst/>
          </a:prstGeom>
          <a:noFill/>
        </p:spPr>
        <p:txBody>
          <a:bodyPr wrap="square" rtlCol="0">
            <a:spAutoFit/>
          </a:bodyPr>
          <a:lstStyle/>
          <a:p>
            <a:r>
              <a:rPr lang="en-US" sz="1400"/>
              <a:t>And on other operators we get the following results, with representative manipulations thrown in. The general behavior follows classical expectations.</a:t>
            </a:r>
          </a:p>
        </p:txBody>
      </p:sp>
      <p:graphicFrame>
        <p:nvGraphicFramePr>
          <p:cNvPr id="5" name="Object 4">
            <a:extLst>
              <a:ext uri="{FF2B5EF4-FFF2-40B4-BE49-F238E27FC236}">
                <a16:creationId xmlns:a16="http://schemas.microsoft.com/office/drawing/2014/main" id="{61F365FB-171C-4E5A-A01C-BC11F8CCCAF4}"/>
              </a:ext>
            </a:extLst>
          </p:cNvPr>
          <p:cNvGraphicFramePr>
            <a:graphicFrameLocks noChangeAspect="1"/>
          </p:cNvGraphicFramePr>
          <p:nvPr>
            <p:extLst>
              <p:ext uri="{D42A27DB-BD31-4B8C-83A1-F6EECF244321}">
                <p14:modId xmlns:p14="http://schemas.microsoft.com/office/powerpoint/2010/main" val="4048243012"/>
              </p:ext>
            </p:extLst>
          </p:nvPr>
        </p:nvGraphicFramePr>
        <p:xfrm>
          <a:off x="161334" y="3923011"/>
          <a:ext cx="4027488" cy="1068387"/>
        </p:xfrm>
        <a:graphic>
          <a:graphicData uri="http://schemas.openxmlformats.org/presentationml/2006/ole">
            <mc:AlternateContent xmlns:mc="http://schemas.openxmlformats.org/markup-compatibility/2006">
              <mc:Choice xmlns:v="urn:schemas-microsoft-com:vml" Requires="v">
                <p:oleObj name="Equation" r:id="rId12" imgW="3352680" imgH="888840" progId="Equation.DSMT4">
                  <p:embed/>
                </p:oleObj>
              </mc:Choice>
              <mc:Fallback>
                <p:oleObj name="Equation" r:id="rId12" imgW="3352680" imgH="888840" progId="Equation.DSMT4">
                  <p:embed/>
                  <p:pic>
                    <p:nvPicPr>
                      <p:cNvPr id="0" name="Object 580"/>
                      <p:cNvPicPr>
                        <a:picLocks noChangeAspect="1" noChangeArrowheads="1"/>
                      </p:cNvPicPr>
                      <p:nvPr/>
                    </p:nvPicPr>
                    <p:blipFill>
                      <a:blip r:embed="rId13"/>
                      <a:srcRect/>
                      <a:stretch>
                        <a:fillRect/>
                      </a:stretch>
                    </p:blipFill>
                    <p:spPr bwMode="auto">
                      <a:xfrm>
                        <a:off x="161334" y="3923011"/>
                        <a:ext cx="4027488" cy="106838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A4253463-8C83-4D50-A090-22C8129264B0}"/>
              </a:ext>
            </a:extLst>
          </p:cNvPr>
          <p:cNvGraphicFramePr>
            <a:graphicFrameLocks noChangeAspect="1"/>
          </p:cNvGraphicFramePr>
          <p:nvPr>
            <p:extLst>
              <p:ext uri="{D42A27DB-BD31-4B8C-83A1-F6EECF244321}">
                <p14:modId xmlns:p14="http://schemas.microsoft.com/office/powerpoint/2010/main" val="1461705987"/>
              </p:ext>
            </p:extLst>
          </p:nvPr>
        </p:nvGraphicFramePr>
        <p:xfrm>
          <a:off x="2555824" y="5296868"/>
          <a:ext cx="1488272" cy="1311464"/>
        </p:xfrm>
        <a:graphic>
          <a:graphicData uri="http://schemas.openxmlformats.org/presentationml/2006/ole">
            <mc:AlternateContent xmlns:mc="http://schemas.openxmlformats.org/markup-compatibility/2006">
              <mc:Choice xmlns:v="urn:schemas-microsoft-com:vml" Requires="v">
                <p:oleObj name="Equation" r:id="rId14" imgW="1130040" imgH="990360" progId="Equation.DSMT4">
                  <p:embed/>
                </p:oleObj>
              </mc:Choice>
              <mc:Fallback>
                <p:oleObj name="Equation" r:id="rId14" imgW="1130040" imgH="990360" progId="Equation.DSMT4">
                  <p:embed/>
                  <p:pic>
                    <p:nvPicPr>
                      <p:cNvPr id="0" name="Object 582"/>
                      <p:cNvPicPr>
                        <a:picLocks noChangeAspect="1" noChangeArrowheads="1"/>
                      </p:cNvPicPr>
                      <p:nvPr/>
                    </p:nvPicPr>
                    <p:blipFill>
                      <a:blip r:embed="rId15"/>
                      <a:srcRect/>
                      <a:stretch>
                        <a:fillRect/>
                      </a:stretch>
                    </p:blipFill>
                    <p:spPr bwMode="auto">
                      <a:xfrm>
                        <a:off x="2555824" y="5296868"/>
                        <a:ext cx="1488272" cy="1311464"/>
                      </a:xfrm>
                      <a:prstGeom prst="rect">
                        <a:avLst/>
                      </a:prstGeom>
                      <a:noFill/>
                    </p:spPr>
                  </p:pic>
                </p:oleObj>
              </mc:Fallback>
            </mc:AlternateContent>
          </a:graphicData>
        </a:graphic>
      </p:graphicFrame>
      <p:cxnSp>
        <p:nvCxnSpPr>
          <p:cNvPr id="32" name="Straight Arrow Connector 31">
            <a:extLst>
              <a:ext uri="{FF2B5EF4-FFF2-40B4-BE49-F238E27FC236}">
                <a16:creationId xmlns:a16="http://schemas.microsoft.com/office/drawing/2014/main" id="{7576FF2D-5491-4850-A309-5A5FEF3BCDDF}"/>
              </a:ext>
            </a:extLst>
          </p:cNvPr>
          <p:cNvCxnSpPr/>
          <p:nvPr/>
        </p:nvCxnSpPr>
        <p:spPr>
          <a:xfrm>
            <a:off x="4188822" y="4419496"/>
            <a:ext cx="73197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34" name="Straight Arrow Connector 33">
            <a:extLst>
              <a:ext uri="{FF2B5EF4-FFF2-40B4-BE49-F238E27FC236}">
                <a16:creationId xmlns:a16="http://schemas.microsoft.com/office/drawing/2014/main" id="{7E9BD2F0-E4C0-4804-8893-63206048BB1E}"/>
              </a:ext>
            </a:extLst>
          </p:cNvPr>
          <p:cNvCxnSpPr/>
          <p:nvPr/>
        </p:nvCxnSpPr>
        <p:spPr>
          <a:xfrm>
            <a:off x="4218664" y="6072436"/>
            <a:ext cx="731970" cy="0"/>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35" name="TextBox 34">
            <a:extLst>
              <a:ext uri="{FF2B5EF4-FFF2-40B4-BE49-F238E27FC236}">
                <a16:creationId xmlns:a16="http://schemas.microsoft.com/office/drawing/2014/main" id="{FD7E1497-879C-4799-9FEF-EA7D5D852BED}"/>
              </a:ext>
            </a:extLst>
          </p:cNvPr>
          <p:cNvSpPr txBox="1"/>
          <p:nvPr/>
        </p:nvSpPr>
        <p:spPr>
          <a:xfrm>
            <a:off x="7100295" y="5296868"/>
            <a:ext cx="2912008" cy="307777"/>
          </a:xfrm>
          <a:prstGeom prst="rect">
            <a:avLst/>
          </a:prstGeom>
          <a:noFill/>
        </p:spPr>
        <p:txBody>
          <a:bodyPr wrap="square" rtlCol="0">
            <a:spAutoFit/>
          </a:bodyPr>
          <a:lstStyle/>
          <a:p>
            <a:r>
              <a:rPr lang="en-US" sz="1400"/>
              <a:t>Finally, we have Kramer’s theorem.  </a:t>
            </a:r>
          </a:p>
        </p:txBody>
      </p:sp>
      <p:sp>
        <p:nvSpPr>
          <p:cNvPr id="37" name="TextBox 36">
            <a:extLst>
              <a:ext uri="{FF2B5EF4-FFF2-40B4-BE49-F238E27FC236}">
                <a16:creationId xmlns:a16="http://schemas.microsoft.com/office/drawing/2014/main" id="{A795E7A0-EB7D-4EFB-83E7-76791E62ADED}"/>
              </a:ext>
            </a:extLst>
          </p:cNvPr>
          <p:cNvSpPr txBox="1"/>
          <p:nvPr/>
        </p:nvSpPr>
        <p:spPr>
          <a:xfrm>
            <a:off x="7100295" y="6264074"/>
            <a:ext cx="4937734" cy="523220"/>
          </a:xfrm>
          <a:prstGeom prst="rect">
            <a:avLst/>
          </a:prstGeom>
          <a:noFill/>
        </p:spPr>
        <p:txBody>
          <a:bodyPr wrap="square" rtlCol="0">
            <a:spAutoFit/>
          </a:bodyPr>
          <a:lstStyle/>
          <a:p>
            <a:r>
              <a:rPr lang="en-US" sz="1400"/>
              <a:t>And this must be, basically because </a:t>
            </a:r>
            <a:r>
              <a:rPr lang="el-GR" sz="1400"/>
              <a:t>Θ</a:t>
            </a:r>
            <a:r>
              <a:rPr lang="en-US" sz="1400"/>
              <a:t>|</a:t>
            </a:r>
            <a:r>
              <a:rPr lang="el-GR" sz="1400"/>
              <a:t>Ψ</a:t>
            </a:r>
            <a:r>
              <a:rPr lang="en-US" sz="1400"/>
              <a:t>&gt; and |</a:t>
            </a:r>
            <a:r>
              <a:rPr lang="el-GR" sz="1400"/>
              <a:t>Ψ</a:t>
            </a:r>
            <a:r>
              <a:rPr lang="en-US" sz="1400"/>
              <a:t>&gt; must have same eigenvalues in this case, but they are different states.</a:t>
            </a:r>
          </a:p>
        </p:txBody>
      </p:sp>
      <p:graphicFrame>
        <p:nvGraphicFramePr>
          <p:cNvPr id="38" name="Object 37">
            <a:extLst>
              <a:ext uri="{FF2B5EF4-FFF2-40B4-BE49-F238E27FC236}">
                <a16:creationId xmlns:a16="http://schemas.microsoft.com/office/drawing/2014/main" id="{13D17733-F35B-4C6F-B7EA-3536CC3B2F8C}"/>
              </a:ext>
            </a:extLst>
          </p:cNvPr>
          <p:cNvGraphicFramePr>
            <a:graphicFrameLocks noChangeAspect="1"/>
          </p:cNvGraphicFramePr>
          <p:nvPr>
            <p:extLst>
              <p:ext uri="{D42A27DB-BD31-4B8C-83A1-F6EECF244321}">
                <p14:modId xmlns:p14="http://schemas.microsoft.com/office/powerpoint/2010/main" val="977593913"/>
              </p:ext>
            </p:extLst>
          </p:nvPr>
        </p:nvGraphicFramePr>
        <p:xfrm>
          <a:off x="4247834" y="1590173"/>
          <a:ext cx="4181475" cy="1739900"/>
        </p:xfrm>
        <a:graphic>
          <a:graphicData uri="http://schemas.openxmlformats.org/presentationml/2006/ole">
            <mc:AlternateContent xmlns:mc="http://schemas.openxmlformats.org/markup-compatibility/2006">
              <mc:Choice xmlns:v="urn:schemas-microsoft-com:vml" Requires="v">
                <p:oleObj name="Equation" r:id="rId16" imgW="3543120" imgH="1473120" progId="Equation.DSMT4">
                  <p:embed/>
                </p:oleObj>
              </mc:Choice>
              <mc:Fallback>
                <p:oleObj name="Equation" r:id="rId16" imgW="3543120" imgH="1473120" progId="Equation.DSMT4">
                  <p:embed/>
                  <p:pic>
                    <p:nvPicPr>
                      <p:cNvPr id="18" name="Object 17">
                        <a:extLst>
                          <a:ext uri="{FF2B5EF4-FFF2-40B4-BE49-F238E27FC236}">
                            <a16:creationId xmlns:a16="http://schemas.microsoft.com/office/drawing/2014/main" id="{BFD6DD9A-C7CC-4003-A609-11627C5B0139}"/>
                          </a:ext>
                        </a:extLst>
                      </p:cNvPr>
                      <p:cNvPicPr/>
                      <p:nvPr/>
                    </p:nvPicPr>
                    <p:blipFill>
                      <a:blip r:embed="rId17"/>
                      <a:stretch>
                        <a:fillRect/>
                      </a:stretch>
                    </p:blipFill>
                    <p:spPr>
                      <a:xfrm>
                        <a:off x="4247834" y="1590173"/>
                        <a:ext cx="4181475" cy="1739900"/>
                      </a:xfrm>
                      <a:prstGeom prst="rect">
                        <a:avLst/>
                      </a:prstGeom>
                    </p:spPr>
                  </p:pic>
                </p:oleObj>
              </mc:Fallback>
            </mc:AlternateContent>
          </a:graphicData>
        </a:graphic>
      </p:graphicFrame>
      <p:sp>
        <p:nvSpPr>
          <p:cNvPr id="40" name="Freeform: Shape 39">
            <a:extLst>
              <a:ext uri="{FF2B5EF4-FFF2-40B4-BE49-F238E27FC236}">
                <a16:creationId xmlns:a16="http://schemas.microsoft.com/office/drawing/2014/main" id="{4619D770-B5D9-4F1B-9F92-68751DFD333B}"/>
              </a:ext>
            </a:extLst>
          </p:cNvPr>
          <p:cNvSpPr/>
          <p:nvPr/>
        </p:nvSpPr>
        <p:spPr>
          <a:xfrm>
            <a:off x="2564093" y="2107664"/>
            <a:ext cx="1216057" cy="729804"/>
          </a:xfrm>
          <a:custGeom>
            <a:avLst/>
            <a:gdLst>
              <a:gd name="connsiteX0" fmla="*/ 0 w 1216057"/>
              <a:gd name="connsiteY0" fmla="*/ 729804 h 729804"/>
              <a:gd name="connsiteX1" fmla="*/ 263950 w 1216057"/>
              <a:gd name="connsiteY1" fmla="*/ 720377 h 729804"/>
              <a:gd name="connsiteX2" fmla="*/ 301657 w 1216057"/>
              <a:gd name="connsiteY2" fmla="*/ 710950 h 729804"/>
              <a:gd name="connsiteX3" fmla="*/ 348791 w 1216057"/>
              <a:gd name="connsiteY3" fmla="*/ 701524 h 729804"/>
              <a:gd name="connsiteX4" fmla="*/ 414779 w 1216057"/>
              <a:gd name="connsiteY4" fmla="*/ 663816 h 729804"/>
              <a:gd name="connsiteX5" fmla="*/ 480767 w 1216057"/>
              <a:gd name="connsiteY5" fmla="*/ 597829 h 729804"/>
              <a:gd name="connsiteX6" fmla="*/ 509047 w 1216057"/>
              <a:gd name="connsiteY6" fmla="*/ 550695 h 729804"/>
              <a:gd name="connsiteX7" fmla="*/ 537327 w 1216057"/>
              <a:gd name="connsiteY7" fmla="*/ 522414 h 729804"/>
              <a:gd name="connsiteX8" fmla="*/ 546754 w 1216057"/>
              <a:gd name="connsiteY8" fmla="*/ 494134 h 729804"/>
              <a:gd name="connsiteX9" fmla="*/ 575035 w 1216057"/>
              <a:gd name="connsiteY9" fmla="*/ 465854 h 729804"/>
              <a:gd name="connsiteX10" fmla="*/ 593888 w 1216057"/>
              <a:gd name="connsiteY10" fmla="*/ 437573 h 729804"/>
              <a:gd name="connsiteX11" fmla="*/ 631596 w 1216057"/>
              <a:gd name="connsiteY11" fmla="*/ 362159 h 729804"/>
              <a:gd name="connsiteX12" fmla="*/ 650449 w 1216057"/>
              <a:gd name="connsiteY12" fmla="*/ 315025 h 729804"/>
              <a:gd name="connsiteX13" fmla="*/ 707010 w 1216057"/>
              <a:gd name="connsiteY13" fmla="*/ 239610 h 729804"/>
              <a:gd name="connsiteX14" fmla="*/ 754144 w 1216057"/>
              <a:gd name="connsiteY14" fmla="*/ 211330 h 729804"/>
              <a:gd name="connsiteX15" fmla="*/ 829558 w 1216057"/>
              <a:gd name="connsiteY15" fmla="*/ 145342 h 729804"/>
              <a:gd name="connsiteX16" fmla="*/ 895546 w 1216057"/>
              <a:gd name="connsiteY16" fmla="*/ 117062 h 729804"/>
              <a:gd name="connsiteX17" fmla="*/ 980387 w 1216057"/>
              <a:gd name="connsiteY17" fmla="*/ 79355 h 729804"/>
              <a:gd name="connsiteX18" fmla="*/ 1008668 w 1216057"/>
              <a:gd name="connsiteY18" fmla="*/ 69928 h 729804"/>
              <a:gd name="connsiteX19" fmla="*/ 1206631 w 1216057"/>
              <a:gd name="connsiteY19" fmla="*/ 60501 h 729804"/>
              <a:gd name="connsiteX20" fmla="*/ 1093509 w 1216057"/>
              <a:gd name="connsiteY20" fmla="*/ 60501 h 729804"/>
              <a:gd name="connsiteX21" fmla="*/ 1131216 w 1216057"/>
              <a:gd name="connsiteY21" fmla="*/ 69928 h 729804"/>
              <a:gd name="connsiteX22" fmla="*/ 1187777 w 1216057"/>
              <a:gd name="connsiteY22" fmla="*/ 88781 h 729804"/>
              <a:gd name="connsiteX23" fmla="*/ 1216057 w 1216057"/>
              <a:gd name="connsiteY23" fmla="*/ 98208 h 729804"/>
              <a:gd name="connsiteX24" fmla="*/ 1206631 w 1216057"/>
              <a:gd name="connsiteY24" fmla="*/ 126489 h 729804"/>
              <a:gd name="connsiteX25" fmla="*/ 1178350 w 1216057"/>
              <a:gd name="connsiteY25" fmla="*/ 135915 h 729804"/>
              <a:gd name="connsiteX26" fmla="*/ 1150070 w 1216057"/>
              <a:gd name="connsiteY26" fmla="*/ 154769 h 729804"/>
              <a:gd name="connsiteX27" fmla="*/ 1131216 w 1216057"/>
              <a:gd name="connsiteY27" fmla="*/ 183049 h 729804"/>
              <a:gd name="connsiteX28" fmla="*/ 1102936 w 1216057"/>
              <a:gd name="connsiteY28" fmla="*/ 201903 h 729804"/>
              <a:gd name="connsiteX29" fmla="*/ 1168923 w 1216057"/>
              <a:gd name="connsiteY29" fmla="*/ 126489 h 729804"/>
              <a:gd name="connsiteX30" fmla="*/ 1159497 w 1216057"/>
              <a:gd name="connsiteY30" fmla="*/ 79355 h 729804"/>
              <a:gd name="connsiteX31" fmla="*/ 1131216 w 1216057"/>
              <a:gd name="connsiteY31" fmla="*/ 60501 h 729804"/>
              <a:gd name="connsiteX32" fmla="*/ 1065229 w 1216057"/>
              <a:gd name="connsiteY32" fmla="*/ 41647 h 729804"/>
              <a:gd name="connsiteX33" fmla="*/ 1036948 w 1216057"/>
              <a:gd name="connsiteY33" fmla="*/ 32221 h 729804"/>
              <a:gd name="connsiteX34" fmla="*/ 1008668 w 1216057"/>
              <a:gd name="connsiteY34" fmla="*/ 3940 h 729804"/>
              <a:gd name="connsiteX35" fmla="*/ 1046375 w 1216057"/>
              <a:gd name="connsiteY35" fmla="*/ 13367 h 729804"/>
              <a:gd name="connsiteX36" fmla="*/ 1102936 w 1216057"/>
              <a:gd name="connsiteY36" fmla="*/ 32221 h 729804"/>
              <a:gd name="connsiteX37" fmla="*/ 1131216 w 1216057"/>
              <a:gd name="connsiteY37" fmla="*/ 51074 h 729804"/>
              <a:gd name="connsiteX38" fmla="*/ 1187777 w 1216057"/>
              <a:gd name="connsiteY38" fmla="*/ 69928 h 729804"/>
              <a:gd name="connsiteX39" fmla="*/ 1216057 w 1216057"/>
              <a:gd name="connsiteY39" fmla="*/ 79355 h 729804"/>
              <a:gd name="connsiteX40" fmla="*/ 1206631 w 1216057"/>
              <a:gd name="connsiteY40" fmla="*/ 117062 h 729804"/>
              <a:gd name="connsiteX41" fmla="*/ 1178350 w 1216057"/>
              <a:gd name="connsiteY41" fmla="*/ 135915 h 729804"/>
              <a:gd name="connsiteX42" fmla="*/ 1131216 w 1216057"/>
              <a:gd name="connsiteY42" fmla="*/ 183049 h 729804"/>
              <a:gd name="connsiteX43" fmla="*/ 1112363 w 1216057"/>
              <a:gd name="connsiteY43" fmla="*/ 211330 h 729804"/>
              <a:gd name="connsiteX44" fmla="*/ 1121789 w 1216057"/>
              <a:gd name="connsiteY44" fmla="*/ 183049 h 729804"/>
              <a:gd name="connsiteX45" fmla="*/ 1187777 w 1216057"/>
              <a:gd name="connsiteY45" fmla="*/ 98208 h 729804"/>
              <a:gd name="connsiteX46" fmla="*/ 1206631 w 1216057"/>
              <a:gd name="connsiteY46" fmla="*/ 69928 h 729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6057" h="729804">
                <a:moveTo>
                  <a:pt x="0" y="729804"/>
                </a:moveTo>
                <a:cubicBezTo>
                  <a:pt x="87983" y="726662"/>
                  <a:pt x="176082" y="725869"/>
                  <a:pt x="263950" y="720377"/>
                </a:cubicBezTo>
                <a:cubicBezTo>
                  <a:pt x="276881" y="719569"/>
                  <a:pt x="289010" y="713760"/>
                  <a:pt x="301657" y="710950"/>
                </a:cubicBezTo>
                <a:cubicBezTo>
                  <a:pt x="317298" y="707474"/>
                  <a:pt x="333080" y="704666"/>
                  <a:pt x="348791" y="701524"/>
                </a:cubicBezTo>
                <a:cubicBezTo>
                  <a:pt x="363580" y="694129"/>
                  <a:pt x="401453" y="677142"/>
                  <a:pt x="414779" y="663816"/>
                </a:cubicBezTo>
                <a:cubicBezTo>
                  <a:pt x="493146" y="585448"/>
                  <a:pt x="416835" y="640448"/>
                  <a:pt x="480767" y="597829"/>
                </a:cubicBezTo>
                <a:cubicBezTo>
                  <a:pt x="490194" y="582118"/>
                  <a:pt x="498054" y="565353"/>
                  <a:pt x="509047" y="550695"/>
                </a:cubicBezTo>
                <a:cubicBezTo>
                  <a:pt x="517046" y="540030"/>
                  <a:pt x="529932" y="533507"/>
                  <a:pt x="537327" y="522414"/>
                </a:cubicBezTo>
                <a:cubicBezTo>
                  <a:pt x="542839" y="514146"/>
                  <a:pt x="541242" y="502402"/>
                  <a:pt x="546754" y="494134"/>
                </a:cubicBezTo>
                <a:cubicBezTo>
                  <a:pt x="554149" y="483042"/>
                  <a:pt x="566500" y="476096"/>
                  <a:pt x="575035" y="465854"/>
                </a:cubicBezTo>
                <a:cubicBezTo>
                  <a:pt x="582288" y="457150"/>
                  <a:pt x="587604" y="447000"/>
                  <a:pt x="593888" y="437573"/>
                </a:cubicBezTo>
                <a:cubicBezTo>
                  <a:pt x="614331" y="335359"/>
                  <a:pt x="584995" y="436721"/>
                  <a:pt x="631596" y="362159"/>
                </a:cubicBezTo>
                <a:cubicBezTo>
                  <a:pt x="640564" y="347810"/>
                  <a:pt x="642882" y="330160"/>
                  <a:pt x="650449" y="315025"/>
                </a:cubicBezTo>
                <a:cubicBezTo>
                  <a:pt x="658761" y="298401"/>
                  <a:pt x="700767" y="245159"/>
                  <a:pt x="707010" y="239610"/>
                </a:cubicBezTo>
                <a:cubicBezTo>
                  <a:pt x="720704" y="227437"/>
                  <a:pt x="739681" y="222579"/>
                  <a:pt x="754144" y="211330"/>
                </a:cubicBezTo>
                <a:cubicBezTo>
                  <a:pt x="825892" y="155526"/>
                  <a:pt x="757362" y="190464"/>
                  <a:pt x="829558" y="145342"/>
                </a:cubicBezTo>
                <a:cubicBezTo>
                  <a:pt x="908024" y="96301"/>
                  <a:pt x="831399" y="149136"/>
                  <a:pt x="895546" y="117062"/>
                </a:cubicBezTo>
                <a:cubicBezTo>
                  <a:pt x="985173" y="72247"/>
                  <a:pt x="834474" y="127992"/>
                  <a:pt x="980387" y="79355"/>
                </a:cubicBezTo>
                <a:cubicBezTo>
                  <a:pt x="989814" y="76213"/>
                  <a:pt x="998742" y="70401"/>
                  <a:pt x="1008668" y="69928"/>
                </a:cubicBezTo>
                <a:lnTo>
                  <a:pt x="1206631" y="60501"/>
                </a:lnTo>
                <a:cubicBezTo>
                  <a:pt x="1173382" y="53851"/>
                  <a:pt x="1125889" y="38914"/>
                  <a:pt x="1093509" y="60501"/>
                </a:cubicBezTo>
                <a:cubicBezTo>
                  <a:pt x="1082729" y="67688"/>
                  <a:pt x="1118807" y="66205"/>
                  <a:pt x="1131216" y="69928"/>
                </a:cubicBezTo>
                <a:cubicBezTo>
                  <a:pt x="1150251" y="75639"/>
                  <a:pt x="1168923" y="82497"/>
                  <a:pt x="1187777" y="88781"/>
                </a:cubicBezTo>
                <a:lnTo>
                  <a:pt x="1216057" y="98208"/>
                </a:lnTo>
                <a:cubicBezTo>
                  <a:pt x="1212915" y="107635"/>
                  <a:pt x="1213657" y="119463"/>
                  <a:pt x="1206631" y="126489"/>
                </a:cubicBezTo>
                <a:cubicBezTo>
                  <a:pt x="1199605" y="133515"/>
                  <a:pt x="1187238" y="131471"/>
                  <a:pt x="1178350" y="135915"/>
                </a:cubicBezTo>
                <a:cubicBezTo>
                  <a:pt x="1168216" y="140982"/>
                  <a:pt x="1159497" y="148484"/>
                  <a:pt x="1150070" y="154769"/>
                </a:cubicBezTo>
                <a:cubicBezTo>
                  <a:pt x="1143785" y="164196"/>
                  <a:pt x="1139227" y="175038"/>
                  <a:pt x="1131216" y="183049"/>
                </a:cubicBezTo>
                <a:cubicBezTo>
                  <a:pt x="1123205" y="191060"/>
                  <a:pt x="1100188" y="212894"/>
                  <a:pt x="1102936" y="201903"/>
                </a:cubicBezTo>
                <a:cubicBezTo>
                  <a:pt x="1113934" y="157910"/>
                  <a:pt x="1138285" y="146914"/>
                  <a:pt x="1168923" y="126489"/>
                </a:cubicBezTo>
                <a:cubicBezTo>
                  <a:pt x="1165781" y="110778"/>
                  <a:pt x="1167446" y="93266"/>
                  <a:pt x="1159497" y="79355"/>
                </a:cubicBezTo>
                <a:cubicBezTo>
                  <a:pt x="1153876" y="69518"/>
                  <a:pt x="1141350" y="65568"/>
                  <a:pt x="1131216" y="60501"/>
                </a:cubicBezTo>
                <a:cubicBezTo>
                  <a:pt x="1116148" y="52967"/>
                  <a:pt x="1079324" y="45674"/>
                  <a:pt x="1065229" y="41647"/>
                </a:cubicBezTo>
                <a:cubicBezTo>
                  <a:pt x="1055674" y="38917"/>
                  <a:pt x="1046375" y="35363"/>
                  <a:pt x="1036948" y="32221"/>
                </a:cubicBezTo>
                <a:cubicBezTo>
                  <a:pt x="1027521" y="22794"/>
                  <a:pt x="1002706" y="15864"/>
                  <a:pt x="1008668" y="3940"/>
                </a:cubicBezTo>
                <a:cubicBezTo>
                  <a:pt x="1014462" y="-7648"/>
                  <a:pt x="1033966" y="9644"/>
                  <a:pt x="1046375" y="13367"/>
                </a:cubicBezTo>
                <a:cubicBezTo>
                  <a:pt x="1065410" y="19078"/>
                  <a:pt x="1086400" y="21197"/>
                  <a:pt x="1102936" y="32221"/>
                </a:cubicBezTo>
                <a:cubicBezTo>
                  <a:pt x="1112363" y="38505"/>
                  <a:pt x="1120863" y="46473"/>
                  <a:pt x="1131216" y="51074"/>
                </a:cubicBezTo>
                <a:cubicBezTo>
                  <a:pt x="1149377" y="59145"/>
                  <a:pt x="1168923" y="63643"/>
                  <a:pt x="1187777" y="69928"/>
                </a:cubicBezTo>
                <a:lnTo>
                  <a:pt x="1216057" y="79355"/>
                </a:lnTo>
                <a:cubicBezTo>
                  <a:pt x="1212915" y="91924"/>
                  <a:pt x="1213818" y="106282"/>
                  <a:pt x="1206631" y="117062"/>
                </a:cubicBezTo>
                <a:cubicBezTo>
                  <a:pt x="1200346" y="126489"/>
                  <a:pt x="1186361" y="127904"/>
                  <a:pt x="1178350" y="135915"/>
                </a:cubicBezTo>
                <a:cubicBezTo>
                  <a:pt x="1115505" y="198760"/>
                  <a:pt x="1206632" y="132774"/>
                  <a:pt x="1131216" y="183049"/>
                </a:cubicBezTo>
                <a:cubicBezTo>
                  <a:pt x="1124932" y="192476"/>
                  <a:pt x="1123693" y="211330"/>
                  <a:pt x="1112363" y="211330"/>
                </a:cubicBezTo>
                <a:cubicBezTo>
                  <a:pt x="1102426" y="211330"/>
                  <a:pt x="1116963" y="191735"/>
                  <a:pt x="1121789" y="183049"/>
                </a:cubicBezTo>
                <a:cubicBezTo>
                  <a:pt x="1169433" y="97291"/>
                  <a:pt x="1141980" y="153164"/>
                  <a:pt x="1187777" y="98208"/>
                </a:cubicBezTo>
                <a:cubicBezTo>
                  <a:pt x="1195030" y="89504"/>
                  <a:pt x="1206631" y="69928"/>
                  <a:pt x="1206631" y="69928"/>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7602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78836"/>
            <a:ext cx="4581429" cy="584775"/>
          </a:xfrm>
          <a:prstGeom prst="rect">
            <a:avLst/>
          </a:prstGeom>
          <a:noFill/>
        </p:spPr>
        <p:txBody>
          <a:bodyPr wrap="square" rtlCol="0">
            <a:spAutoFit/>
          </a:bodyPr>
          <a:lstStyle/>
          <a:p>
            <a:r>
              <a:rPr lang="en-US" sz="3200" b="1" u="sng"/>
              <a:t>Experimental Necessity</a:t>
            </a:r>
            <a:endParaRPr lang="en-US" sz="3600" b="1" u="sng"/>
          </a:p>
        </p:txBody>
      </p:sp>
      <p:pic>
        <p:nvPicPr>
          <p:cNvPr id="1029" name="Picture 5">
            <a:extLst>
              <a:ext uri="{FF2B5EF4-FFF2-40B4-BE49-F238E27FC236}">
                <a16:creationId xmlns:a16="http://schemas.microsoft.com/office/drawing/2014/main" id="{688FD214-A785-40A2-8875-0B15FE57A2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911" y="2811850"/>
            <a:ext cx="1916113"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6">
            <a:extLst>
              <a:ext uri="{FF2B5EF4-FFF2-40B4-BE49-F238E27FC236}">
                <a16:creationId xmlns:a16="http://schemas.microsoft.com/office/drawing/2014/main" id="{D6258001-B818-43E6-922A-333305399F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26042" y="2845682"/>
            <a:ext cx="2351087"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7BB54D46-7F5F-4444-BE5D-AA66DAA91C6E}"/>
              </a:ext>
            </a:extLst>
          </p:cNvPr>
          <p:cNvGraphicFramePr>
            <a:graphicFrameLocks noChangeAspect="1"/>
          </p:cNvGraphicFramePr>
          <p:nvPr>
            <p:extLst>
              <p:ext uri="{D42A27DB-BD31-4B8C-83A1-F6EECF244321}">
                <p14:modId xmlns:p14="http://schemas.microsoft.com/office/powerpoint/2010/main" val="1801535695"/>
              </p:ext>
            </p:extLst>
          </p:nvPr>
        </p:nvGraphicFramePr>
        <p:xfrm>
          <a:off x="7730247" y="2845682"/>
          <a:ext cx="3543300" cy="3070225"/>
        </p:xfrm>
        <a:graphic>
          <a:graphicData uri="http://schemas.openxmlformats.org/presentationml/2006/ole">
            <mc:AlternateContent xmlns:mc="http://schemas.openxmlformats.org/markup-compatibility/2006">
              <mc:Choice xmlns:v="urn:schemas-microsoft-com:vml" Requires="v">
                <p:oleObj name="Bitmap Image" r:id="rId4" imgW="4019048" imgH="3115110" progId="Paint.Picture">
                  <p:embed/>
                </p:oleObj>
              </mc:Choice>
              <mc:Fallback>
                <p:oleObj name="Bitmap Image" r:id="rId4" imgW="4019048" imgH="3115110" progId="Paint.Picture">
                  <p:embed/>
                  <p:pic>
                    <p:nvPicPr>
                      <p:cNvPr id="0" name="Object 8"/>
                      <p:cNvPicPr>
                        <a:picLocks noChangeAspect="1" noChangeArrowheads="1"/>
                      </p:cNvPicPr>
                      <p:nvPr/>
                    </p:nvPicPr>
                    <p:blipFill>
                      <a:blip r:embed="rId5">
                        <a:extLst>
                          <a:ext uri="{28A0092B-C50C-407E-A947-70E740481C1C}">
                            <a14:useLocalDpi xmlns:a14="http://schemas.microsoft.com/office/drawing/2010/main" val="0"/>
                          </a:ext>
                        </a:extLst>
                      </a:blip>
                      <a:srcRect l="-688" t="775" r="12587" b="859"/>
                      <a:stretch>
                        <a:fillRect/>
                      </a:stretch>
                    </p:blipFill>
                    <p:spPr bwMode="auto">
                      <a:xfrm>
                        <a:off x="7730247" y="2845682"/>
                        <a:ext cx="3543300" cy="3070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a:extLst>
              <a:ext uri="{FF2B5EF4-FFF2-40B4-BE49-F238E27FC236}">
                <a16:creationId xmlns:a16="http://schemas.microsoft.com/office/drawing/2014/main" id="{85BFD1D2-C28B-4A45-B7E8-4EE15A95E062}"/>
              </a:ext>
            </a:extLst>
          </p:cNvPr>
          <p:cNvSpPr txBox="1"/>
          <p:nvPr/>
        </p:nvSpPr>
        <p:spPr>
          <a:xfrm>
            <a:off x="408362" y="1167319"/>
            <a:ext cx="2850404" cy="1354217"/>
          </a:xfrm>
          <a:prstGeom prst="rect">
            <a:avLst/>
          </a:prstGeom>
          <a:noFill/>
        </p:spPr>
        <p:txBody>
          <a:bodyPr wrap="square" rtlCol="0">
            <a:spAutoFit/>
          </a:bodyPr>
          <a:lstStyle/>
          <a:p>
            <a:r>
              <a:rPr lang="en-US" b="1"/>
              <a:t>Electron orbit decay</a:t>
            </a:r>
          </a:p>
          <a:p>
            <a:r>
              <a:rPr lang="en-US" sz="1600"/>
              <a:t>According to Larmour formula, an electron should decay into nucleus in about 0.1ns, due to radiation.  </a:t>
            </a:r>
          </a:p>
        </p:txBody>
      </p:sp>
      <p:sp>
        <p:nvSpPr>
          <p:cNvPr id="9" name="TextBox 8">
            <a:extLst>
              <a:ext uri="{FF2B5EF4-FFF2-40B4-BE49-F238E27FC236}">
                <a16:creationId xmlns:a16="http://schemas.microsoft.com/office/drawing/2014/main" id="{A8FC2B01-6E2B-40A8-B5FA-8263DBE7AFB5}"/>
              </a:ext>
            </a:extLst>
          </p:cNvPr>
          <p:cNvSpPr txBox="1"/>
          <p:nvPr/>
        </p:nvSpPr>
        <p:spPr>
          <a:xfrm>
            <a:off x="3949430" y="1163252"/>
            <a:ext cx="2743200" cy="1477328"/>
          </a:xfrm>
          <a:prstGeom prst="rect">
            <a:avLst/>
          </a:prstGeom>
          <a:noFill/>
        </p:spPr>
        <p:txBody>
          <a:bodyPr wrap="square" rtlCol="0">
            <a:spAutoFit/>
          </a:bodyPr>
          <a:lstStyle/>
          <a:p>
            <a:r>
              <a:rPr lang="en-US" b="1"/>
              <a:t>Emission spectrum</a:t>
            </a:r>
          </a:p>
          <a:p>
            <a:r>
              <a:rPr lang="en-US"/>
              <a:t>An electron should also, presumably, absorb/emit radiation of any frequency but it don’t.</a:t>
            </a:r>
          </a:p>
        </p:txBody>
      </p:sp>
      <p:sp>
        <p:nvSpPr>
          <p:cNvPr id="15" name="TextBox 14">
            <a:extLst>
              <a:ext uri="{FF2B5EF4-FFF2-40B4-BE49-F238E27FC236}">
                <a16:creationId xmlns:a16="http://schemas.microsoft.com/office/drawing/2014/main" id="{9FFBE099-2E0B-4ED2-BFDF-F2E6762BFF90}"/>
              </a:ext>
            </a:extLst>
          </p:cNvPr>
          <p:cNvSpPr txBox="1"/>
          <p:nvPr/>
        </p:nvSpPr>
        <p:spPr>
          <a:xfrm>
            <a:off x="7730247" y="1163252"/>
            <a:ext cx="3543300" cy="1477328"/>
          </a:xfrm>
          <a:prstGeom prst="rect">
            <a:avLst/>
          </a:prstGeom>
          <a:noFill/>
        </p:spPr>
        <p:txBody>
          <a:bodyPr wrap="square" rtlCol="0">
            <a:spAutoFit/>
          </a:bodyPr>
          <a:lstStyle/>
          <a:p>
            <a:r>
              <a:rPr lang="en-US" b="1"/>
              <a:t>Photoelectric effect</a:t>
            </a:r>
          </a:p>
          <a:p>
            <a:r>
              <a:rPr lang="en-US"/>
              <a:t>When shine light on metal, have electrons emit for any frequency, but they don’t.  Frequency must be greater than some minimum value.</a:t>
            </a:r>
          </a:p>
        </p:txBody>
      </p:sp>
    </p:spTree>
    <p:extLst>
      <p:ext uri="{BB962C8B-B14F-4D97-AF65-F5344CB8AC3E}">
        <p14:creationId xmlns:p14="http://schemas.microsoft.com/office/powerpoint/2010/main" val="16963645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78836"/>
            <a:ext cx="4581429" cy="584775"/>
          </a:xfrm>
          <a:prstGeom prst="rect">
            <a:avLst/>
          </a:prstGeom>
          <a:noFill/>
        </p:spPr>
        <p:txBody>
          <a:bodyPr wrap="square" rtlCol="0">
            <a:spAutoFit/>
          </a:bodyPr>
          <a:lstStyle/>
          <a:p>
            <a:r>
              <a:rPr lang="en-US" sz="3200" b="1" u="sng"/>
              <a:t>Experimental Necessity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FBB8A356-D2D1-4AEF-8FAE-4146AC537A20}"/>
              </a:ext>
            </a:extLst>
          </p:cNvPr>
          <p:cNvSpPr txBox="1"/>
          <p:nvPr/>
        </p:nvSpPr>
        <p:spPr>
          <a:xfrm>
            <a:off x="392181" y="969352"/>
            <a:ext cx="8912075" cy="923330"/>
          </a:xfrm>
          <a:prstGeom prst="rect">
            <a:avLst/>
          </a:prstGeom>
          <a:noFill/>
        </p:spPr>
        <p:txBody>
          <a:bodyPr wrap="square" rtlCol="0">
            <a:spAutoFit/>
          </a:bodyPr>
          <a:lstStyle/>
          <a:p>
            <a:r>
              <a:rPr lang="en-US" b="1"/>
              <a:t>Black Body Radiation</a:t>
            </a:r>
          </a:p>
          <a:p>
            <a:r>
              <a:rPr lang="en-US"/>
              <a:t>A black body is entity which absorbs all EM radiation it intercepts and comes to thermodynamic equilibrium with itself.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4819" y="278836"/>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99D783AD-543A-4C4A-A420-659473895B88}"/>
              </a:ext>
            </a:extLst>
          </p:cNvPr>
          <p:cNvSpPr txBox="1"/>
          <p:nvPr/>
        </p:nvSpPr>
        <p:spPr>
          <a:xfrm>
            <a:off x="392181" y="1970142"/>
            <a:ext cx="5009745" cy="584775"/>
          </a:xfrm>
          <a:prstGeom prst="rect">
            <a:avLst/>
          </a:prstGeom>
          <a:noFill/>
        </p:spPr>
        <p:txBody>
          <a:bodyPr wrap="square" rtlCol="0">
            <a:spAutoFit/>
          </a:bodyPr>
          <a:lstStyle/>
          <a:p>
            <a:r>
              <a:rPr lang="en-US" sz="1600"/>
              <a:t>Waves inside exist as standing waves.  These waves are described by:</a:t>
            </a:r>
          </a:p>
        </p:txBody>
      </p:sp>
      <p:graphicFrame>
        <p:nvGraphicFramePr>
          <p:cNvPr id="12" name="Object 11">
            <a:extLst>
              <a:ext uri="{FF2B5EF4-FFF2-40B4-BE49-F238E27FC236}">
                <a16:creationId xmlns:a16="http://schemas.microsoft.com/office/drawing/2014/main" id="{86DD4FFF-941B-47C6-94EB-E067CB46F3F1}"/>
              </a:ext>
            </a:extLst>
          </p:cNvPr>
          <p:cNvGraphicFramePr>
            <a:graphicFrameLocks noChangeAspect="1"/>
          </p:cNvGraphicFramePr>
          <p:nvPr>
            <p:extLst>
              <p:ext uri="{D42A27DB-BD31-4B8C-83A1-F6EECF244321}">
                <p14:modId xmlns:p14="http://schemas.microsoft.com/office/powerpoint/2010/main" val="2125111094"/>
              </p:ext>
            </p:extLst>
          </p:nvPr>
        </p:nvGraphicFramePr>
        <p:xfrm>
          <a:off x="480765" y="2566699"/>
          <a:ext cx="6853237" cy="531812"/>
        </p:xfrm>
        <a:graphic>
          <a:graphicData uri="http://schemas.openxmlformats.org/presentationml/2006/ole">
            <mc:AlternateContent xmlns:mc="http://schemas.openxmlformats.org/markup-compatibility/2006">
              <mc:Choice xmlns:v="urn:schemas-microsoft-com:vml" Requires="v">
                <p:oleObj name="Equation" r:id="rId3" imgW="5143320" imgH="393480" progId="Equation.DSMT4">
                  <p:embed/>
                </p:oleObj>
              </mc:Choice>
              <mc:Fallback>
                <p:oleObj name="Equation" r:id="rId3" imgW="5143320" imgH="393480" progId="Equation.DSMT4">
                  <p:embed/>
                  <p:pic>
                    <p:nvPicPr>
                      <p:cNvPr id="12" name="Object 11">
                        <a:extLst>
                          <a:ext uri="{FF2B5EF4-FFF2-40B4-BE49-F238E27FC236}">
                            <a16:creationId xmlns:a16="http://schemas.microsoft.com/office/drawing/2014/main" id="{86DD4FFF-941B-47C6-94EB-E067CB46F3F1}"/>
                          </a:ext>
                        </a:extLst>
                      </p:cNvPr>
                      <p:cNvPicPr>
                        <a:picLocks noChangeAspect="1" noChangeArrowheads="1"/>
                      </p:cNvPicPr>
                      <p:nvPr/>
                    </p:nvPicPr>
                    <p:blipFill>
                      <a:blip r:embed="rId4"/>
                      <a:srcRect/>
                      <a:stretch>
                        <a:fillRect/>
                      </a:stretch>
                    </p:blipFill>
                    <p:spPr bwMode="auto">
                      <a:xfrm>
                        <a:off x="480765" y="2566699"/>
                        <a:ext cx="6853237" cy="531812"/>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45A8833-86DA-4D36-8D6A-77F7873FDE8F}"/>
              </a:ext>
            </a:extLst>
          </p:cNvPr>
          <p:cNvGraphicFramePr>
            <a:graphicFrameLocks noChangeAspect="1"/>
          </p:cNvGraphicFramePr>
          <p:nvPr>
            <p:extLst>
              <p:ext uri="{D42A27DB-BD31-4B8C-83A1-F6EECF244321}">
                <p14:modId xmlns:p14="http://schemas.microsoft.com/office/powerpoint/2010/main" val="2167832644"/>
              </p:ext>
            </p:extLst>
          </p:nvPr>
        </p:nvGraphicFramePr>
        <p:xfrm>
          <a:off x="498049" y="3654479"/>
          <a:ext cx="2752629" cy="1684073"/>
        </p:xfrm>
        <a:graphic>
          <a:graphicData uri="http://schemas.openxmlformats.org/presentationml/2006/ole">
            <mc:AlternateContent xmlns:mc="http://schemas.openxmlformats.org/markup-compatibility/2006">
              <mc:Choice xmlns:v="urn:schemas-microsoft-com:vml" Requires="v">
                <p:oleObj name="Equation" r:id="rId5" imgW="2286000" imgH="1396800" progId="Equation.DSMT4">
                  <p:embed/>
                </p:oleObj>
              </mc:Choice>
              <mc:Fallback>
                <p:oleObj name="Equation" r:id="rId5" imgW="2286000" imgH="1396800" progId="Equation.DSMT4">
                  <p:embed/>
                  <p:pic>
                    <p:nvPicPr>
                      <p:cNvPr id="14" name="Object 13">
                        <a:extLst>
                          <a:ext uri="{FF2B5EF4-FFF2-40B4-BE49-F238E27FC236}">
                            <a16:creationId xmlns:a16="http://schemas.microsoft.com/office/drawing/2014/main" id="{F45A8833-86DA-4D36-8D6A-77F7873FDE8F}"/>
                          </a:ext>
                        </a:extLst>
                      </p:cNvPr>
                      <p:cNvPicPr>
                        <a:picLocks noChangeAspect="1" noChangeArrowheads="1"/>
                      </p:cNvPicPr>
                      <p:nvPr/>
                    </p:nvPicPr>
                    <p:blipFill>
                      <a:blip r:embed="rId6"/>
                      <a:srcRect/>
                      <a:stretch>
                        <a:fillRect/>
                      </a:stretch>
                    </p:blipFill>
                    <p:spPr bwMode="auto">
                      <a:xfrm>
                        <a:off x="498049" y="3654479"/>
                        <a:ext cx="2752629" cy="168407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ED286AB-8026-415A-9078-B47E7A535563}"/>
              </a:ext>
            </a:extLst>
          </p:cNvPr>
          <p:cNvSpPr txBox="1"/>
          <p:nvPr/>
        </p:nvSpPr>
        <p:spPr>
          <a:xfrm>
            <a:off x="392182" y="3199714"/>
            <a:ext cx="2897774" cy="338554"/>
          </a:xfrm>
          <a:prstGeom prst="rect">
            <a:avLst/>
          </a:prstGeom>
          <a:noFill/>
        </p:spPr>
        <p:txBody>
          <a:bodyPr wrap="square" rtlCol="0">
            <a:spAutoFit/>
          </a:bodyPr>
          <a:lstStyle/>
          <a:p>
            <a:r>
              <a:rPr lang="en-US" sz="1600"/>
              <a:t>Boundary conditions require:</a:t>
            </a:r>
          </a:p>
        </p:txBody>
      </p:sp>
      <p:sp>
        <p:nvSpPr>
          <p:cNvPr id="16" name="TextBox 15">
            <a:extLst>
              <a:ext uri="{FF2B5EF4-FFF2-40B4-BE49-F238E27FC236}">
                <a16:creationId xmlns:a16="http://schemas.microsoft.com/office/drawing/2014/main" id="{6832BD02-BAD5-491A-A259-EF948CB8182B}"/>
              </a:ext>
            </a:extLst>
          </p:cNvPr>
          <p:cNvSpPr txBox="1"/>
          <p:nvPr/>
        </p:nvSpPr>
        <p:spPr>
          <a:xfrm>
            <a:off x="3907383" y="3198804"/>
            <a:ext cx="3134961" cy="338554"/>
          </a:xfrm>
          <a:prstGeom prst="rect">
            <a:avLst/>
          </a:prstGeom>
          <a:noFill/>
        </p:spPr>
        <p:txBody>
          <a:bodyPr wrap="none" rtlCol="0">
            <a:spAutoFit/>
          </a:bodyPr>
          <a:lstStyle/>
          <a:p>
            <a:r>
              <a:rPr lang="en-US" sz="1600"/>
              <a:t># of waves within range (</a:t>
            </a:r>
            <a:r>
              <a:rPr lang="el-GR" sz="1600"/>
              <a:t>λ</a:t>
            </a:r>
            <a:r>
              <a:rPr lang="en-US" sz="1600"/>
              <a:t>, </a:t>
            </a:r>
            <a:r>
              <a:rPr lang="el-GR" sz="1600"/>
              <a:t>λ</a:t>
            </a:r>
            <a:r>
              <a:rPr lang="en-US" sz="1600"/>
              <a:t>+d</a:t>
            </a:r>
            <a:r>
              <a:rPr lang="el-GR" sz="1600"/>
              <a:t>λ</a:t>
            </a:r>
            <a:r>
              <a:rPr lang="en-US" sz="1600"/>
              <a:t>) is </a:t>
            </a:r>
          </a:p>
        </p:txBody>
      </p:sp>
      <p:graphicFrame>
        <p:nvGraphicFramePr>
          <p:cNvPr id="18" name="Object 17">
            <a:extLst>
              <a:ext uri="{FF2B5EF4-FFF2-40B4-BE49-F238E27FC236}">
                <a16:creationId xmlns:a16="http://schemas.microsoft.com/office/drawing/2014/main" id="{C5448173-27E4-4FA1-B34C-16F45982EAC7}"/>
              </a:ext>
            </a:extLst>
          </p:cNvPr>
          <p:cNvGraphicFramePr>
            <a:graphicFrameLocks noChangeAspect="1"/>
          </p:cNvGraphicFramePr>
          <p:nvPr>
            <p:extLst>
              <p:ext uri="{D42A27DB-BD31-4B8C-83A1-F6EECF244321}">
                <p14:modId xmlns:p14="http://schemas.microsoft.com/office/powerpoint/2010/main" val="2294624647"/>
              </p:ext>
            </p:extLst>
          </p:nvPr>
        </p:nvGraphicFramePr>
        <p:xfrm>
          <a:off x="4020034" y="3635277"/>
          <a:ext cx="3587397" cy="637634"/>
        </p:xfrm>
        <a:graphic>
          <a:graphicData uri="http://schemas.openxmlformats.org/presentationml/2006/ole">
            <mc:AlternateContent xmlns:mc="http://schemas.openxmlformats.org/markup-compatibility/2006">
              <mc:Choice xmlns:v="urn:schemas-microsoft-com:vml" Requires="v">
                <p:oleObj name="Equation" r:id="rId7" imgW="3009600" imgH="533160" progId="Equation.DSMT4">
                  <p:embed/>
                </p:oleObj>
              </mc:Choice>
              <mc:Fallback>
                <p:oleObj name="Equation" r:id="rId7" imgW="3009600" imgH="533160" progId="Equation.DSMT4">
                  <p:embed/>
                  <p:pic>
                    <p:nvPicPr>
                      <p:cNvPr id="18" name="Object 17">
                        <a:extLst>
                          <a:ext uri="{FF2B5EF4-FFF2-40B4-BE49-F238E27FC236}">
                            <a16:creationId xmlns:a16="http://schemas.microsoft.com/office/drawing/2014/main" id="{C5448173-27E4-4FA1-B34C-16F45982EAC7}"/>
                          </a:ext>
                        </a:extLst>
                      </p:cNvPr>
                      <p:cNvPicPr>
                        <a:picLocks noChangeAspect="1" noChangeArrowheads="1"/>
                      </p:cNvPicPr>
                      <p:nvPr/>
                    </p:nvPicPr>
                    <p:blipFill>
                      <a:blip r:embed="rId8"/>
                      <a:srcRect/>
                      <a:stretch>
                        <a:fillRect/>
                      </a:stretch>
                    </p:blipFill>
                    <p:spPr bwMode="auto">
                      <a:xfrm>
                        <a:off x="4020034" y="3635277"/>
                        <a:ext cx="3587397" cy="637634"/>
                      </a:xfrm>
                      <a:prstGeom prst="rect">
                        <a:avLst/>
                      </a:prstGeom>
                      <a:noFill/>
                    </p:spPr>
                  </p:pic>
                </p:oleObj>
              </mc:Fallback>
            </mc:AlternateContent>
          </a:graphicData>
        </a:graphic>
      </p:graphicFrame>
      <p:pic>
        <p:nvPicPr>
          <p:cNvPr id="3086" name="Picture 14">
            <a:extLst>
              <a:ext uri="{FF2B5EF4-FFF2-40B4-BE49-F238E27FC236}">
                <a16:creationId xmlns:a16="http://schemas.microsoft.com/office/drawing/2014/main" id="{6E9A98BA-DA2C-4CCF-A29D-9AE6D416B9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19444" r="41566" b="19444"/>
          <a:stretch>
            <a:fillRect/>
          </a:stretch>
        </p:blipFill>
        <p:spPr bwMode="auto">
          <a:xfrm>
            <a:off x="8941324" y="4330954"/>
            <a:ext cx="2908169" cy="22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B5020FF9-23B3-4748-A856-497D86DECF2D}"/>
              </a:ext>
            </a:extLst>
          </p:cNvPr>
          <p:cNvSpPr txBox="1"/>
          <p:nvPr/>
        </p:nvSpPr>
        <p:spPr>
          <a:xfrm>
            <a:off x="3947841" y="5486225"/>
            <a:ext cx="2908170" cy="338554"/>
          </a:xfrm>
          <a:prstGeom prst="rect">
            <a:avLst/>
          </a:prstGeom>
          <a:noFill/>
        </p:spPr>
        <p:txBody>
          <a:bodyPr wrap="square" rtlCol="0">
            <a:spAutoFit/>
          </a:bodyPr>
          <a:lstStyle/>
          <a:p>
            <a:r>
              <a:rPr lang="en-US" sz="1600"/>
              <a:t>And radiancy is:</a:t>
            </a:r>
            <a:endParaRPr lang="en-US" sz="1400"/>
          </a:p>
        </p:txBody>
      </p:sp>
      <p:graphicFrame>
        <p:nvGraphicFramePr>
          <p:cNvPr id="6" name="Object 5">
            <a:extLst>
              <a:ext uri="{FF2B5EF4-FFF2-40B4-BE49-F238E27FC236}">
                <a16:creationId xmlns:a16="http://schemas.microsoft.com/office/drawing/2014/main" id="{FAA3EC64-C6F4-4676-91E4-B4677BB281C2}"/>
              </a:ext>
            </a:extLst>
          </p:cNvPr>
          <p:cNvGraphicFramePr>
            <a:graphicFrameLocks noChangeAspect="1"/>
          </p:cNvGraphicFramePr>
          <p:nvPr>
            <p:extLst>
              <p:ext uri="{D42A27DB-BD31-4B8C-83A1-F6EECF244321}">
                <p14:modId xmlns:p14="http://schemas.microsoft.com/office/powerpoint/2010/main" val="2008452443"/>
              </p:ext>
            </p:extLst>
          </p:nvPr>
        </p:nvGraphicFramePr>
        <p:xfrm>
          <a:off x="3993364" y="4864167"/>
          <a:ext cx="2565400" cy="522287"/>
        </p:xfrm>
        <a:graphic>
          <a:graphicData uri="http://schemas.openxmlformats.org/presentationml/2006/ole">
            <mc:AlternateContent xmlns:mc="http://schemas.openxmlformats.org/markup-compatibility/2006">
              <mc:Choice xmlns:v="urn:schemas-microsoft-com:vml" Requires="v">
                <p:oleObj name="Equation" r:id="rId10" imgW="2082600" imgH="431640" progId="Equation.DSMT4">
                  <p:embed/>
                </p:oleObj>
              </mc:Choice>
              <mc:Fallback>
                <p:oleObj name="Equation" r:id="rId10" imgW="2082600" imgH="431640" progId="Equation.DSMT4">
                  <p:embed/>
                  <p:pic>
                    <p:nvPicPr>
                      <p:cNvPr id="0" name="Object 314"/>
                      <p:cNvPicPr>
                        <a:picLocks noChangeAspect="1" noChangeArrowheads="1"/>
                      </p:cNvPicPr>
                      <p:nvPr/>
                    </p:nvPicPr>
                    <p:blipFill>
                      <a:blip r:embed="rId11"/>
                      <a:srcRect/>
                      <a:stretch>
                        <a:fillRect/>
                      </a:stretch>
                    </p:blipFill>
                    <p:spPr bwMode="auto">
                      <a:xfrm>
                        <a:off x="3993364" y="4864167"/>
                        <a:ext cx="2565400" cy="522287"/>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38614E-ABFA-4236-B81C-61EAEC251F11}"/>
              </a:ext>
            </a:extLst>
          </p:cNvPr>
          <p:cNvGraphicFramePr>
            <a:graphicFrameLocks noChangeAspect="1"/>
          </p:cNvGraphicFramePr>
          <p:nvPr>
            <p:extLst>
              <p:ext uri="{D42A27DB-BD31-4B8C-83A1-F6EECF244321}">
                <p14:modId xmlns:p14="http://schemas.microsoft.com/office/powerpoint/2010/main" val="1898440756"/>
              </p:ext>
            </p:extLst>
          </p:nvPr>
        </p:nvGraphicFramePr>
        <p:xfrm>
          <a:off x="3993364" y="5924550"/>
          <a:ext cx="3390900" cy="488950"/>
        </p:xfrm>
        <a:graphic>
          <a:graphicData uri="http://schemas.openxmlformats.org/presentationml/2006/ole">
            <mc:AlternateContent xmlns:mc="http://schemas.openxmlformats.org/markup-compatibility/2006">
              <mc:Choice xmlns:v="urn:schemas-microsoft-com:vml" Requires="v">
                <p:oleObj name="Equation" r:id="rId12" imgW="2743200" imgH="393480" progId="Equation.DSMT4">
                  <p:embed/>
                </p:oleObj>
              </mc:Choice>
              <mc:Fallback>
                <p:oleObj name="Equation" r:id="rId12" imgW="2743200" imgH="393480" progId="Equation.DSMT4">
                  <p:embed/>
                  <p:pic>
                    <p:nvPicPr>
                      <p:cNvPr id="0" name="Object 316"/>
                      <p:cNvPicPr>
                        <a:picLocks noChangeAspect="1" noChangeArrowheads="1"/>
                      </p:cNvPicPr>
                      <p:nvPr/>
                    </p:nvPicPr>
                    <p:blipFill>
                      <a:blip r:embed="rId13"/>
                      <a:srcRect/>
                      <a:stretch>
                        <a:fillRect/>
                      </a:stretch>
                    </p:blipFill>
                    <p:spPr bwMode="auto">
                      <a:xfrm>
                        <a:off x="3993364" y="5924550"/>
                        <a:ext cx="3390900" cy="48895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1475E55-5C70-40FA-BAFA-71457D0BBFB3}"/>
              </a:ext>
            </a:extLst>
          </p:cNvPr>
          <p:cNvSpPr txBox="1"/>
          <p:nvPr/>
        </p:nvSpPr>
        <p:spPr>
          <a:xfrm>
            <a:off x="392181" y="5473449"/>
            <a:ext cx="3067456" cy="1077218"/>
          </a:xfrm>
          <a:prstGeom prst="rect">
            <a:avLst/>
          </a:prstGeom>
          <a:noFill/>
        </p:spPr>
        <p:txBody>
          <a:bodyPr wrap="square" rtlCol="0">
            <a:spAutoFit/>
          </a:bodyPr>
          <a:lstStyle/>
          <a:p>
            <a:r>
              <a:rPr lang="en-US" sz="1600" dirty="0"/>
              <a:t>Classically, the energy is equally spread amongst the modes, i.e., each mode </a:t>
            </a:r>
            <a:r>
              <a:rPr lang="en-US" sz="1600"/>
              <a:t>gets 2(k</a:t>
            </a:r>
            <a:r>
              <a:rPr lang="en-US" sz="1600" baseline="-25000"/>
              <a:t>B</a:t>
            </a:r>
            <a:r>
              <a:rPr lang="en-US" sz="1600"/>
              <a:t>T/2) (because each mode has KE and PE)</a:t>
            </a:r>
            <a:endParaRPr lang="en-US" sz="1600" dirty="0"/>
          </a:p>
        </p:txBody>
      </p:sp>
      <p:sp>
        <p:nvSpPr>
          <p:cNvPr id="22" name="TextBox 21">
            <a:extLst>
              <a:ext uri="{FF2B5EF4-FFF2-40B4-BE49-F238E27FC236}">
                <a16:creationId xmlns:a16="http://schemas.microsoft.com/office/drawing/2014/main" id="{837FC5CB-674C-4139-A267-9843DCABED2D}"/>
              </a:ext>
            </a:extLst>
          </p:cNvPr>
          <p:cNvSpPr txBox="1"/>
          <p:nvPr/>
        </p:nvSpPr>
        <p:spPr>
          <a:xfrm>
            <a:off x="3933444" y="4427153"/>
            <a:ext cx="2382515" cy="338554"/>
          </a:xfrm>
          <a:prstGeom prst="rect">
            <a:avLst/>
          </a:prstGeom>
          <a:noFill/>
        </p:spPr>
        <p:txBody>
          <a:bodyPr wrap="square" rtlCol="0">
            <a:spAutoFit/>
          </a:bodyPr>
          <a:lstStyle/>
          <a:p>
            <a:r>
              <a:rPr lang="en-US" sz="1600"/>
              <a:t>So energy density is:</a:t>
            </a:r>
            <a:endParaRPr lang="en-US" sz="1400"/>
          </a:p>
        </p:txBody>
      </p:sp>
    </p:spTree>
    <p:extLst>
      <p:ext uri="{BB962C8B-B14F-4D97-AF65-F5344CB8AC3E}">
        <p14:creationId xmlns:p14="http://schemas.microsoft.com/office/powerpoint/2010/main" val="2387192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4581429" cy="584775"/>
          </a:xfrm>
          <a:prstGeom prst="rect">
            <a:avLst/>
          </a:prstGeom>
          <a:noFill/>
        </p:spPr>
        <p:txBody>
          <a:bodyPr wrap="square" rtlCol="0">
            <a:spAutoFit/>
          </a:bodyPr>
          <a:lstStyle/>
          <a:p>
            <a:r>
              <a:rPr lang="en-US" sz="3200" b="1" u="sng"/>
              <a:t>Old Quantum Theory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a:extLst>
              <a:ext uri="{FF2B5EF4-FFF2-40B4-BE49-F238E27FC236}">
                <a16:creationId xmlns:a16="http://schemas.microsoft.com/office/drawing/2014/main" id="{E2AE42E0-1D78-484B-90C2-E658BB2E2D8C}"/>
              </a:ext>
            </a:extLst>
          </p:cNvPr>
          <p:cNvGraphicFramePr>
            <a:graphicFrameLocks noChangeAspect="1"/>
          </p:cNvGraphicFramePr>
          <p:nvPr>
            <p:extLst>
              <p:ext uri="{D42A27DB-BD31-4B8C-83A1-F6EECF244321}">
                <p14:modId xmlns:p14="http://schemas.microsoft.com/office/powerpoint/2010/main" val="1397063754"/>
              </p:ext>
            </p:extLst>
          </p:nvPr>
        </p:nvGraphicFramePr>
        <p:xfrm>
          <a:off x="4648202" y="1105157"/>
          <a:ext cx="870791" cy="294083"/>
        </p:xfrm>
        <a:graphic>
          <a:graphicData uri="http://schemas.openxmlformats.org/presentationml/2006/ole">
            <mc:AlternateContent xmlns:mc="http://schemas.openxmlformats.org/markup-compatibility/2006">
              <mc:Choice xmlns:v="urn:schemas-microsoft-com:vml" Requires="v">
                <p:oleObj name="Equation" r:id="rId2" imgW="723600" imgH="241200" progId="Equation.DSMT4">
                  <p:embed/>
                </p:oleObj>
              </mc:Choice>
              <mc:Fallback>
                <p:oleObj name="Equation" r:id="rId2" imgW="723600" imgH="241200" progId="Equation.DSMT4">
                  <p:embed/>
                  <p:pic>
                    <p:nvPicPr>
                      <p:cNvPr id="6" name="Object 5">
                        <a:extLst>
                          <a:ext uri="{FF2B5EF4-FFF2-40B4-BE49-F238E27FC236}">
                            <a16:creationId xmlns:a16="http://schemas.microsoft.com/office/drawing/2014/main" id="{E2AE42E0-1D78-484B-90C2-E658BB2E2D8C}"/>
                          </a:ext>
                        </a:extLst>
                      </p:cNvPr>
                      <p:cNvPicPr>
                        <a:picLocks noChangeAspect="1" noChangeArrowheads="1"/>
                      </p:cNvPicPr>
                      <p:nvPr/>
                    </p:nvPicPr>
                    <p:blipFill>
                      <a:blip r:embed="rId3"/>
                      <a:srcRect/>
                      <a:stretch>
                        <a:fillRect/>
                      </a:stretch>
                    </p:blipFill>
                    <p:spPr bwMode="auto">
                      <a:xfrm>
                        <a:off x="4648202" y="1105157"/>
                        <a:ext cx="870791" cy="294083"/>
                      </a:xfrm>
                      <a:prstGeom prst="rect">
                        <a:avLst/>
                      </a:prstGeom>
                      <a:solidFill>
                        <a:srgbClr val="CCFFCC"/>
                      </a:solidFill>
                    </p:spPr>
                  </p:pic>
                </p:oleObj>
              </mc:Fallback>
            </mc:AlternateContent>
          </a:graphicData>
        </a:graphic>
      </p:graphicFrame>
      <p:graphicFrame>
        <p:nvGraphicFramePr>
          <p:cNvPr id="8" name="Object 7">
            <a:extLst>
              <a:ext uri="{FF2B5EF4-FFF2-40B4-BE49-F238E27FC236}">
                <a16:creationId xmlns:a16="http://schemas.microsoft.com/office/drawing/2014/main" id="{D9210483-A02A-4996-B5C6-A0943645D3C2}"/>
              </a:ext>
            </a:extLst>
          </p:cNvPr>
          <p:cNvGraphicFramePr>
            <a:graphicFrameLocks noChangeAspect="1"/>
          </p:cNvGraphicFramePr>
          <p:nvPr>
            <p:extLst>
              <p:ext uri="{D42A27DB-BD31-4B8C-83A1-F6EECF244321}">
                <p14:modId xmlns:p14="http://schemas.microsoft.com/office/powerpoint/2010/main" val="2287639071"/>
              </p:ext>
            </p:extLst>
          </p:nvPr>
        </p:nvGraphicFramePr>
        <p:xfrm>
          <a:off x="9473977" y="974862"/>
          <a:ext cx="1519238" cy="479425"/>
        </p:xfrm>
        <a:graphic>
          <a:graphicData uri="http://schemas.openxmlformats.org/presentationml/2006/ole">
            <mc:AlternateContent xmlns:mc="http://schemas.openxmlformats.org/markup-compatibility/2006">
              <mc:Choice xmlns:v="urn:schemas-microsoft-com:vml" Requires="v">
                <p:oleObj name="Equation" r:id="rId4" imgW="1257120" imgH="393480" progId="Equation.DSMT4">
                  <p:embed/>
                </p:oleObj>
              </mc:Choice>
              <mc:Fallback>
                <p:oleObj name="Equation" r:id="rId4" imgW="1257120" imgH="393480" progId="Equation.DSMT4">
                  <p:embed/>
                  <p:pic>
                    <p:nvPicPr>
                      <p:cNvPr id="8" name="Object 7">
                        <a:extLst>
                          <a:ext uri="{FF2B5EF4-FFF2-40B4-BE49-F238E27FC236}">
                            <a16:creationId xmlns:a16="http://schemas.microsoft.com/office/drawing/2014/main" id="{D9210483-A02A-4996-B5C6-A0943645D3C2}"/>
                          </a:ext>
                        </a:extLst>
                      </p:cNvPr>
                      <p:cNvPicPr>
                        <a:picLocks noChangeAspect="1" noChangeArrowheads="1"/>
                      </p:cNvPicPr>
                      <p:nvPr/>
                    </p:nvPicPr>
                    <p:blipFill>
                      <a:blip r:embed="rId5"/>
                      <a:srcRect/>
                      <a:stretch>
                        <a:fillRect/>
                      </a:stretch>
                    </p:blipFill>
                    <p:spPr bwMode="auto">
                      <a:xfrm>
                        <a:off x="9473977" y="974862"/>
                        <a:ext cx="1519238" cy="479425"/>
                      </a:xfrm>
                      <a:prstGeom prst="rect">
                        <a:avLst/>
                      </a:prstGeom>
                      <a:solidFill>
                        <a:srgbClr val="CCFFCC"/>
                      </a:solidFill>
                    </p:spPr>
                  </p:pic>
                </p:oleObj>
              </mc:Fallback>
            </mc:AlternateContent>
          </a:graphicData>
        </a:graphic>
      </p:graphicFrame>
      <p:graphicFrame>
        <p:nvGraphicFramePr>
          <p:cNvPr id="21" name="Object 20">
            <a:extLst>
              <a:ext uri="{FF2B5EF4-FFF2-40B4-BE49-F238E27FC236}">
                <a16:creationId xmlns:a16="http://schemas.microsoft.com/office/drawing/2014/main" id="{C2A7ADFB-4A03-4E6B-8548-E86B8A08A840}"/>
              </a:ext>
            </a:extLst>
          </p:cNvPr>
          <p:cNvGraphicFramePr>
            <a:graphicFrameLocks noChangeAspect="1"/>
          </p:cNvGraphicFramePr>
          <p:nvPr>
            <p:extLst>
              <p:ext uri="{D42A27DB-BD31-4B8C-83A1-F6EECF244321}">
                <p14:modId xmlns:p14="http://schemas.microsoft.com/office/powerpoint/2010/main" val="2291300162"/>
              </p:ext>
            </p:extLst>
          </p:nvPr>
        </p:nvGraphicFramePr>
        <p:xfrm>
          <a:off x="239982" y="3909393"/>
          <a:ext cx="4000500" cy="2400300"/>
        </p:xfrm>
        <a:graphic>
          <a:graphicData uri="http://schemas.openxmlformats.org/presentationml/2006/ole">
            <mc:AlternateContent xmlns:mc="http://schemas.openxmlformats.org/markup-compatibility/2006">
              <mc:Choice xmlns:v="urn:schemas-microsoft-com:vml" Requires="v">
                <p:oleObj name="Bitmap Image" r:id="rId6" imgW="7039958" imgH="4885714" progId="Paint.Picture">
                  <p:embed/>
                </p:oleObj>
              </mc:Choice>
              <mc:Fallback>
                <p:oleObj name="Bitmap Image" r:id="rId6" imgW="7039958" imgH="4885714" progId="Paint.Picture">
                  <p:embed/>
                  <p:pic>
                    <p:nvPicPr>
                      <p:cNvPr id="21" name="Object 20">
                        <a:extLst>
                          <a:ext uri="{FF2B5EF4-FFF2-40B4-BE49-F238E27FC236}">
                            <a16:creationId xmlns:a16="http://schemas.microsoft.com/office/drawing/2014/main" id="{C2A7ADFB-4A03-4E6B-8548-E86B8A08A84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 t="4427" r="4118" b="-5811"/>
                      <a:stretch>
                        <a:fillRect/>
                      </a:stretch>
                    </p:blipFill>
                    <p:spPr bwMode="auto">
                      <a:xfrm>
                        <a:off x="239982" y="3909393"/>
                        <a:ext cx="4000500" cy="2400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3" name="Object 22">
            <a:extLst>
              <a:ext uri="{FF2B5EF4-FFF2-40B4-BE49-F238E27FC236}">
                <a16:creationId xmlns:a16="http://schemas.microsoft.com/office/drawing/2014/main" id="{CBABEF51-18C3-4C43-9DA3-6B4CAD9366EE}"/>
              </a:ext>
            </a:extLst>
          </p:cNvPr>
          <p:cNvGraphicFramePr>
            <a:graphicFrameLocks noChangeAspect="1"/>
          </p:cNvGraphicFramePr>
          <p:nvPr>
            <p:extLst>
              <p:ext uri="{D42A27DB-BD31-4B8C-83A1-F6EECF244321}">
                <p14:modId xmlns:p14="http://schemas.microsoft.com/office/powerpoint/2010/main" val="840273860"/>
              </p:ext>
            </p:extLst>
          </p:nvPr>
        </p:nvGraphicFramePr>
        <p:xfrm>
          <a:off x="4605285" y="6123412"/>
          <a:ext cx="2831294" cy="293103"/>
        </p:xfrm>
        <a:graphic>
          <a:graphicData uri="http://schemas.openxmlformats.org/presentationml/2006/ole">
            <mc:AlternateContent xmlns:mc="http://schemas.openxmlformats.org/markup-compatibility/2006">
              <mc:Choice xmlns:v="urn:schemas-microsoft-com:vml" Requires="v">
                <p:oleObj name="Equation" r:id="rId8" imgW="2197080" imgH="228600" progId="Equation.DSMT4">
                  <p:embed/>
                </p:oleObj>
              </mc:Choice>
              <mc:Fallback>
                <p:oleObj name="Equation" r:id="rId8" imgW="2197080" imgH="228600" progId="Equation.DSMT4">
                  <p:embed/>
                  <p:pic>
                    <p:nvPicPr>
                      <p:cNvPr id="23" name="Object 22">
                        <a:extLst>
                          <a:ext uri="{FF2B5EF4-FFF2-40B4-BE49-F238E27FC236}">
                            <a16:creationId xmlns:a16="http://schemas.microsoft.com/office/drawing/2014/main" id="{CBABEF51-18C3-4C43-9DA3-6B4CAD9366EE}"/>
                          </a:ext>
                        </a:extLst>
                      </p:cNvPr>
                      <p:cNvPicPr>
                        <a:picLocks noChangeAspect="1" noChangeArrowheads="1"/>
                      </p:cNvPicPr>
                      <p:nvPr/>
                    </p:nvPicPr>
                    <p:blipFill>
                      <a:blip r:embed="rId9"/>
                      <a:srcRect/>
                      <a:stretch>
                        <a:fillRect/>
                      </a:stretch>
                    </p:blipFill>
                    <p:spPr bwMode="auto">
                      <a:xfrm>
                        <a:off x="4605285" y="6123412"/>
                        <a:ext cx="2831294" cy="293103"/>
                      </a:xfrm>
                      <a:prstGeom prst="rect">
                        <a:avLst/>
                      </a:prstGeom>
                      <a:solidFill>
                        <a:srgbClr val="CCFFCC"/>
                      </a:solidFill>
                    </p:spPr>
                  </p:pic>
                </p:oleObj>
              </mc:Fallback>
            </mc:AlternateContent>
          </a:graphicData>
        </a:graphic>
      </p:graphicFrame>
      <p:graphicFrame>
        <p:nvGraphicFramePr>
          <p:cNvPr id="25" name="Object 24">
            <a:extLst>
              <a:ext uri="{FF2B5EF4-FFF2-40B4-BE49-F238E27FC236}">
                <a16:creationId xmlns:a16="http://schemas.microsoft.com/office/drawing/2014/main" id="{23AF7EEE-3789-4B3A-B4D3-E9C85C3089DE}"/>
              </a:ext>
            </a:extLst>
          </p:cNvPr>
          <p:cNvGraphicFramePr>
            <a:graphicFrameLocks noChangeAspect="1"/>
          </p:cNvGraphicFramePr>
          <p:nvPr>
            <p:extLst>
              <p:ext uri="{D42A27DB-BD31-4B8C-83A1-F6EECF244321}">
                <p14:modId xmlns:p14="http://schemas.microsoft.com/office/powerpoint/2010/main" val="1687456298"/>
              </p:ext>
            </p:extLst>
          </p:nvPr>
        </p:nvGraphicFramePr>
        <p:xfrm>
          <a:off x="4635523" y="4024044"/>
          <a:ext cx="850900" cy="1906588"/>
        </p:xfrm>
        <a:graphic>
          <a:graphicData uri="http://schemas.openxmlformats.org/presentationml/2006/ole">
            <mc:AlternateContent xmlns:mc="http://schemas.openxmlformats.org/markup-compatibility/2006">
              <mc:Choice xmlns:v="urn:schemas-microsoft-com:vml" Requires="v">
                <p:oleObj name="Equation" r:id="rId10" imgW="850680" imgH="1904760" progId="Equation.DSMT4">
                  <p:embed/>
                </p:oleObj>
              </mc:Choice>
              <mc:Fallback>
                <p:oleObj name="Equation" r:id="rId10" imgW="850680" imgH="1904760" progId="Equation.DSMT4">
                  <p:embed/>
                  <p:pic>
                    <p:nvPicPr>
                      <p:cNvPr id="25" name="Object 24">
                        <a:extLst>
                          <a:ext uri="{FF2B5EF4-FFF2-40B4-BE49-F238E27FC236}">
                            <a16:creationId xmlns:a16="http://schemas.microsoft.com/office/drawing/2014/main" id="{23AF7EEE-3789-4B3A-B4D3-E9C85C3089DE}"/>
                          </a:ext>
                        </a:extLst>
                      </p:cNvPr>
                      <p:cNvPicPr>
                        <a:picLocks noChangeAspect="1" noChangeArrowheads="1"/>
                      </p:cNvPicPr>
                      <p:nvPr/>
                    </p:nvPicPr>
                    <p:blipFill>
                      <a:blip r:embed="rId11"/>
                      <a:srcRect/>
                      <a:stretch>
                        <a:fillRect/>
                      </a:stretch>
                    </p:blipFill>
                    <p:spPr bwMode="auto">
                      <a:xfrm>
                        <a:off x="4635523" y="4024044"/>
                        <a:ext cx="850900" cy="19065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 name="TextBox 29">
            <a:extLst>
              <a:ext uri="{FF2B5EF4-FFF2-40B4-BE49-F238E27FC236}">
                <a16:creationId xmlns:a16="http://schemas.microsoft.com/office/drawing/2014/main" id="{F14158AC-29CC-4B8E-B6CC-65EFC304685F}"/>
              </a:ext>
            </a:extLst>
          </p:cNvPr>
          <p:cNvSpPr txBox="1"/>
          <p:nvPr/>
        </p:nvSpPr>
        <p:spPr>
          <a:xfrm>
            <a:off x="349899" y="893680"/>
            <a:ext cx="4284470" cy="923330"/>
          </a:xfrm>
          <a:prstGeom prst="rect">
            <a:avLst/>
          </a:prstGeom>
          <a:noFill/>
        </p:spPr>
        <p:txBody>
          <a:bodyPr wrap="square" rtlCol="0">
            <a:spAutoFit/>
          </a:bodyPr>
          <a:lstStyle/>
          <a:p>
            <a:r>
              <a:rPr lang="en-US"/>
              <a:t>Some of this can be resolved with the following considerations.  According to Einstein we, have:</a:t>
            </a:r>
          </a:p>
        </p:txBody>
      </p:sp>
      <p:sp>
        <p:nvSpPr>
          <p:cNvPr id="33" name="TextBox 32">
            <a:extLst>
              <a:ext uri="{FF2B5EF4-FFF2-40B4-BE49-F238E27FC236}">
                <a16:creationId xmlns:a16="http://schemas.microsoft.com/office/drawing/2014/main" id="{03F30BAE-4AF1-4969-BDDF-B07C409F8826}"/>
              </a:ext>
            </a:extLst>
          </p:cNvPr>
          <p:cNvSpPr txBox="1"/>
          <p:nvPr/>
        </p:nvSpPr>
        <p:spPr>
          <a:xfrm>
            <a:off x="6130645" y="1029908"/>
            <a:ext cx="3349110" cy="369332"/>
          </a:xfrm>
          <a:prstGeom prst="rect">
            <a:avLst/>
          </a:prstGeom>
          <a:noFill/>
        </p:spPr>
        <p:txBody>
          <a:bodyPr wrap="square" rtlCol="0">
            <a:spAutoFit/>
          </a:bodyPr>
          <a:lstStyle/>
          <a:p>
            <a:r>
              <a:rPr lang="en-US"/>
              <a:t>And according to EM, we’d have:</a:t>
            </a:r>
          </a:p>
        </p:txBody>
      </p:sp>
      <p:sp>
        <p:nvSpPr>
          <p:cNvPr id="31" name="TextBox 30">
            <a:extLst>
              <a:ext uri="{FF2B5EF4-FFF2-40B4-BE49-F238E27FC236}">
                <a16:creationId xmlns:a16="http://schemas.microsoft.com/office/drawing/2014/main" id="{595941DA-9A80-45BF-9522-0EDBBB471FBC}"/>
              </a:ext>
            </a:extLst>
          </p:cNvPr>
          <p:cNvSpPr txBox="1"/>
          <p:nvPr/>
        </p:nvSpPr>
        <p:spPr>
          <a:xfrm>
            <a:off x="349899" y="2012586"/>
            <a:ext cx="4943102" cy="1815882"/>
          </a:xfrm>
          <a:prstGeom prst="rect">
            <a:avLst/>
          </a:prstGeom>
          <a:noFill/>
        </p:spPr>
        <p:txBody>
          <a:bodyPr wrap="square" rtlCol="0">
            <a:spAutoFit/>
          </a:bodyPr>
          <a:lstStyle/>
          <a:p>
            <a:r>
              <a:rPr lang="en-US" sz="1600"/>
              <a:t>We could just appropriate these (end) results for particles too.  This was found to explain the particle spectra, and the uncertainty principle too…if we send particle through slit ‘a’, then this is </a:t>
            </a:r>
            <a:r>
              <a:rPr lang="el-GR" sz="1600"/>
              <a:t>Δ</a:t>
            </a:r>
            <a:r>
              <a:rPr lang="en-US" sz="1600"/>
              <a:t>x.  Then the edge of the first minimum corresponds to the furthest point an electron would hit in a classical trajectory, if it were imparted a max transverse momentum </a:t>
            </a:r>
            <a:r>
              <a:rPr lang="el-GR" sz="1600"/>
              <a:t>Δ</a:t>
            </a:r>
            <a:r>
              <a:rPr lang="en-US" sz="1600"/>
              <a:t>p</a:t>
            </a:r>
            <a:r>
              <a:rPr lang="en-US" sz="1600" baseline="-25000"/>
              <a:t>x</a:t>
            </a:r>
            <a:endParaRPr lang="en-US" sz="1600"/>
          </a:p>
        </p:txBody>
      </p:sp>
      <p:graphicFrame>
        <p:nvGraphicFramePr>
          <p:cNvPr id="14" name="Object 13">
            <a:extLst>
              <a:ext uri="{FF2B5EF4-FFF2-40B4-BE49-F238E27FC236}">
                <a16:creationId xmlns:a16="http://schemas.microsoft.com/office/drawing/2014/main" id="{3920D538-9ECC-4869-80BC-0E4BC25D9EE2}"/>
              </a:ext>
            </a:extLst>
          </p:cNvPr>
          <p:cNvGraphicFramePr>
            <a:graphicFrameLocks noChangeAspect="1"/>
          </p:cNvGraphicFramePr>
          <p:nvPr>
            <p:extLst>
              <p:ext uri="{D42A27DB-BD31-4B8C-83A1-F6EECF244321}">
                <p14:modId xmlns:p14="http://schemas.microsoft.com/office/powerpoint/2010/main" val="1733862813"/>
              </p:ext>
            </p:extLst>
          </p:nvPr>
        </p:nvGraphicFramePr>
        <p:xfrm>
          <a:off x="6130645" y="3381984"/>
          <a:ext cx="2714506" cy="2479919"/>
        </p:xfrm>
        <a:graphic>
          <a:graphicData uri="http://schemas.openxmlformats.org/presentationml/2006/ole">
            <mc:AlternateContent xmlns:mc="http://schemas.openxmlformats.org/markup-compatibility/2006">
              <mc:Choice xmlns:v="urn:schemas-microsoft-com:vml" Requires="v">
                <p:oleObj name="Bitmap Image" r:id="rId12" imgW="3467584" imgH="4277322" progId="Paint.Picture">
                  <p:embed/>
                </p:oleObj>
              </mc:Choice>
              <mc:Fallback>
                <p:oleObj name="Bitmap Image" r:id="rId12" imgW="3467584" imgH="4277322" progId="Paint.Picture">
                  <p:embed/>
                  <p:pic>
                    <p:nvPicPr>
                      <p:cNvPr id="15" name="Object 14">
                        <a:extLst>
                          <a:ext uri="{FF2B5EF4-FFF2-40B4-BE49-F238E27FC236}">
                            <a16:creationId xmlns:a16="http://schemas.microsoft.com/office/drawing/2014/main" id="{CD8026C7-566F-4F62-97EA-1D26BF2E340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b="8643"/>
                      <a:stretch>
                        <a:fillRect/>
                      </a:stretch>
                    </p:blipFill>
                    <p:spPr bwMode="auto">
                      <a:xfrm>
                        <a:off x="6130645" y="3381984"/>
                        <a:ext cx="2714506" cy="2479919"/>
                      </a:xfrm>
                      <a:prstGeom prst="rect">
                        <a:avLst/>
                      </a:prstGeom>
                      <a:noFill/>
                    </p:spPr>
                  </p:pic>
                </p:oleObj>
              </mc:Fallback>
            </mc:AlternateContent>
          </a:graphicData>
        </a:graphic>
      </p:graphicFrame>
      <p:sp>
        <p:nvSpPr>
          <p:cNvPr id="3" name="TextBox 2">
            <a:extLst>
              <a:ext uri="{FF2B5EF4-FFF2-40B4-BE49-F238E27FC236}">
                <a16:creationId xmlns:a16="http://schemas.microsoft.com/office/drawing/2014/main" id="{E7C501A5-D8C4-4E63-851F-AD4DF46E46B3}"/>
              </a:ext>
            </a:extLst>
          </p:cNvPr>
          <p:cNvSpPr txBox="1"/>
          <p:nvPr/>
        </p:nvSpPr>
        <p:spPr>
          <a:xfrm>
            <a:off x="6225702" y="1966867"/>
            <a:ext cx="5616399" cy="1323439"/>
          </a:xfrm>
          <a:prstGeom prst="rect">
            <a:avLst/>
          </a:prstGeom>
          <a:noFill/>
        </p:spPr>
        <p:txBody>
          <a:bodyPr wrap="square" rtlCol="0">
            <a:spAutoFit/>
          </a:bodyPr>
          <a:lstStyle/>
          <a:p>
            <a:r>
              <a:rPr lang="en-US" sz="1600"/>
              <a:t>Another success was had in explaining the emission spectrum.  If you treat the electron as a standing wave, then its wavelength spectrum will be discrete, and so will its momentum, angular momentum, and energy.  Can also use this technique for HO and SW to good accuracy.</a:t>
            </a:r>
          </a:p>
        </p:txBody>
      </p:sp>
      <p:graphicFrame>
        <p:nvGraphicFramePr>
          <p:cNvPr id="16" name="Object 15">
            <a:extLst>
              <a:ext uri="{FF2B5EF4-FFF2-40B4-BE49-F238E27FC236}">
                <a16:creationId xmlns:a16="http://schemas.microsoft.com/office/drawing/2014/main" id="{3A2C73AB-D8C8-42C0-A5FD-6DB40A7925E4}"/>
              </a:ext>
            </a:extLst>
          </p:cNvPr>
          <p:cNvGraphicFramePr>
            <a:graphicFrameLocks noChangeAspect="1"/>
          </p:cNvGraphicFramePr>
          <p:nvPr>
            <p:extLst>
              <p:ext uri="{D42A27DB-BD31-4B8C-83A1-F6EECF244321}">
                <p14:modId xmlns:p14="http://schemas.microsoft.com/office/powerpoint/2010/main" val="2539516948"/>
              </p:ext>
            </p:extLst>
          </p:nvPr>
        </p:nvGraphicFramePr>
        <p:xfrm>
          <a:off x="9113124" y="4088506"/>
          <a:ext cx="2714505" cy="898755"/>
        </p:xfrm>
        <a:graphic>
          <a:graphicData uri="http://schemas.openxmlformats.org/presentationml/2006/ole">
            <mc:AlternateContent xmlns:mc="http://schemas.openxmlformats.org/markup-compatibility/2006">
              <mc:Choice xmlns:v="urn:schemas-microsoft-com:vml" Requires="v">
                <p:oleObj name="Equation" r:id="rId14" imgW="2590800" imgH="838200" progId="Equation.DSMT4">
                  <p:embed/>
                </p:oleObj>
              </mc:Choice>
              <mc:Fallback>
                <p:oleObj name="Equation" r:id="rId14" imgW="2590800" imgH="838200" progId="Equation.DSMT4">
                  <p:embed/>
                  <p:pic>
                    <p:nvPicPr>
                      <p:cNvPr id="29" name="Object 28">
                        <a:extLst>
                          <a:ext uri="{FF2B5EF4-FFF2-40B4-BE49-F238E27FC236}">
                            <a16:creationId xmlns:a16="http://schemas.microsoft.com/office/drawing/2014/main" id="{06F04655-BF9C-495E-8434-4C0A74A6E819}"/>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113124" y="4088506"/>
                        <a:ext cx="2714505" cy="898755"/>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988512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044856" y="278836"/>
            <a:ext cx="4581429" cy="584775"/>
          </a:xfrm>
          <a:prstGeom prst="rect">
            <a:avLst/>
          </a:prstGeom>
          <a:noFill/>
        </p:spPr>
        <p:txBody>
          <a:bodyPr wrap="square" rtlCol="0">
            <a:spAutoFit/>
          </a:bodyPr>
          <a:lstStyle/>
          <a:p>
            <a:r>
              <a:rPr lang="en-US" sz="3200" b="1" u="sng"/>
              <a:t>Old Quantum Theory</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TextBox 2">
            <a:extLst>
              <a:ext uri="{FF2B5EF4-FFF2-40B4-BE49-F238E27FC236}">
                <a16:creationId xmlns:a16="http://schemas.microsoft.com/office/drawing/2014/main" id="{FBB8A356-D2D1-4AEF-8FAE-4146AC537A20}"/>
              </a:ext>
            </a:extLst>
          </p:cNvPr>
          <p:cNvSpPr txBox="1"/>
          <p:nvPr/>
        </p:nvSpPr>
        <p:spPr>
          <a:xfrm>
            <a:off x="392181" y="969352"/>
            <a:ext cx="8912075" cy="1107996"/>
          </a:xfrm>
          <a:prstGeom prst="rect">
            <a:avLst/>
          </a:prstGeom>
          <a:noFill/>
        </p:spPr>
        <p:txBody>
          <a:bodyPr wrap="square" rtlCol="0">
            <a:spAutoFit/>
          </a:bodyPr>
          <a:lstStyle/>
          <a:p>
            <a:r>
              <a:rPr lang="en-US" b="1"/>
              <a:t>Black Body Radiation</a:t>
            </a:r>
          </a:p>
          <a:p>
            <a:r>
              <a:rPr lang="en-US" sz="1600"/>
              <a:t>Can also explain the emission spectrum.  The allowed wavelengths, and the number of them within the interval (</a:t>
            </a:r>
            <a:r>
              <a:rPr lang="el-GR" sz="1600"/>
              <a:t>λ</a:t>
            </a:r>
            <a:r>
              <a:rPr lang="en-US" sz="1600"/>
              <a:t>, </a:t>
            </a:r>
            <a:r>
              <a:rPr lang="el-GR" sz="1600"/>
              <a:t>λ</a:t>
            </a:r>
            <a:r>
              <a:rPr lang="en-US" sz="1600"/>
              <a:t>+d</a:t>
            </a:r>
            <a:r>
              <a:rPr lang="el-GR" sz="1600"/>
              <a:t>λ</a:t>
            </a:r>
            <a:r>
              <a:rPr lang="en-US" sz="1600"/>
              <a:t>) is still valid.  We just have to update with fact that each wavelength level carries an intrinsic energy hf = hc/</a:t>
            </a:r>
            <a:r>
              <a:rPr lang="el-GR" sz="1600"/>
              <a:t>λ</a:t>
            </a:r>
            <a:r>
              <a:rPr lang="en-US" sz="1600"/>
              <a:t>.  </a:t>
            </a:r>
          </a:p>
        </p:txBody>
      </p:sp>
      <p:pic>
        <p:nvPicPr>
          <p:cNvPr id="3075" name="Picture 3">
            <a:extLst>
              <a:ext uri="{FF2B5EF4-FFF2-40B4-BE49-F238E27FC236}">
                <a16:creationId xmlns:a16="http://schemas.microsoft.com/office/drawing/2014/main" id="{194519C3-70D3-48C8-BD0F-E840871E87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94819" y="278836"/>
            <a:ext cx="1905000" cy="1658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99D783AD-543A-4C4A-A420-659473895B88}"/>
              </a:ext>
            </a:extLst>
          </p:cNvPr>
          <p:cNvSpPr txBox="1"/>
          <p:nvPr/>
        </p:nvSpPr>
        <p:spPr>
          <a:xfrm>
            <a:off x="392182" y="2082911"/>
            <a:ext cx="3515202" cy="338554"/>
          </a:xfrm>
          <a:prstGeom prst="rect">
            <a:avLst/>
          </a:prstGeom>
          <a:noFill/>
        </p:spPr>
        <p:txBody>
          <a:bodyPr wrap="square" rtlCol="0">
            <a:spAutoFit/>
          </a:bodyPr>
          <a:lstStyle/>
          <a:p>
            <a:r>
              <a:rPr lang="en-US" sz="1600"/>
              <a:t>Waves inside exist as standing waves.  </a:t>
            </a:r>
          </a:p>
        </p:txBody>
      </p:sp>
      <p:graphicFrame>
        <p:nvGraphicFramePr>
          <p:cNvPr id="12" name="Object 11">
            <a:extLst>
              <a:ext uri="{FF2B5EF4-FFF2-40B4-BE49-F238E27FC236}">
                <a16:creationId xmlns:a16="http://schemas.microsoft.com/office/drawing/2014/main" id="{86DD4FFF-941B-47C6-94EB-E067CB46F3F1}"/>
              </a:ext>
            </a:extLst>
          </p:cNvPr>
          <p:cNvGraphicFramePr>
            <a:graphicFrameLocks noChangeAspect="1"/>
          </p:cNvGraphicFramePr>
          <p:nvPr>
            <p:extLst>
              <p:ext uri="{D42A27DB-BD31-4B8C-83A1-F6EECF244321}">
                <p14:modId xmlns:p14="http://schemas.microsoft.com/office/powerpoint/2010/main" val="84371400"/>
              </p:ext>
            </p:extLst>
          </p:nvPr>
        </p:nvGraphicFramePr>
        <p:xfrm>
          <a:off x="480765" y="2481856"/>
          <a:ext cx="6853237" cy="531812"/>
        </p:xfrm>
        <a:graphic>
          <a:graphicData uri="http://schemas.openxmlformats.org/presentationml/2006/ole">
            <mc:AlternateContent xmlns:mc="http://schemas.openxmlformats.org/markup-compatibility/2006">
              <mc:Choice xmlns:v="urn:schemas-microsoft-com:vml" Requires="v">
                <p:oleObj name="Equation" r:id="rId3" imgW="5143320" imgH="393480" progId="Equation.DSMT4">
                  <p:embed/>
                </p:oleObj>
              </mc:Choice>
              <mc:Fallback>
                <p:oleObj name="Equation" r:id="rId3" imgW="5143320" imgH="393480" progId="Equation.DSMT4">
                  <p:embed/>
                  <p:pic>
                    <p:nvPicPr>
                      <p:cNvPr id="12" name="Object 11">
                        <a:extLst>
                          <a:ext uri="{FF2B5EF4-FFF2-40B4-BE49-F238E27FC236}">
                            <a16:creationId xmlns:a16="http://schemas.microsoft.com/office/drawing/2014/main" id="{86DD4FFF-941B-47C6-94EB-E067CB46F3F1}"/>
                          </a:ext>
                        </a:extLst>
                      </p:cNvPr>
                      <p:cNvPicPr>
                        <a:picLocks noChangeAspect="1" noChangeArrowheads="1"/>
                      </p:cNvPicPr>
                      <p:nvPr/>
                    </p:nvPicPr>
                    <p:blipFill>
                      <a:blip r:embed="rId4"/>
                      <a:srcRect/>
                      <a:stretch>
                        <a:fillRect/>
                      </a:stretch>
                    </p:blipFill>
                    <p:spPr bwMode="auto">
                      <a:xfrm>
                        <a:off x="480765" y="2481856"/>
                        <a:ext cx="6853237" cy="531812"/>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F45A8833-86DA-4D36-8D6A-77F7873FDE8F}"/>
              </a:ext>
            </a:extLst>
          </p:cNvPr>
          <p:cNvGraphicFramePr>
            <a:graphicFrameLocks noChangeAspect="1"/>
          </p:cNvGraphicFramePr>
          <p:nvPr/>
        </p:nvGraphicFramePr>
        <p:xfrm>
          <a:off x="498049" y="3654479"/>
          <a:ext cx="2752629" cy="1684073"/>
        </p:xfrm>
        <a:graphic>
          <a:graphicData uri="http://schemas.openxmlformats.org/presentationml/2006/ole">
            <mc:AlternateContent xmlns:mc="http://schemas.openxmlformats.org/markup-compatibility/2006">
              <mc:Choice xmlns:v="urn:schemas-microsoft-com:vml" Requires="v">
                <p:oleObj name="Equation" r:id="rId5" imgW="2286000" imgH="1396800" progId="Equation.DSMT4">
                  <p:embed/>
                </p:oleObj>
              </mc:Choice>
              <mc:Fallback>
                <p:oleObj name="Equation" r:id="rId5" imgW="2286000" imgH="1396800" progId="Equation.DSMT4">
                  <p:embed/>
                  <p:pic>
                    <p:nvPicPr>
                      <p:cNvPr id="14" name="Object 13">
                        <a:extLst>
                          <a:ext uri="{FF2B5EF4-FFF2-40B4-BE49-F238E27FC236}">
                            <a16:creationId xmlns:a16="http://schemas.microsoft.com/office/drawing/2014/main" id="{F45A8833-86DA-4D36-8D6A-77F7873FDE8F}"/>
                          </a:ext>
                        </a:extLst>
                      </p:cNvPr>
                      <p:cNvPicPr>
                        <a:picLocks noChangeAspect="1" noChangeArrowheads="1"/>
                      </p:cNvPicPr>
                      <p:nvPr/>
                    </p:nvPicPr>
                    <p:blipFill>
                      <a:blip r:embed="rId6"/>
                      <a:srcRect/>
                      <a:stretch>
                        <a:fillRect/>
                      </a:stretch>
                    </p:blipFill>
                    <p:spPr bwMode="auto">
                      <a:xfrm>
                        <a:off x="498049" y="3654479"/>
                        <a:ext cx="2752629" cy="1684073"/>
                      </a:xfrm>
                      <a:prstGeom prst="rect">
                        <a:avLst/>
                      </a:prstGeom>
                      <a:noFill/>
                    </p:spPr>
                  </p:pic>
                </p:oleObj>
              </mc:Fallback>
            </mc:AlternateContent>
          </a:graphicData>
        </a:graphic>
      </p:graphicFrame>
      <p:sp>
        <p:nvSpPr>
          <p:cNvPr id="19" name="TextBox 18">
            <a:extLst>
              <a:ext uri="{FF2B5EF4-FFF2-40B4-BE49-F238E27FC236}">
                <a16:creationId xmlns:a16="http://schemas.microsoft.com/office/drawing/2014/main" id="{DED286AB-8026-415A-9078-B47E7A535563}"/>
              </a:ext>
            </a:extLst>
          </p:cNvPr>
          <p:cNvSpPr txBox="1"/>
          <p:nvPr/>
        </p:nvSpPr>
        <p:spPr>
          <a:xfrm>
            <a:off x="392182" y="3199714"/>
            <a:ext cx="2897774" cy="338554"/>
          </a:xfrm>
          <a:prstGeom prst="rect">
            <a:avLst/>
          </a:prstGeom>
          <a:noFill/>
        </p:spPr>
        <p:txBody>
          <a:bodyPr wrap="square" rtlCol="0">
            <a:spAutoFit/>
          </a:bodyPr>
          <a:lstStyle/>
          <a:p>
            <a:r>
              <a:rPr lang="en-US" sz="1600"/>
              <a:t>Boundary conditions require:</a:t>
            </a:r>
          </a:p>
        </p:txBody>
      </p:sp>
      <p:sp>
        <p:nvSpPr>
          <p:cNvPr id="16" name="TextBox 15">
            <a:extLst>
              <a:ext uri="{FF2B5EF4-FFF2-40B4-BE49-F238E27FC236}">
                <a16:creationId xmlns:a16="http://schemas.microsoft.com/office/drawing/2014/main" id="{6832BD02-BAD5-491A-A259-EF948CB8182B}"/>
              </a:ext>
            </a:extLst>
          </p:cNvPr>
          <p:cNvSpPr txBox="1"/>
          <p:nvPr/>
        </p:nvSpPr>
        <p:spPr>
          <a:xfrm>
            <a:off x="3907383" y="3198804"/>
            <a:ext cx="3134961" cy="338554"/>
          </a:xfrm>
          <a:prstGeom prst="rect">
            <a:avLst/>
          </a:prstGeom>
          <a:noFill/>
        </p:spPr>
        <p:txBody>
          <a:bodyPr wrap="none" rtlCol="0">
            <a:spAutoFit/>
          </a:bodyPr>
          <a:lstStyle/>
          <a:p>
            <a:r>
              <a:rPr lang="en-US" sz="1600"/>
              <a:t># of waves within range (</a:t>
            </a:r>
            <a:r>
              <a:rPr lang="el-GR" sz="1600"/>
              <a:t>λ</a:t>
            </a:r>
            <a:r>
              <a:rPr lang="en-US" sz="1600"/>
              <a:t>, </a:t>
            </a:r>
            <a:r>
              <a:rPr lang="el-GR" sz="1600"/>
              <a:t>λ</a:t>
            </a:r>
            <a:r>
              <a:rPr lang="en-US" sz="1600"/>
              <a:t>+d</a:t>
            </a:r>
            <a:r>
              <a:rPr lang="el-GR" sz="1600"/>
              <a:t>λ</a:t>
            </a:r>
            <a:r>
              <a:rPr lang="en-US" sz="1600"/>
              <a:t>) is </a:t>
            </a:r>
          </a:p>
        </p:txBody>
      </p:sp>
      <p:graphicFrame>
        <p:nvGraphicFramePr>
          <p:cNvPr id="18" name="Object 17">
            <a:extLst>
              <a:ext uri="{FF2B5EF4-FFF2-40B4-BE49-F238E27FC236}">
                <a16:creationId xmlns:a16="http://schemas.microsoft.com/office/drawing/2014/main" id="{C5448173-27E4-4FA1-B34C-16F45982EAC7}"/>
              </a:ext>
            </a:extLst>
          </p:cNvPr>
          <p:cNvGraphicFramePr>
            <a:graphicFrameLocks noChangeAspect="1"/>
          </p:cNvGraphicFramePr>
          <p:nvPr/>
        </p:nvGraphicFramePr>
        <p:xfrm>
          <a:off x="4020034" y="3635277"/>
          <a:ext cx="3587397" cy="637634"/>
        </p:xfrm>
        <a:graphic>
          <a:graphicData uri="http://schemas.openxmlformats.org/presentationml/2006/ole">
            <mc:AlternateContent xmlns:mc="http://schemas.openxmlformats.org/markup-compatibility/2006">
              <mc:Choice xmlns:v="urn:schemas-microsoft-com:vml" Requires="v">
                <p:oleObj name="Equation" r:id="rId7" imgW="3009600" imgH="533160" progId="Equation.DSMT4">
                  <p:embed/>
                </p:oleObj>
              </mc:Choice>
              <mc:Fallback>
                <p:oleObj name="Equation" r:id="rId7" imgW="3009600" imgH="533160" progId="Equation.DSMT4">
                  <p:embed/>
                  <p:pic>
                    <p:nvPicPr>
                      <p:cNvPr id="18" name="Object 17">
                        <a:extLst>
                          <a:ext uri="{FF2B5EF4-FFF2-40B4-BE49-F238E27FC236}">
                            <a16:creationId xmlns:a16="http://schemas.microsoft.com/office/drawing/2014/main" id="{C5448173-27E4-4FA1-B34C-16F45982EAC7}"/>
                          </a:ext>
                        </a:extLst>
                      </p:cNvPr>
                      <p:cNvPicPr>
                        <a:picLocks noChangeAspect="1" noChangeArrowheads="1"/>
                      </p:cNvPicPr>
                      <p:nvPr/>
                    </p:nvPicPr>
                    <p:blipFill>
                      <a:blip r:embed="rId8"/>
                      <a:srcRect/>
                      <a:stretch>
                        <a:fillRect/>
                      </a:stretch>
                    </p:blipFill>
                    <p:spPr bwMode="auto">
                      <a:xfrm>
                        <a:off x="4020034" y="3635277"/>
                        <a:ext cx="3587397" cy="637634"/>
                      </a:xfrm>
                      <a:prstGeom prst="rect">
                        <a:avLst/>
                      </a:prstGeom>
                      <a:noFill/>
                    </p:spPr>
                  </p:pic>
                </p:oleObj>
              </mc:Fallback>
            </mc:AlternateContent>
          </a:graphicData>
        </a:graphic>
      </p:graphicFrame>
      <p:pic>
        <p:nvPicPr>
          <p:cNvPr id="3086" name="Picture 14">
            <a:extLst>
              <a:ext uri="{FF2B5EF4-FFF2-40B4-BE49-F238E27FC236}">
                <a16:creationId xmlns:a16="http://schemas.microsoft.com/office/drawing/2014/main" id="{6E9A98BA-DA2C-4CCF-A29D-9AE6D416B9D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t="19444" r="41566" b="19444"/>
          <a:stretch>
            <a:fillRect/>
          </a:stretch>
        </p:blipFill>
        <p:spPr bwMode="auto">
          <a:xfrm>
            <a:off x="8941324" y="4330954"/>
            <a:ext cx="2908169" cy="2284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id="{B5020FF9-23B3-4748-A856-497D86DECF2D}"/>
              </a:ext>
            </a:extLst>
          </p:cNvPr>
          <p:cNvSpPr txBox="1"/>
          <p:nvPr/>
        </p:nvSpPr>
        <p:spPr>
          <a:xfrm>
            <a:off x="3947841" y="5543375"/>
            <a:ext cx="1790019" cy="338554"/>
          </a:xfrm>
          <a:prstGeom prst="rect">
            <a:avLst/>
          </a:prstGeom>
          <a:noFill/>
        </p:spPr>
        <p:txBody>
          <a:bodyPr wrap="square" rtlCol="0">
            <a:spAutoFit/>
          </a:bodyPr>
          <a:lstStyle/>
          <a:p>
            <a:r>
              <a:rPr lang="en-US" sz="1600"/>
              <a:t>And radiancy is:</a:t>
            </a:r>
            <a:endParaRPr lang="en-US" sz="1400"/>
          </a:p>
        </p:txBody>
      </p:sp>
      <p:graphicFrame>
        <p:nvGraphicFramePr>
          <p:cNvPr id="6" name="Object 5">
            <a:extLst>
              <a:ext uri="{FF2B5EF4-FFF2-40B4-BE49-F238E27FC236}">
                <a16:creationId xmlns:a16="http://schemas.microsoft.com/office/drawing/2014/main" id="{FAA3EC64-C6F4-4676-91E4-B4677BB281C2}"/>
              </a:ext>
            </a:extLst>
          </p:cNvPr>
          <p:cNvGraphicFramePr>
            <a:graphicFrameLocks noChangeAspect="1"/>
          </p:cNvGraphicFramePr>
          <p:nvPr>
            <p:extLst>
              <p:ext uri="{D42A27DB-BD31-4B8C-83A1-F6EECF244321}">
                <p14:modId xmlns:p14="http://schemas.microsoft.com/office/powerpoint/2010/main" val="2075935090"/>
              </p:ext>
            </p:extLst>
          </p:nvPr>
        </p:nvGraphicFramePr>
        <p:xfrm>
          <a:off x="3960813" y="4887913"/>
          <a:ext cx="3030537" cy="488950"/>
        </p:xfrm>
        <a:graphic>
          <a:graphicData uri="http://schemas.openxmlformats.org/presentationml/2006/ole">
            <mc:AlternateContent xmlns:mc="http://schemas.openxmlformats.org/markup-compatibility/2006">
              <mc:Choice xmlns:v="urn:schemas-microsoft-com:vml" Requires="v">
                <p:oleObj name="Equation" r:id="rId10" imgW="2463480" imgH="393480" progId="Equation.DSMT4">
                  <p:embed/>
                </p:oleObj>
              </mc:Choice>
              <mc:Fallback>
                <p:oleObj name="Equation" r:id="rId10" imgW="2463480" imgH="393480" progId="Equation.DSMT4">
                  <p:embed/>
                  <p:pic>
                    <p:nvPicPr>
                      <p:cNvPr id="6" name="Object 5">
                        <a:extLst>
                          <a:ext uri="{FF2B5EF4-FFF2-40B4-BE49-F238E27FC236}">
                            <a16:creationId xmlns:a16="http://schemas.microsoft.com/office/drawing/2014/main" id="{FAA3EC64-C6F4-4676-91E4-B4677BB281C2}"/>
                          </a:ext>
                        </a:extLst>
                      </p:cNvPr>
                      <p:cNvPicPr>
                        <a:picLocks noChangeAspect="1" noChangeArrowheads="1"/>
                      </p:cNvPicPr>
                      <p:nvPr/>
                    </p:nvPicPr>
                    <p:blipFill>
                      <a:blip r:embed="rId11"/>
                      <a:srcRect/>
                      <a:stretch>
                        <a:fillRect/>
                      </a:stretch>
                    </p:blipFill>
                    <p:spPr bwMode="auto">
                      <a:xfrm>
                        <a:off x="3960813" y="4887913"/>
                        <a:ext cx="3030537" cy="488950"/>
                      </a:xfrm>
                      <a:prstGeom prst="rect">
                        <a:avLst/>
                      </a:prstGeom>
                      <a:noFill/>
                    </p:spPr>
                  </p:pic>
                </p:oleObj>
              </mc:Fallback>
            </mc:AlternateContent>
          </a:graphicData>
        </a:graphic>
      </p:graphicFrame>
      <p:graphicFrame>
        <p:nvGraphicFramePr>
          <p:cNvPr id="11" name="Object 10">
            <a:extLst>
              <a:ext uri="{FF2B5EF4-FFF2-40B4-BE49-F238E27FC236}">
                <a16:creationId xmlns:a16="http://schemas.microsoft.com/office/drawing/2014/main" id="{8A38614E-ABFA-4236-B81C-61EAEC251F11}"/>
              </a:ext>
            </a:extLst>
          </p:cNvPr>
          <p:cNvGraphicFramePr>
            <a:graphicFrameLocks noChangeAspect="1"/>
          </p:cNvGraphicFramePr>
          <p:nvPr>
            <p:extLst>
              <p:ext uri="{D42A27DB-BD31-4B8C-83A1-F6EECF244321}">
                <p14:modId xmlns:p14="http://schemas.microsoft.com/office/powerpoint/2010/main" val="1648019004"/>
              </p:ext>
            </p:extLst>
          </p:nvPr>
        </p:nvGraphicFramePr>
        <p:xfrm>
          <a:off x="3981450" y="5973763"/>
          <a:ext cx="4065588" cy="520700"/>
        </p:xfrm>
        <a:graphic>
          <a:graphicData uri="http://schemas.openxmlformats.org/presentationml/2006/ole">
            <mc:AlternateContent xmlns:mc="http://schemas.openxmlformats.org/markup-compatibility/2006">
              <mc:Choice xmlns:v="urn:schemas-microsoft-com:vml" Requires="v">
                <p:oleObj name="Equation" r:id="rId12" imgW="3288960" imgH="419040" progId="Equation.DSMT4">
                  <p:embed/>
                </p:oleObj>
              </mc:Choice>
              <mc:Fallback>
                <p:oleObj name="Equation" r:id="rId12" imgW="3288960" imgH="419040" progId="Equation.DSMT4">
                  <p:embed/>
                  <p:pic>
                    <p:nvPicPr>
                      <p:cNvPr id="11" name="Object 10">
                        <a:extLst>
                          <a:ext uri="{FF2B5EF4-FFF2-40B4-BE49-F238E27FC236}">
                            <a16:creationId xmlns:a16="http://schemas.microsoft.com/office/drawing/2014/main" id="{8A38614E-ABFA-4236-B81C-61EAEC251F11}"/>
                          </a:ext>
                        </a:extLst>
                      </p:cNvPr>
                      <p:cNvPicPr>
                        <a:picLocks noChangeAspect="1" noChangeArrowheads="1"/>
                      </p:cNvPicPr>
                      <p:nvPr/>
                    </p:nvPicPr>
                    <p:blipFill>
                      <a:blip r:embed="rId13"/>
                      <a:srcRect/>
                      <a:stretch>
                        <a:fillRect/>
                      </a:stretch>
                    </p:blipFill>
                    <p:spPr bwMode="auto">
                      <a:xfrm>
                        <a:off x="3981450" y="5973763"/>
                        <a:ext cx="4065588" cy="520700"/>
                      </a:xfrm>
                      <a:prstGeom prst="rect">
                        <a:avLst/>
                      </a:prstGeom>
                      <a:noFill/>
                    </p:spPr>
                  </p:pic>
                </p:oleObj>
              </mc:Fallback>
            </mc:AlternateContent>
          </a:graphicData>
        </a:graphic>
      </p:graphicFrame>
      <p:sp>
        <p:nvSpPr>
          <p:cNvPr id="21" name="TextBox 20">
            <a:extLst>
              <a:ext uri="{FF2B5EF4-FFF2-40B4-BE49-F238E27FC236}">
                <a16:creationId xmlns:a16="http://schemas.microsoft.com/office/drawing/2014/main" id="{B1475E55-5C70-40FA-BAFA-71457D0BBFB3}"/>
              </a:ext>
            </a:extLst>
          </p:cNvPr>
          <p:cNvSpPr txBox="1"/>
          <p:nvPr/>
        </p:nvSpPr>
        <p:spPr>
          <a:xfrm>
            <a:off x="392181" y="5389801"/>
            <a:ext cx="3313274" cy="830997"/>
          </a:xfrm>
          <a:prstGeom prst="rect">
            <a:avLst/>
          </a:prstGeom>
          <a:noFill/>
        </p:spPr>
        <p:txBody>
          <a:bodyPr wrap="square" rtlCol="0">
            <a:spAutoFit/>
          </a:bodyPr>
          <a:lstStyle/>
          <a:p>
            <a:r>
              <a:rPr lang="en-US" sz="1600"/>
              <a:t>Energy of each wave depends on number of photons it carries.  Using statmech, this is:</a:t>
            </a:r>
          </a:p>
        </p:txBody>
      </p:sp>
      <p:sp>
        <p:nvSpPr>
          <p:cNvPr id="22" name="TextBox 21">
            <a:extLst>
              <a:ext uri="{FF2B5EF4-FFF2-40B4-BE49-F238E27FC236}">
                <a16:creationId xmlns:a16="http://schemas.microsoft.com/office/drawing/2014/main" id="{837FC5CB-674C-4139-A267-9843DCABED2D}"/>
              </a:ext>
            </a:extLst>
          </p:cNvPr>
          <p:cNvSpPr txBox="1"/>
          <p:nvPr/>
        </p:nvSpPr>
        <p:spPr>
          <a:xfrm>
            <a:off x="3933444" y="4427153"/>
            <a:ext cx="2382515" cy="338554"/>
          </a:xfrm>
          <a:prstGeom prst="rect">
            <a:avLst/>
          </a:prstGeom>
          <a:noFill/>
        </p:spPr>
        <p:txBody>
          <a:bodyPr wrap="square" rtlCol="0">
            <a:spAutoFit/>
          </a:bodyPr>
          <a:lstStyle/>
          <a:p>
            <a:r>
              <a:rPr lang="en-US" sz="1600"/>
              <a:t>So energy density is:</a:t>
            </a:r>
            <a:endParaRPr lang="en-US" sz="1400"/>
          </a:p>
        </p:txBody>
      </p:sp>
      <p:graphicFrame>
        <p:nvGraphicFramePr>
          <p:cNvPr id="7" name="Object 6">
            <a:extLst>
              <a:ext uri="{FF2B5EF4-FFF2-40B4-BE49-F238E27FC236}">
                <a16:creationId xmlns:a16="http://schemas.microsoft.com/office/drawing/2014/main" id="{E5CACE0D-46F0-4069-B9DC-D58FE74F24F8}"/>
              </a:ext>
            </a:extLst>
          </p:cNvPr>
          <p:cNvGraphicFramePr>
            <a:graphicFrameLocks noChangeAspect="1"/>
          </p:cNvGraphicFramePr>
          <p:nvPr>
            <p:extLst>
              <p:ext uri="{D42A27DB-BD31-4B8C-83A1-F6EECF244321}">
                <p14:modId xmlns:p14="http://schemas.microsoft.com/office/powerpoint/2010/main" val="4277981227"/>
              </p:ext>
            </p:extLst>
          </p:nvPr>
        </p:nvGraphicFramePr>
        <p:xfrm>
          <a:off x="480765" y="6220798"/>
          <a:ext cx="2960688" cy="496887"/>
        </p:xfrm>
        <a:graphic>
          <a:graphicData uri="http://schemas.openxmlformats.org/presentationml/2006/ole">
            <mc:AlternateContent xmlns:mc="http://schemas.openxmlformats.org/markup-compatibility/2006">
              <mc:Choice xmlns:v="urn:schemas-microsoft-com:vml" Requires="v">
                <p:oleObj name="Equation" r:id="rId14" imgW="2361960" imgH="393480" progId="Equation.DSMT4">
                  <p:embed/>
                </p:oleObj>
              </mc:Choice>
              <mc:Fallback>
                <p:oleObj name="Equation" r:id="rId14" imgW="2361960" imgH="393480" progId="Equation.DSMT4">
                  <p:embed/>
                  <p:pic>
                    <p:nvPicPr>
                      <p:cNvPr id="0" name="Object 1"/>
                      <p:cNvPicPr>
                        <a:picLocks noChangeAspect="1" noChangeArrowheads="1"/>
                      </p:cNvPicPr>
                      <p:nvPr/>
                    </p:nvPicPr>
                    <p:blipFill>
                      <a:blip r:embed="rId15"/>
                      <a:srcRect/>
                      <a:stretch>
                        <a:fillRect/>
                      </a:stretch>
                    </p:blipFill>
                    <p:spPr bwMode="auto">
                      <a:xfrm>
                        <a:off x="480765" y="6220798"/>
                        <a:ext cx="2960688" cy="496887"/>
                      </a:xfrm>
                      <a:prstGeom prst="rect">
                        <a:avLst/>
                      </a:prstGeom>
                      <a:noFill/>
                    </p:spPr>
                  </p:pic>
                </p:oleObj>
              </mc:Fallback>
            </mc:AlternateContent>
          </a:graphicData>
        </a:graphic>
      </p:graphicFrame>
    </p:spTree>
    <p:extLst>
      <p:ext uri="{BB962C8B-B14F-4D97-AF65-F5344CB8AC3E}">
        <p14:creationId xmlns:p14="http://schemas.microsoft.com/office/powerpoint/2010/main" val="4292632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270886" y="161001"/>
            <a:ext cx="5238096" cy="584775"/>
          </a:xfrm>
          <a:prstGeom prst="rect">
            <a:avLst/>
          </a:prstGeom>
          <a:noFill/>
        </p:spPr>
        <p:txBody>
          <a:bodyPr wrap="square" rtlCol="0">
            <a:spAutoFit/>
          </a:bodyPr>
          <a:lstStyle/>
          <a:p>
            <a:r>
              <a:rPr lang="en-US" sz="3200" b="1" u="sng"/>
              <a:t>Hilbert Space</a:t>
            </a:r>
            <a:endParaRPr lang="en-US" sz="3600" b="1" u="sng"/>
          </a:p>
        </p:txBody>
      </p:sp>
      <p:sp>
        <p:nvSpPr>
          <p:cNvPr id="32" name="TextBox 31">
            <a:extLst>
              <a:ext uri="{FF2B5EF4-FFF2-40B4-BE49-F238E27FC236}">
                <a16:creationId xmlns:a16="http://schemas.microsoft.com/office/drawing/2014/main" id="{B9C87F2E-5B23-4825-9C8C-6A5C46C08B98}"/>
              </a:ext>
            </a:extLst>
          </p:cNvPr>
          <p:cNvSpPr txBox="1"/>
          <p:nvPr/>
        </p:nvSpPr>
        <p:spPr>
          <a:xfrm>
            <a:off x="650448" y="787239"/>
            <a:ext cx="10303498" cy="369332"/>
          </a:xfrm>
          <a:prstGeom prst="rect">
            <a:avLst/>
          </a:prstGeom>
          <a:noFill/>
        </p:spPr>
        <p:txBody>
          <a:bodyPr wrap="square" rtlCol="0">
            <a:spAutoFit/>
          </a:bodyPr>
          <a:lstStyle/>
          <a:p>
            <a:r>
              <a:rPr lang="en-US"/>
              <a:t>First a prelude on Hibert Space properties…</a:t>
            </a:r>
          </a:p>
        </p:txBody>
      </p:sp>
      <p:graphicFrame>
        <p:nvGraphicFramePr>
          <p:cNvPr id="55" name="Object 54">
            <a:extLst>
              <a:ext uri="{FF2B5EF4-FFF2-40B4-BE49-F238E27FC236}">
                <a16:creationId xmlns:a16="http://schemas.microsoft.com/office/drawing/2014/main" id="{743830DF-0790-4DD2-A0BD-079DBB473C3B}"/>
              </a:ext>
            </a:extLst>
          </p:cNvPr>
          <p:cNvGraphicFramePr>
            <a:graphicFrameLocks noChangeAspect="1"/>
          </p:cNvGraphicFramePr>
          <p:nvPr>
            <p:extLst>
              <p:ext uri="{D42A27DB-BD31-4B8C-83A1-F6EECF244321}">
                <p14:modId xmlns:p14="http://schemas.microsoft.com/office/powerpoint/2010/main" val="630268727"/>
              </p:ext>
            </p:extLst>
          </p:nvPr>
        </p:nvGraphicFramePr>
        <p:xfrm>
          <a:off x="735288" y="1212235"/>
          <a:ext cx="7899400" cy="1201737"/>
        </p:xfrm>
        <a:graphic>
          <a:graphicData uri="http://schemas.openxmlformats.org/presentationml/2006/ole">
            <mc:AlternateContent xmlns:mc="http://schemas.openxmlformats.org/markup-compatibility/2006">
              <mc:Choice xmlns:v="urn:schemas-microsoft-com:vml" Requires="v">
                <p:oleObj name="Equation" r:id="rId2" imgW="6553080" imgH="990360" progId="Equation.DSMT4">
                  <p:embed/>
                </p:oleObj>
              </mc:Choice>
              <mc:Fallback>
                <p:oleObj name="Equation" r:id="rId2" imgW="6553080" imgH="990360" progId="Equation.DSMT4">
                  <p:embed/>
                  <p:pic>
                    <p:nvPicPr>
                      <p:cNvPr id="51" name="Object 50">
                        <a:extLst>
                          <a:ext uri="{FF2B5EF4-FFF2-40B4-BE49-F238E27FC236}">
                            <a16:creationId xmlns:a16="http://schemas.microsoft.com/office/drawing/2014/main" id="{DF9CD0D5-17D3-4A0A-902E-CF683396265A}"/>
                          </a:ext>
                        </a:extLst>
                      </p:cNvPr>
                      <p:cNvPicPr>
                        <a:picLocks noChangeAspect="1" noChangeArrowheads="1"/>
                      </p:cNvPicPr>
                      <p:nvPr/>
                    </p:nvPicPr>
                    <p:blipFill>
                      <a:blip r:embed="rId3"/>
                      <a:srcRect/>
                      <a:stretch>
                        <a:fillRect/>
                      </a:stretch>
                    </p:blipFill>
                    <p:spPr bwMode="auto">
                      <a:xfrm>
                        <a:off x="735288" y="1212235"/>
                        <a:ext cx="7899400" cy="1201737"/>
                      </a:xfrm>
                      <a:prstGeom prst="rect">
                        <a:avLst/>
                      </a:prstGeom>
                      <a:solidFill>
                        <a:srgbClr val="CCFFCC"/>
                      </a:solidFill>
                    </p:spPr>
                  </p:pic>
                </p:oleObj>
              </mc:Fallback>
            </mc:AlternateContent>
          </a:graphicData>
        </a:graphic>
      </p:graphicFrame>
      <p:graphicFrame>
        <p:nvGraphicFramePr>
          <p:cNvPr id="54" name="Object 53">
            <a:extLst>
              <a:ext uri="{FF2B5EF4-FFF2-40B4-BE49-F238E27FC236}">
                <a16:creationId xmlns:a16="http://schemas.microsoft.com/office/drawing/2014/main" id="{304C6548-CBAF-47D6-9627-AE52C55C5994}"/>
              </a:ext>
            </a:extLst>
          </p:cNvPr>
          <p:cNvGraphicFramePr>
            <a:graphicFrameLocks noChangeAspect="1"/>
          </p:cNvGraphicFramePr>
          <p:nvPr>
            <p:extLst>
              <p:ext uri="{D42A27DB-BD31-4B8C-83A1-F6EECF244321}">
                <p14:modId xmlns:p14="http://schemas.microsoft.com/office/powerpoint/2010/main" val="2847067241"/>
              </p:ext>
            </p:extLst>
          </p:nvPr>
        </p:nvGraphicFramePr>
        <p:xfrm>
          <a:off x="731020" y="2655151"/>
          <a:ext cx="5128965" cy="646325"/>
        </p:xfrm>
        <a:graphic>
          <a:graphicData uri="http://schemas.openxmlformats.org/presentationml/2006/ole">
            <mc:AlternateContent xmlns:mc="http://schemas.openxmlformats.org/markup-compatibility/2006">
              <mc:Choice xmlns:v="urn:schemas-microsoft-com:vml" Requires="v">
                <p:oleObj name="Equation" r:id="rId4" imgW="4101840" imgH="507960" progId="Equation.DSMT4">
                  <p:embed/>
                </p:oleObj>
              </mc:Choice>
              <mc:Fallback>
                <p:oleObj name="Equation" r:id="rId4" imgW="4101840" imgH="507960" progId="Equation.DSMT4">
                  <p:embed/>
                  <p:pic>
                    <p:nvPicPr>
                      <p:cNvPr id="0" name="Object 52"/>
                      <p:cNvPicPr>
                        <a:picLocks noChangeAspect="1" noChangeArrowheads="1"/>
                      </p:cNvPicPr>
                      <p:nvPr/>
                    </p:nvPicPr>
                    <p:blipFill>
                      <a:blip r:embed="rId5"/>
                      <a:srcRect/>
                      <a:stretch>
                        <a:fillRect/>
                      </a:stretch>
                    </p:blipFill>
                    <p:spPr bwMode="auto">
                      <a:xfrm>
                        <a:off x="731020" y="2655151"/>
                        <a:ext cx="5128965" cy="646325"/>
                      </a:xfrm>
                      <a:prstGeom prst="rect">
                        <a:avLst/>
                      </a:prstGeom>
                      <a:solidFill>
                        <a:srgbClr val="CCFFCC"/>
                      </a:solidFill>
                    </p:spPr>
                  </p:pic>
                </p:oleObj>
              </mc:Fallback>
            </mc:AlternateContent>
          </a:graphicData>
        </a:graphic>
      </p:graphicFrame>
      <p:graphicFrame>
        <p:nvGraphicFramePr>
          <p:cNvPr id="57" name="Object 56">
            <a:extLst>
              <a:ext uri="{FF2B5EF4-FFF2-40B4-BE49-F238E27FC236}">
                <a16:creationId xmlns:a16="http://schemas.microsoft.com/office/drawing/2014/main" id="{3BF48DA1-6DF2-4700-8B20-985F4C064888}"/>
              </a:ext>
            </a:extLst>
          </p:cNvPr>
          <p:cNvGraphicFramePr>
            <a:graphicFrameLocks noChangeAspect="1"/>
          </p:cNvGraphicFramePr>
          <p:nvPr>
            <p:extLst>
              <p:ext uri="{D42A27DB-BD31-4B8C-83A1-F6EECF244321}">
                <p14:modId xmlns:p14="http://schemas.microsoft.com/office/powerpoint/2010/main" val="3588365702"/>
              </p:ext>
            </p:extLst>
          </p:nvPr>
        </p:nvGraphicFramePr>
        <p:xfrm>
          <a:off x="7408863" y="2725738"/>
          <a:ext cx="1898650" cy="368300"/>
        </p:xfrm>
        <a:graphic>
          <a:graphicData uri="http://schemas.openxmlformats.org/presentationml/2006/ole">
            <mc:AlternateContent xmlns:mc="http://schemas.openxmlformats.org/markup-compatibility/2006">
              <mc:Choice xmlns:v="urn:schemas-microsoft-com:vml" Requires="v">
                <p:oleObj name="Equation" r:id="rId6" imgW="1371600" imgH="266700" progId="Equation.DSMT4">
                  <p:embed/>
                </p:oleObj>
              </mc:Choice>
              <mc:Fallback>
                <p:oleObj name="Equation" r:id="rId6" imgW="1371600" imgH="266700" progId="Equation.DSMT4">
                  <p:embed/>
                  <p:pic>
                    <p:nvPicPr>
                      <p:cNvPr id="0" name="Object 5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08863" y="2725738"/>
                        <a:ext cx="1898650" cy="368300"/>
                      </a:xfrm>
                      <a:prstGeom prst="rect">
                        <a:avLst/>
                      </a:prstGeom>
                      <a:solidFill>
                        <a:srgbClr val="CCFFCC"/>
                      </a:solidFill>
                    </p:spPr>
                  </p:pic>
                </p:oleObj>
              </mc:Fallback>
            </mc:AlternateContent>
          </a:graphicData>
        </a:graphic>
      </p:graphicFrame>
      <p:sp>
        <p:nvSpPr>
          <p:cNvPr id="59" name="TextBox 58">
            <a:extLst>
              <a:ext uri="{FF2B5EF4-FFF2-40B4-BE49-F238E27FC236}">
                <a16:creationId xmlns:a16="http://schemas.microsoft.com/office/drawing/2014/main" id="{06AF5CCB-F8A3-4D4C-8DDC-53624EAD4720}"/>
              </a:ext>
            </a:extLst>
          </p:cNvPr>
          <p:cNvSpPr txBox="1"/>
          <p:nvPr/>
        </p:nvSpPr>
        <p:spPr>
          <a:xfrm>
            <a:off x="5967571" y="2756012"/>
            <a:ext cx="1333185" cy="338554"/>
          </a:xfrm>
          <a:prstGeom prst="rect">
            <a:avLst/>
          </a:prstGeom>
          <a:noFill/>
        </p:spPr>
        <p:txBody>
          <a:bodyPr wrap="none" rtlCol="0">
            <a:spAutoFit/>
          </a:bodyPr>
          <a:lstStyle/>
          <a:p>
            <a:r>
              <a:rPr lang="en-US" sz="1600"/>
              <a:t>It follows that</a:t>
            </a:r>
            <a:endParaRPr lang="en-US"/>
          </a:p>
        </p:txBody>
      </p:sp>
      <p:sp>
        <p:nvSpPr>
          <p:cNvPr id="60" name="TextBox 59">
            <a:extLst>
              <a:ext uri="{FF2B5EF4-FFF2-40B4-BE49-F238E27FC236}">
                <a16:creationId xmlns:a16="http://schemas.microsoft.com/office/drawing/2014/main" id="{F90AFE08-2464-40EB-B5AE-8CAE80940CD4}"/>
              </a:ext>
            </a:extLst>
          </p:cNvPr>
          <p:cNvSpPr txBox="1"/>
          <p:nvPr/>
        </p:nvSpPr>
        <p:spPr>
          <a:xfrm>
            <a:off x="650448" y="4981621"/>
            <a:ext cx="6081092" cy="830997"/>
          </a:xfrm>
          <a:prstGeom prst="rect">
            <a:avLst/>
          </a:prstGeom>
          <a:noFill/>
        </p:spPr>
        <p:txBody>
          <a:bodyPr wrap="square" rtlCol="0">
            <a:spAutoFit/>
          </a:bodyPr>
          <a:lstStyle/>
          <a:p>
            <a:r>
              <a:rPr lang="en-US" sz="1600" b="1"/>
              <a:t>Properties of Hermitian Operators</a:t>
            </a:r>
          </a:p>
          <a:p>
            <a:r>
              <a:rPr lang="en-US" sz="1600"/>
              <a:t>Hermitian operators have real eigenvalues, and eigenvectors corresponding to different eigenvalues are orthogonal:</a:t>
            </a:r>
            <a:endParaRPr lang="en-US"/>
          </a:p>
        </p:txBody>
      </p:sp>
      <p:graphicFrame>
        <p:nvGraphicFramePr>
          <p:cNvPr id="63" name="Object 62">
            <a:extLst>
              <a:ext uri="{FF2B5EF4-FFF2-40B4-BE49-F238E27FC236}">
                <a16:creationId xmlns:a16="http://schemas.microsoft.com/office/drawing/2014/main" id="{7C34BEB0-717B-4369-939D-DB1952F73300}"/>
              </a:ext>
            </a:extLst>
          </p:cNvPr>
          <p:cNvGraphicFramePr>
            <a:graphicFrameLocks noChangeAspect="1"/>
          </p:cNvGraphicFramePr>
          <p:nvPr>
            <p:extLst>
              <p:ext uri="{D42A27DB-BD31-4B8C-83A1-F6EECF244321}">
                <p14:modId xmlns:p14="http://schemas.microsoft.com/office/powerpoint/2010/main" val="1525133602"/>
              </p:ext>
            </p:extLst>
          </p:nvPr>
        </p:nvGraphicFramePr>
        <p:xfrm>
          <a:off x="750888" y="5966367"/>
          <a:ext cx="4806950" cy="706438"/>
        </p:xfrm>
        <a:graphic>
          <a:graphicData uri="http://schemas.openxmlformats.org/presentationml/2006/ole">
            <mc:AlternateContent xmlns:mc="http://schemas.openxmlformats.org/markup-compatibility/2006">
              <mc:Choice xmlns:v="urn:schemas-microsoft-com:vml" Requires="v">
                <p:oleObj name="Equation" r:id="rId8" imgW="3784320" imgH="558720" progId="Equation.DSMT4">
                  <p:embed/>
                </p:oleObj>
              </mc:Choice>
              <mc:Fallback>
                <p:oleObj name="Equation" r:id="rId8" imgW="3784320" imgH="558720" progId="Equation.DSMT4">
                  <p:embed/>
                  <p:pic>
                    <p:nvPicPr>
                      <p:cNvPr id="0" name="Object 81"/>
                      <p:cNvPicPr>
                        <a:picLocks noChangeAspect="1" noChangeArrowheads="1"/>
                      </p:cNvPicPr>
                      <p:nvPr/>
                    </p:nvPicPr>
                    <p:blipFill>
                      <a:blip r:embed="rId9"/>
                      <a:srcRect/>
                      <a:stretch>
                        <a:fillRect/>
                      </a:stretch>
                    </p:blipFill>
                    <p:spPr bwMode="auto">
                      <a:xfrm>
                        <a:off x="750888" y="5966367"/>
                        <a:ext cx="4806950" cy="706438"/>
                      </a:xfrm>
                      <a:prstGeom prst="rect">
                        <a:avLst/>
                      </a:prstGeom>
                      <a:noFill/>
                    </p:spPr>
                  </p:pic>
                </p:oleObj>
              </mc:Fallback>
            </mc:AlternateContent>
          </a:graphicData>
        </a:graphic>
      </p:graphicFrame>
      <p:graphicFrame>
        <p:nvGraphicFramePr>
          <p:cNvPr id="3073" name="Object 3072">
            <a:extLst>
              <a:ext uri="{FF2B5EF4-FFF2-40B4-BE49-F238E27FC236}">
                <a16:creationId xmlns:a16="http://schemas.microsoft.com/office/drawing/2014/main" id="{4C13E2A3-2D0B-46A1-BF23-83BD7947D27F}"/>
              </a:ext>
            </a:extLst>
          </p:cNvPr>
          <p:cNvGraphicFramePr>
            <a:graphicFrameLocks noChangeAspect="1"/>
          </p:cNvGraphicFramePr>
          <p:nvPr>
            <p:extLst>
              <p:ext uri="{D42A27DB-BD31-4B8C-83A1-F6EECF244321}">
                <p14:modId xmlns:p14="http://schemas.microsoft.com/office/powerpoint/2010/main" val="1621529206"/>
              </p:ext>
            </p:extLst>
          </p:nvPr>
        </p:nvGraphicFramePr>
        <p:xfrm>
          <a:off x="6634164" y="5956359"/>
          <a:ext cx="4181403" cy="705637"/>
        </p:xfrm>
        <a:graphic>
          <a:graphicData uri="http://schemas.openxmlformats.org/presentationml/2006/ole">
            <mc:AlternateContent xmlns:mc="http://schemas.openxmlformats.org/markup-compatibility/2006">
              <mc:Choice xmlns:v="urn:schemas-microsoft-com:vml" Requires="v">
                <p:oleObj name="Equation" r:id="rId10" imgW="3289300" imgH="558800" progId="Equation.DSMT4">
                  <p:embed/>
                </p:oleObj>
              </mc:Choice>
              <mc:Fallback>
                <p:oleObj name="Equation" r:id="rId10" imgW="3289300" imgH="558800" progId="Equation.DSMT4">
                  <p:embed/>
                  <p:pic>
                    <p:nvPicPr>
                      <p:cNvPr id="0" name="Object 8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34164" y="5956359"/>
                        <a:ext cx="4181403" cy="705637"/>
                      </a:xfrm>
                      <a:prstGeom prst="rect">
                        <a:avLst/>
                      </a:prstGeom>
                      <a:noFill/>
                    </p:spPr>
                  </p:pic>
                </p:oleObj>
              </mc:Fallback>
            </mc:AlternateContent>
          </a:graphicData>
        </a:graphic>
      </p:graphicFrame>
      <p:graphicFrame>
        <p:nvGraphicFramePr>
          <p:cNvPr id="3077" name="Object 3076">
            <a:extLst>
              <a:ext uri="{FF2B5EF4-FFF2-40B4-BE49-F238E27FC236}">
                <a16:creationId xmlns:a16="http://schemas.microsoft.com/office/drawing/2014/main" id="{AAA2B66F-4AE9-4A45-8637-C6B019788BB4}"/>
              </a:ext>
            </a:extLst>
          </p:cNvPr>
          <p:cNvGraphicFramePr>
            <a:graphicFrameLocks noChangeAspect="1"/>
          </p:cNvGraphicFramePr>
          <p:nvPr>
            <p:extLst>
              <p:ext uri="{D42A27DB-BD31-4B8C-83A1-F6EECF244321}">
                <p14:modId xmlns:p14="http://schemas.microsoft.com/office/powerpoint/2010/main" val="191078275"/>
              </p:ext>
            </p:extLst>
          </p:nvPr>
        </p:nvGraphicFramePr>
        <p:xfrm>
          <a:off x="750888" y="4470989"/>
          <a:ext cx="3562943" cy="424520"/>
        </p:xfrm>
        <a:graphic>
          <a:graphicData uri="http://schemas.openxmlformats.org/presentationml/2006/ole">
            <mc:AlternateContent xmlns:mc="http://schemas.openxmlformats.org/markup-compatibility/2006">
              <mc:Choice xmlns:v="urn:schemas-microsoft-com:vml" Requires="v">
                <p:oleObj name="Equation" r:id="rId12" imgW="2984400" imgH="355320" progId="Equation.DSMT4">
                  <p:embed/>
                </p:oleObj>
              </mc:Choice>
              <mc:Fallback>
                <p:oleObj name="Equation" r:id="rId12" imgW="2984400" imgH="355320" progId="Equation.DSMT4">
                  <p:embed/>
                  <p:pic>
                    <p:nvPicPr>
                      <p:cNvPr id="0" name=""/>
                      <p:cNvPicPr/>
                      <p:nvPr/>
                    </p:nvPicPr>
                    <p:blipFill>
                      <a:blip r:embed="rId13"/>
                      <a:stretch>
                        <a:fillRect/>
                      </a:stretch>
                    </p:blipFill>
                    <p:spPr>
                      <a:xfrm>
                        <a:off x="750888" y="4470989"/>
                        <a:ext cx="3562943" cy="424520"/>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1BA00481-940C-4BE6-9853-FB9D4FD4F44D}"/>
              </a:ext>
            </a:extLst>
          </p:cNvPr>
          <p:cNvSpPr/>
          <p:nvPr/>
        </p:nvSpPr>
        <p:spPr>
          <a:xfrm>
            <a:off x="650216" y="3455225"/>
            <a:ext cx="5008294" cy="369332"/>
          </a:xfrm>
          <a:prstGeom prst="rect">
            <a:avLst/>
          </a:prstGeom>
        </p:spPr>
        <p:txBody>
          <a:bodyPr wrap="none">
            <a:spAutoFit/>
          </a:bodyPr>
          <a:lstStyle/>
          <a:p>
            <a:r>
              <a:rPr lang="en-US" b="1"/>
              <a:t>Representation of vectors and operators in a basis</a:t>
            </a:r>
          </a:p>
        </p:txBody>
      </p:sp>
      <p:graphicFrame>
        <p:nvGraphicFramePr>
          <p:cNvPr id="15" name="Object 14">
            <a:extLst>
              <a:ext uri="{FF2B5EF4-FFF2-40B4-BE49-F238E27FC236}">
                <a16:creationId xmlns:a16="http://schemas.microsoft.com/office/drawing/2014/main" id="{D523AEC9-EB45-4A1E-A10B-C618F76CBD72}"/>
              </a:ext>
            </a:extLst>
          </p:cNvPr>
          <p:cNvGraphicFramePr>
            <a:graphicFrameLocks noChangeAspect="1"/>
          </p:cNvGraphicFramePr>
          <p:nvPr>
            <p:extLst>
              <p:ext uri="{D42A27DB-BD31-4B8C-83A1-F6EECF244321}">
                <p14:modId xmlns:p14="http://schemas.microsoft.com/office/powerpoint/2010/main" val="1897451766"/>
              </p:ext>
            </p:extLst>
          </p:nvPr>
        </p:nvGraphicFramePr>
        <p:xfrm>
          <a:off x="750888" y="3884036"/>
          <a:ext cx="2978168" cy="480234"/>
        </p:xfrm>
        <a:graphic>
          <a:graphicData uri="http://schemas.openxmlformats.org/presentationml/2006/ole">
            <mc:AlternateContent xmlns:mc="http://schemas.openxmlformats.org/markup-compatibility/2006">
              <mc:Choice xmlns:v="urn:schemas-microsoft-com:vml" Requires="v">
                <p:oleObj name="Equation" r:id="rId14" imgW="2209680" imgH="355320" progId="Equation.DSMT4">
                  <p:embed/>
                </p:oleObj>
              </mc:Choice>
              <mc:Fallback>
                <p:oleObj name="Equation" r:id="rId14" imgW="2209680" imgH="355320" progId="Equation.DSMT4">
                  <p:embed/>
                  <p:pic>
                    <p:nvPicPr>
                      <p:cNvPr id="3077" name="Object 3076">
                        <a:extLst>
                          <a:ext uri="{FF2B5EF4-FFF2-40B4-BE49-F238E27FC236}">
                            <a16:creationId xmlns:a16="http://schemas.microsoft.com/office/drawing/2014/main" id="{AAA2B66F-4AE9-4A45-8637-C6B019788BB4}"/>
                          </a:ext>
                        </a:extLst>
                      </p:cNvPr>
                      <p:cNvPicPr/>
                      <p:nvPr/>
                    </p:nvPicPr>
                    <p:blipFill>
                      <a:blip r:embed="rId15"/>
                      <a:stretch>
                        <a:fillRect/>
                      </a:stretch>
                    </p:blipFill>
                    <p:spPr>
                      <a:xfrm>
                        <a:off x="750888" y="3884036"/>
                        <a:ext cx="2978168" cy="480234"/>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5726CF45-2E26-4478-81AE-2DB0769B27E3}"/>
              </a:ext>
            </a:extLst>
          </p:cNvPr>
          <p:cNvGraphicFramePr>
            <a:graphicFrameLocks noChangeAspect="1"/>
          </p:cNvGraphicFramePr>
          <p:nvPr>
            <p:extLst>
              <p:ext uri="{D42A27DB-BD31-4B8C-83A1-F6EECF244321}">
                <p14:modId xmlns:p14="http://schemas.microsoft.com/office/powerpoint/2010/main" val="483648783"/>
              </p:ext>
            </p:extLst>
          </p:nvPr>
        </p:nvGraphicFramePr>
        <p:xfrm>
          <a:off x="4884227" y="3839894"/>
          <a:ext cx="3640137" cy="831850"/>
        </p:xfrm>
        <a:graphic>
          <a:graphicData uri="http://schemas.openxmlformats.org/presentationml/2006/ole">
            <mc:AlternateContent xmlns:mc="http://schemas.openxmlformats.org/markup-compatibility/2006">
              <mc:Choice xmlns:v="urn:schemas-microsoft-com:vml" Requires="v">
                <p:oleObj name="Equation" r:id="rId16" imgW="3352680" imgH="761760" progId="Equation.DSMT4">
                  <p:embed/>
                </p:oleObj>
              </mc:Choice>
              <mc:Fallback>
                <p:oleObj name="Equation" r:id="rId16" imgW="3352680" imgH="761760" progId="Equation.DSMT4">
                  <p:embed/>
                  <p:pic>
                    <p:nvPicPr>
                      <p:cNvPr id="0" name="Object 119"/>
                      <p:cNvPicPr>
                        <a:picLocks noChangeAspect="1" noChangeArrowheads="1"/>
                      </p:cNvPicPr>
                      <p:nvPr/>
                    </p:nvPicPr>
                    <p:blipFill>
                      <a:blip r:embed="rId17"/>
                      <a:srcRect/>
                      <a:stretch>
                        <a:fillRect/>
                      </a:stretch>
                    </p:blipFill>
                    <p:spPr bwMode="auto">
                      <a:xfrm>
                        <a:off x="4884227" y="3839894"/>
                        <a:ext cx="3640137" cy="831850"/>
                      </a:xfrm>
                      <a:prstGeom prst="rect">
                        <a:avLst/>
                      </a:prstGeom>
                      <a:noFill/>
                    </p:spPr>
                  </p:pic>
                </p:oleObj>
              </mc:Fallback>
            </mc:AlternateContent>
          </a:graphicData>
        </a:graphic>
      </p:graphicFrame>
    </p:spTree>
    <p:extLst>
      <p:ext uri="{BB962C8B-B14F-4D97-AF65-F5344CB8AC3E}">
        <p14:creationId xmlns:p14="http://schemas.microsoft.com/office/powerpoint/2010/main" val="35842540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4470631" y="164625"/>
            <a:ext cx="5238096" cy="584775"/>
          </a:xfrm>
          <a:prstGeom prst="rect">
            <a:avLst/>
          </a:prstGeom>
          <a:noFill/>
        </p:spPr>
        <p:txBody>
          <a:bodyPr wrap="square" rtlCol="0">
            <a:spAutoFit/>
          </a:bodyPr>
          <a:lstStyle/>
          <a:p>
            <a:r>
              <a:rPr lang="en-US" sz="3200" b="1" u="sng"/>
              <a:t>Hilbert Space</a:t>
            </a:r>
            <a:endParaRPr lang="en-US" sz="3600" b="1" u="sng"/>
          </a:p>
        </p:txBody>
      </p:sp>
      <p:graphicFrame>
        <p:nvGraphicFramePr>
          <p:cNvPr id="3076" name="Object 3075">
            <a:extLst>
              <a:ext uri="{FF2B5EF4-FFF2-40B4-BE49-F238E27FC236}">
                <a16:creationId xmlns:a16="http://schemas.microsoft.com/office/drawing/2014/main" id="{44B60D1B-E990-4F73-B1B8-AAB69209E05A}"/>
              </a:ext>
            </a:extLst>
          </p:cNvPr>
          <p:cNvGraphicFramePr>
            <a:graphicFrameLocks noChangeAspect="1"/>
          </p:cNvGraphicFramePr>
          <p:nvPr>
            <p:extLst>
              <p:ext uri="{D42A27DB-BD31-4B8C-83A1-F6EECF244321}">
                <p14:modId xmlns:p14="http://schemas.microsoft.com/office/powerpoint/2010/main" val="192614342"/>
              </p:ext>
            </p:extLst>
          </p:nvPr>
        </p:nvGraphicFramePr>
        <p:xfrm>
          <a:off x="291852" y="5850219"/>
          <a:ext cx="6992938" cy="646113"/>
        </p:xfrm>
        <a:graphic>
          <a:graphicData uri="http://schemas.openxmlformats.org/presentationml/2006/ole">
            <mc:AlternateContent xmlns:mc="http://schemas.openxmlformats.org/markup-compatibility/2006">
              <mc:Choice xmlns:v="urn:schemas-microsoft-com:vml" Requires="v">
                <p:oleObj name="Equation" r:id="rId2" imgW="5448240" imgH="507960" progId="Equation.DSMT4">
                  <p:embed/>
                </p:oleObj>
              </mc:Choice>
              <mc:Fallback>
                <p:oleObj name="Equation" r:id="rId2" imgW="5448240" imgH="507960" progId="Equation.DSMT4">
                  <p:embed/>
                  <p:pic>
                    <p:nvPicPr>
                      <p:cNvPr id="3076" name="Object 3075">
                        <a:extLst>
                          <a:ext uri="{FF2B5EF4-FFF2-40B4-BE49-F238E27FC236}">
                            <a16:creationId xmlns:a16="http://schemas.microsoft.com/office/drawing/2014/main" id="{44B60D1B-E990-4F73-B1B8-AAB69209E05A}"/>
                          </a:ext>
                        </a:extLst>
                      </p:cNvPr>
                      <p:cNvPicPr>
                        <a:picLocks noChangeAspect="1" noChangeArrowheads="1"/>
                      </p:cNvPicPr>
                      <p:nvPr/>
                    </p:nvPicPr>
                    <p:blipFill>
                      <a:blip r:embed="rId3"/>
                      <a:srcRect/>
                      <a:stretch>
                        <a:fillRect/>
                      </a:stretch>
                    </p:blipFill>
                    <p:spPr bwMode="auto">
                      <a:xfrm>
                        <a:off x="291852" y="5850219"/>
                        <a:ext cx="6992938" cy="646113"/>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1A747182-0D15-436F-BD21-22025AC69CF9}"/>
              </a:ext>
            </a:extLst>
          </p:cNvPr>
          <p:cNvSpPr txBox="1"/>
          <p:nvPr/>
        </p:nvSpPr>
        <p:spPr>
          <a:xfrm>
            <a:off x="204682" y="3619918"/>
            <a:ext cx="3537956" cy="369332"/>
          </a:xfrm>
          <a:prstGeom prst="rect">
            <a:avLst/>
          </a:prstGeom>
          <a:noFill/>
        </p:spPr>
        <p:txBody>
          <a:bodyPr wrap="none" rtlCol="0">
            <a:spAutoFit/>
          </a:bodyPr>
          <a:lstStyle/>
          <a:p>
            <a:r>
              <a:rPr lang="en-US" b="1" u="sng"/>
              <a:t>Properties of commuting operators</a:t>
            </a:r>
          </a:p>
        </p:txBody>
      </p:sp>
      <p:sp>
        <p:nvSpPr>
          <p:cNvPr id="16" name="TextBox 15">
            <a:extLst>
              <a:ext uri="{FF2B5EF4-FFF2-40B4-BE49-F238E27FC236}">
                <a16:creationId xmlns:a16="http://schemas.microsoft.com/office/drawing/2014/main" id="{F1A617D0-5362-4C40-90EC-8D9DFA451EE5}"/>
              </a:ext>
            </a:extLst>
          </p:cNvPr>
          <p:cNvSpPr txBox="1"/>
          <p:nvPr/>
        </p:nvSpPr>
        <p:spPr>
          <a:xfrm>
            <a:off x="292231" y="1066560"/>
            <a:ext cx="2666756" cy="369332"/>
          </a:xfrm>
          <a:prstGeom prst="rect">
            <a:avLst/>
          </a:prstGeom>
          <a:noFill/>
        </p:spPr>
        <p:txBody>
          <a:bodyPr wrap="none" rtlCol="0">
            <a:spAutoFit/>
          </a:bodyPr>
          <a:lstStyle/>
          <a:p>
            <a:r>
              <a:rPr lang="en-US" b="1" u="sng"/>
              <a:t>Properties of commutator</a:t>
            </a:r>
          </a:p>
        </p:txBody>
      </p:sp>
      <p:graphicFrame>
        <p:nvGraphicFramePr>
          <p:cNvPr id="4" name="Object 3">
            <a:extLst>
              <a:ext uri="{FF2B5EF4-FFF2-40B4-BE49-F238E27FC236}">
                <a16:creationId xmlns:a16="http://schemas.microsoft.com/office/drawing/2014/main" id="{87ADD460-4AB2-49A1-8347-74C94B47DEA3}"/>
              </a:ext>
            </a:extLst>
          </p:cNvPr>
          <p:cNvGraphicFramePr>
            <a:graphicFrameLocks noChangeAspect="1"/>
          </p:cNvGraphicFramePr>
          <p:nvPr>
            <p:extLst>
              <p:ext uri="{D42A27DB-BD31-4B8C-83A1-F6EECF244321}">
                <p14:modId xmlns:p14="http://schemas.microsoft.com/office/powerpoint/2010/main" val="3135341396"/>
              </p:ext>
            </p:extLst>
          </p:nvPr>
        </p:nvGraphicFramePr>
        <p:xfrm>
          <a:off x="345650" y="1579760"/>
          <a:ext cx="1505064" cy="684120"/>
        </p:xfrm>
        <a:graphic>
          <a:graphicData uri="http://schemas.openxmlformats.org/presentationml/2006/ole">
            <mc:AlternateContent xmlns:mc="http://schemas.openxmlformats.org/markup-compatibility/2006">
              <mc:Choice xmlns:v="urn:schemas-microsoft-com:vml" Requires="v">
                <p:oleObj name="Equation" r:id="rId4" imgW="1117440" imgH="507960" progId="Equation.DSMT4">
                  <p:embed/>
                </p:oleObj>
              </mc:Choice>
              <mc:Fallback>
                <p:oleObj name="Equation" r:id="rId4" imgW="1117440" imgH="507960" progId="Equation.DSMT4">
                  <p:embed/>
                  <p:pic>
                    <p:nvPicPr>
                      <p:cNvPr id="0" name=""/>
                      <p:cNvPicPr/>
                      <p:nvPr/>
                    </p:nvPicPr>
                    <p:blipFill>
                      <a:blip r:embed="rId5"/>
                      <a:stretch>
                        <a:fillRect/>
                      </a:stretch>
                    </p:blipFill>
                    <p:spPr>
                      <a:xfrm>
                        <a:off x="345650" y="1579760"/>
                        <a:ext cx="1505064" cy="68412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72D2D487-689D-45BC-9972-89E9FDC1C796}"/>
              </a:ext>
            </a:extLst>
          </p:cNvPr>
          <p:cNvGraphicFramePr>
            <a:graphicFrameLocks noChangeAspect="1"/>
          </p:cNvGraphicFramePr>
          <p:nvPr>
            <p:extLst>
              <p:ext uri="{D42A27DB-BD31-4B8C-83A1-F6EECF244321}">
                <p14:modId xmlns:p14="http://schemas.microsoft.com/office/powerpoint/2010/main" val="729909283"/>
              </p:ext>
            </p:extLst>
          </p:nvPr>
        </p:nvGraphicFramePr>
        <p:xfrm>
          <a:off x="351135" y="2822673"/>
          <a:ext cx="3057525" cy="600075"/>
        </p:xfrm>
        <a:graphic>
          <a:graphicData uri="http://schemas.openxmlformats.org/presentationml/2006/ole">
            <mc:AlternateContent xmlns:mc="http://schemas.openxmlformats.org/markup-compatibility/2006">
              <mc:Choice xmlns:v="urn:schemas-microsoft-com:vml" Requires="v">
                <p:oleObj name="Equation" r:id="rId6" imgW="2590560" imgH="507960" progId="Equation.DSMT4">
                  <p:embed/>
                </p:oleObj>
              </mc:Choice>
              <mc:Fallback>
                <p:oleObj name="Equation" r:id="rId6" imgW="2590560" imgH="507960" progId="Equation.DSMT4">
                  <p:embed/>
                  <p:pic>
                    <p:nvPicPr>
                      <p:cNvPr id="0" name="Object 30"/>
                      <p:cNvPicPr>
                        <a:picLocks noChangeAspect="1" noChangeArrowheads="1"/>
                      </p:cNvPicPr>
                      <p:nvPr/>
                    </p:nvPicPr>
                    <p:blipFill>
                      <a:blip r:embed="rId7"/>
                      <a:srcRect/>
                      <a:stretch>
                        <a:fillRect/>
                      </a:stretch>
                    </p:blipFill>
                    <p:spPr bwMode="auto">
                      <a:xfrm>
                        <a:off x="351135" y="2822673"/>
                        <a:ext cx="3057525" cy="600075"/>
                      </a:xfrm>
                      <a:prstGeom prst="rect">
                        <a:avLst/>
                      </a:prstGeom>
                      <a:noFill/>
                    </p:spPr>
                  </p:pic>
                </p:oleObj>
              </mc:Fallback>
            </mc:AlternateContent>
          </a:graphicData>
        </a:graphic>
      </p:graphicFrame>
      <p:sp>
        <p:nvSpPr>
          <p:cNvPr id="8" name="Rectangle 33">
            <a:extLst>
              <a:ext uri="{FF2B5EF4-FFF2-40B4-BE49-F238E27FC236}">
                <a16:creationId xmlns:a16="http://schemas.microsoft.com/office/drawing/2014/main" id="{365699E4-CE87-460A-830E-6F7CF906C6C5}"/>
              </a:ext>
            </a:extLst>
          </p:cNvPr>
          <p:cNvSpPr>
            <a:spLocks noChangeArrowheads="1"/>
          </p:cNvSpPr>
          <p:nvPr/>
        </p:nvSpPr>
        <p:spPr bwMode="auto">
          <a:xfrm>
            <a:off x="4260915" y="160819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TextBox 9">
            <a:extLst>
              <a:ext uri="{FF2B5EF4-FFF2-40B4-BE49-F238E27FC236}">
                <a16:creationId xmlns:a16="http://schemas.microsoft.com/office/drawing/2014/main" id="{81E49FE6-64C4-4C17-878D-2962526D4F81}"/>
              </a:ext>
            </a:extLst>
          </p:cNvPr>
          <p:cNvSpPr txBox="1"/>
          <p:nvPr/>
        </p:nvSpPr>
        <p:spPr>
          <a:xfrm>
            <a:off x="291852" y="2422573"/>
            <a:ext cx="4339472" cy="338554"/>
          </a:xfrm>
          <a:prstGeom prst="rect">
            <a:avLst/>
          </a:prstGeom>
          <a:noFill/>
        </p:spPr>
        <p:txBody>
          <a:bodyPr wrap="square" rtlCol="0">
            <a:spAutoFit/>
          </a:bodyPr>
          <a:lstStyle/>
          <a:p>
            <a:r>
              <a:rPr lang="en-US" sz="1600"/>
              <a:t>Acts like a derivative</a:t>
            </a:r>
            <a:endParaRPr lang="en-US"/>
          </a:p>
        </p:txBody>
      </p:sp>
      <p:graphicFrame>
        <p:nvGraphicFramePr>
          <p:cNvPr id="12" name="Object 11">
            <a:extLst>
              <a:ext uri="{FF2B5EF4-FFF2-40B4-BE49-F238E27FC236}">
                <a16:creationId xmlns:a16="http://schemas.microsoft.com/office/drawing/2014/main" id="{7318DCE6-326A-4BD9-9F5D-F18449BE9272}"/>
              </a:ext>
            </a:extLst>
          </p:cNvPr>
          <p:cNvGraphicFramePr>
            <a:graphicFrameLocks noChangeAspect="1"/>
          </p:cNvGraphicFramePr>
          <p:nvPr>
            <p:extLst>
              <p:ext uri="{D42A27DB-BD31-4B8C-83A1-F6EECF244321}">
                <p14:modId xmlns:p14="http://schemas.microsoft.com/office/powerpoint/2010/main" val="1857226285"/>
              </p:ext>
            </p:extLst>
          </p:nvPr>
        </p:nvGraphicFramePr>
        <p:xfrm>
          <a:off x="4260915" y="1550134"/>
          <a:ext cx="1880366" cy="346747"/>
        </p:xfrm>
        <a:graphic>
          <a:graphicData uri="http://schemas.openxmlformats.org/presentationml/2006/ole">
            <mc:AlternateContent xmlns:mc="http://schemas.openxmlformats.org/markup-compatibility/2006">
              <mc:Choice xmlns:v="urn:schemas-microsoft-com:vml" Requires="v">
                <p:oleObj name="Equation" r:id="rId8" imgW="1168200" imgH="215640" progId="Equation.DSMT4">
                  <p:embed/>
                </p:oleObj>
              </mc:Choice>
              <mc:Fallback>
                <p:oleObj name="Equation" r:id="rId8" imgW="1168200" imgH="215640" progId="Equation.DSMT4">
                  <p:embed/>
                  <p:pic>
                    <p:nvPicPr>
                      <p:cNvPr id="0" name="Object 34"/>
                      <p:cNvPicPr>
                        <a:picLocks noChangeAspect="1" noChangeArrowheads="1"/>
                      </p:cNvPicPr>
                      <p:nvPr/>
                    </p:nvPicPr>
                    <p:blipFill>
                      <a:blip r:embed="rId9"/>
                      <a:srcRect/>
                      <a:stretch>
                        <a:fillRect/>
                      </a:stretch>
                    </p:blipFill>
                    <p:spPr bwMode="auto">
                      <a:xfrm>
                        <a:off x="4260915" y="1550134"/>
                        <a:ext cx="1880366" cy="346747"/>
                      </a:xfrm>
                      <a:prstGeom prst="rect">
                        <a:avLst/>
                      </a:prstGeom>
                      <a:noFill/>
                    </p:spPr>
                  </p:pic>
                </p:oleObj>
              </mc:Fallback>
            </mc:AlternateContent>
          </a:graphicData>
        </a:graphic>
      </p:graphicFrame>
      <p:graphicFrame>
        <p:nvGraphicFramePr>
          <p:cNvPr id="14" name="Object 13">
            <a:extLst>
              <a:ext uri="{FF2B5EF4-FFF2-40B4-BE49-F238E27FC236}">
                <a16:creationId xmlns:a16="http://schemas.microsoft.com/office/drawing/2014/main" id="{2B812635-683E-4C57-A0F3-A2ADBB99724D}"/>
              </a:ext>
            </a:extLst>
          </p:cNvPr>
          <p:cNvGraphicFramePr>
            <a:graphicFrameLocks noChangeAspect="1"/>
          </p:cNvGraphicFramePr>
          <p:nvPr>
            <p:extLst>
              <p:ext uri="{D42A27DB-BD31-4B8C-83A1-F6EECF244321}">
                <p14:modId xmlns:p14="http://schemas.microsoft.com/office/powerpoint/2010/main" val="1057649507"/>
              </p:ext>
            </p:extLst>
          </p:nvPr>
        </p:nvGraphicFramePr>
        <p:xfrm>
          <a:off x="292100" y="4189413"/>
          <a:ext cx="8066088" cy="249237"/>
        </p:xfrm>
        <a:graphic>
          <a:graphicData uri="http://schemas.openxmlformats.org/presentationml/2006/ole">
            <mc:AlternateContent xmlns:mc="http://schemas.openxmlformats.org/markup-compatibility/2006">
              <mc:Choice xmlns:v="urn:schemas-microsoft-com:vml" Requires="v">
                <p:oleObj name="Equation" r:id="rId10" imgW="6400800" imgH="203040" progId="Equation.DSMT4">
                  <p:embed/>
                </p:oleObj>
              </mc:Choice>
              <mc:Fallback>
                <p:oleObj name="Equation" r:id="rId10" imgW="6400800" imgH="203040" progId="Equation.DSMT4">
                  <p:embed/>
                  <p:pic>
                    <p:nvPicPr>
                      <p:cNvPr id="0" name="Object 44"/>
                      <p:cNvPicPr>
                        <a:picLocks noChangeAspect="1" noChangeArrowheads="1"/>
                      </p:cNvPicPr>
                      <p:nvPr/>
                    </p:nvPicPr>
                    <p:blipFill>
                      <a:blip r:embed="rId11"/>
                      <a:srcRect/>
                      <a:stretch>
                        <a:fillRect/>
                      </a:stretch>
                    </p:blipFill>
                    <p:spPr bwMode="auto">
                      <a:xfrm>
                        <a:off x="292100" y="4189413"/>
                        <a:ext cx="8066088" cy="249237"/>
                      </a:xfrm>
                      <a:prstGeom prst="rect">
                        <a:avLst/>
                      </a:prstGeom>
                      <a:solidFill>
                        <a:srgbClr val="CCFFCC"/>
                      </a:solidFill>
                    </p:spPr>
                  </p:pic>
                </p:oleObj>
              </mc:Fallback>
            </mc:AlternateContent>
          </a:graphicData>
        </a:graphic>
      </p:graphicFrame>
      <p:sp>
        <p:nvSpPr>
          <p:cNvPr id="15" name="Rectangle 47">
            <a:extLst>
              <a:ext uri="{FF2B5EF4-FFF2-40B4-BE49-F238E27FC236}">
                <a16:creationId xmlns:a16="http://schemas.microsoft.com/office/drawing/2014/main" id="{489C4F04-C1F4-41F0-85D5-EBC5A3C12BA4}"/>
              </a:ext>
            </a:extLst>
          </p:cNvPr>
          <p:cNvSpPr>
            <a:spLocks noChangeArrowheads="1"/>
          </p:cNvSpPr>
          <p:nvPr/>
        </p:nvSpPr>
        <p:spPr bwMode="auto">
          <a:xfrm>
            <a:off x="3540868" y="465890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a:extLst>
              <a:ext uri="{FF2B5EF4-FFF2-40B4-BE49-F238E27FC236}">
                <a16:creationId xmlns:a16="http://schemas.microsoft.com/office/drawing/2014/main" id="{426D4796-4998-4793-86F6-242479F6C7F1}"/>
              </a:ext>
            </a:extLst>
          </p:cNvPr>
          <p:cNvGraphicFramePr>
            <a:graphicFrameLocks noChangeAspect="1"/>
          </p:cNvGraphicFramePr>
          <p:nvPr>
            <p:extLst>
              <p:ext uri="{D42A27DB-BD31-4B8C-83A1-F6EECF244321}">
                <p14:modId xmlns:p14="http://schemas.microsoft.com/office/powerpoint/2010/main" val="757312968"/>
              </p:ext>
            </p:extLst>
          </p:nvPr>
        </p:nvGraphicFramePr>
        <p:xfrm>
          <a:off x="291852" y="4683988"/>
          <a:ext cx="7048294" cy="922774"/>
        </p:xfrm>
        <a:graphic>
          <a:graphicData uri="http://schemas.openxmlformats.org/presentationml/2006/ole">
            <mc:AlternateContent xmlns:mc="http://schemas.openxmlformats.org/markup-compatibility/2006">
              <mc:Choice xmlns:v="urn:schemas-microsoft-com:vml" Requires="v">
                <p:oleObj name="Equation" r:id="rId12" imgW="5537160" imgH="723600" progId="Equation.DSMT4">
                  <p:embed/>
                </p:oleObj>
              </mc:Choice>
              <mc:Fallback>
                <p:oleObj name="Equation" r:id="rId12" imgW="5537160" imgH="723600" progId="Equation.DSMT4">
                  <p:embed/>
                  <p:pic>
                    <p:nvPicPr>
                      <p:cNvPr id="0" name="Object 46"/>
                      <p:cNvPicPr>
                        <a:picLocks noChangeAspect="1" noChangeArrowheads="1"/>
                      </p:cNvPicPr>
                      <p:nvPr/>
                    </p:nvPicPr>
                    <p:blipFill>
                      <a:blip r:embed="rId13"/>
                      <a:srcRect/>
                      <a:stretch>
                        <a:fillRect/>
                      </a:stretch>
                    </p:blipFill>
                    <p:spPr bwMode="auto">
                      <a:xfrm>
                        <a:off x="291852" y="4683988"/>
                        <a:ext cx="7048294" cy="922774"/>
                      </a:xfrm>
                      <a:prstGeom prst="rect">
                        <a:avLst/>
                      </a:prstGeom>
                      <a:solidFill>
                        <a:srgbClr val="CCFFCC"/>
                      </a:solidFill>
                    </p:spPr>
                  </p:pic>
                </p:oleObj>
              </mc:Fallback>
            </mc:AlternateContent>
          </a:graphicData>
        </a:graphic>
      </p:graphicFrame>
    </p:spTree>
    <p:extLst>
      <p:ext uri="{BB962C8B-B14F-4D97-AF65-F5344CB8AC3E}">
        <p14:creationId xmlns:p14="http://schemas.microsoft.com/office/powerpoint/2010/main" val="32765105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288940-21E5-49D2-9E96-0F0E4DCB4757}"/>
              </a:ext>
            </a:extLst>
          </p:cNvPr>
          <p:cNvSpPr txBox="1"/>
          <p:nvPr/>
        </p:nvSpPr>
        <p:spPr>
          <a:xfrm>
            <a:off x="3497342" y="150979"/>
            <a:ext cx="5238096" cy="584775"/>
          </a:xfrm>
          <a:prstGeom prst="rect">
            <a:avLst/>
          </a:prstGeom>
          <a:noFill/>
        </p:spPr>
        <p:txBody>
          <a:bodyPr wrap="square" rtlCol="0">
            <a:spAutoFit/>
          </a:bodyPr>
          <a:lstStyle/>
          <a:p>
            <a:r>
              <a:rPr lang="en-US" sz="3200" b="1" u="sng"/>
              <a:t>Quantum Theory Postulate 1</a:t>
            </a:r>
            <a:endParaRPr lang="en-US" sz="3600" b="1" u="sng"/>
          </a:p>
        </p:txBody>
      </p:sp>
      <p:sp>
        <p:nvSpPr>
          <p:cNvPr id="5" name="Rectangle 9">
            <a:extLst>
              <a:ext uri="{FF2B5EF4-FFF2-40B4-BE49-F238E27FC236}">
                <a16:creationId xmlns:a16="http://schemas.microsoft.com/office/drawing/2014/main" id="{31078469-0286-4306-A473-6034C3011B1E}"/>
              </a:ext>
            </a:extLst>
          </p:cNvPr>
          <p:cNvSpPr>
            <a:spLocks noChangeArrowheads="1"/>
          </p:cNvSpPr>
          <p:nvPr/>
        </p:nvSpPr>
        <p:spPr bwMode="auto">
          <a:xfrm>
            <a:off x="8735438" y="365512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2" name="TextBox 31">
            <a:extLst>
              <a:ext uri="{FF2B5EF4-FFF2-40B4-BE49-F238E27FC236}">
                <a16:creationId xmlns:a16="http://schemas.microsoft.com/office/drawing/2014/main" id="{B9C87F2E-5B23-4825-9C8C-6A5C46C08B98}"/>
              </a:ext>
            </a:extLst>
          </p:cNvPr>
          <p:cNvSpPr txBox="1"/>
          <p:nvPr/>
        </p:nvSpPr>
        <p:spPr>
          <a:xfrm>
            <a:off x="650448" y="942680"/>
            <a:ext cx="10303498" cy="646331"/>
          </a:xfrm>
          <a:prstGeom prst="rect">
            <a:avLst/>
          </a:prstGeom>
          <a:noFill/>
        </p:spPr>
        <p:txBody>
          <a:bodyPr wrap="square" rtlCol="0">
            <a:spAutoFit/>
          </a:bodyPr>
          <a:lstStyle/>
          <a:p>
            <a:r>
              <a:rPr lang="en-US"/>
              <a:t>So despite success, we still can’t handle many-electron problems, or work out the Stern-Gerlach thing.  So … first a prelude on Hibert Space properties…</a:t>
            </a:r>
          </a:p>
        </p:txBody>
      </p:sp>
      <p:graphicFrame>
        <p:nvGraphicFramePr>
          <p:cNvPr id="35" name="Object 34">
            <a:extLst>
              <a:ext uri="{FF2B5EF4-FFF2-40B4-BE49-F238E27FC236}">
                <a16:creationId xmlns:a16="http://schemas.microsoft.com/office/drawing/2014/main" id="{DBB73751-A3CB-4592-8DC9-1F487B649C5B}"/>
              </a:ext>
            </a:extLst>
          </p:cNvPr>
          <p:cNvGraphicFramePr>
            <a:graphicFrameLocks noChangeAspect="1"/>
          </p:cNvGraphicFramePr>
          <p:nvPr>
            <p:extLst>
              <p:ext uri="{D42A27DB-BD31-4B8C-83A1-F6EECF244321}">
                <p14:modId xmlns:p14="http://schemas.microsoft.com/office/powerpoint/2010/main" val="2832135410"/>
              </p:ext>
            </p:extLst>
          </p:nvPr>
        </p:nvGraphicFramePr>
        <p:xfrm>
          <a:off x="720137" y="2745885"/>
          <a:ext cx="5453063" cy="1566863"/>
        </p:xfrm>
        <a:graphic>
          <a:graphicData uri="http://schemas.openxmlformats.org/presentationml/2006/ole">
            <mc:AlternateContent xmlns:mc="http://schemas.openxmlformats.org/markup-compatibility/2006">
              <mc:Choice xmlns:v="urn:schemas-microsoft-com:vml" Requires="v">
                <p:oleObj name="Equation" r:id="rId2" imgW="4305240" imgH="1231560" progId="Equation.DSMT4">
                  <p:embed/>
                </p:oleObj>
              </mc:Choice>
              <mc:Fallback>
                <p:oleObj name="Equation" r:id="rId2" imgW="4305240" imgH="123156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3"/>
                      <a:srcRect/>
                      <a:stretch>
                        <a:fillRect/>
                      </a:stretch>
                    </p:blipFill>
                    <p:spPr bwMode="auto">
                      <a:xfrm>
                        <a:off x="720137" y="2745885"/>
                        <a:ext cx="5453063" cy="1566863"/>
                      </a:xfrm>
                      <a:prstGeom prst="rect">
                        <a:avLst/>
                      </a:prstGeom>
                      <a:solidFill>
                        <a:srgbClr val="CCFFCC"/>
                      </a:solidFill>
                    </p:spPr>
                  </p:pic>
                </p:oleObj>
              </mc:Fallback>
            </mc:AlternateContent>
          </a:graphicData>
        </a:graphic>
      </p:graphicFrame>
      <p:sp>
        <p:nvSpPr>
          <p:cNvPr id="36" name="Rectangle 35">
            <a:extLst>
              <a:ext uri="{FF2B5EF4-FFF2-40B4-BE49-F238E27FC236}">
                <a16:creationId xmlns:a16="http://schemas.microsoft.com/office/drawing/2014/main" id="{B3BE78D8-6C23-4D6A-A642-AD51DD94B799}"/>
              </a:ext>
            </a:extLst>
          </p:cNvPr>
          <p:cNvSpPr/>
          <p:nvPr/>
        </p:nvSpPr>
        <p:spPr>
          <a:xfrm>
            <a:off x="650448" y="1713057"/>
            <a:ext cx="6759020" cy="369332"/>
          </a:xfrm>
          <a:prstGeom prst="rect">
            <a:avLst/>
          </a:prstGeom>
        </p:spPr>
        <p:txBody>
          <a:bodyPr wrap="square">
            <a:spAutoFit/>
          </a:bodyPr>
          <a:lstStyle/>
          <a:p>
            <a:r>
              <a:rPr lang="en-US" b="1">
                <a:latin typeface="Arial" panose="020B0604020202020204" pitchFamily="34" charset="0"/>
                <a:ea typeface="Times New Roman" panose="02020603050405020304" pitchFamily="18" charset="0"/>
              </a:rPr>
              <a:t>Postulates 1. The state vector</a:t>
            </a:r>
            <a:endParaRPr lang="en-US">
              <a:latin typeface="Times New Roman" panose="02020603050405020304" pitchFamily="18" charset="0"/>
              <a:ea typeface="Times New Roman" panose="02020603050405020304" pitchFamily="18" charset="0"/>
            </a:endParaRPr>
          </a:p>
        </p:txBody>
      </p:sp>
      <p:sp>
        <p:nvSpPr>
          <p:cNvPr id="50" name="Rectangle 49">
            <a:extLst>
              <a:ext uri="{FF2B5EF4-FFF2-40B4-BE49-F238E27FC236}">
                <a16:creationId xmlns:a16="http://schemas.microsoft.com/office/drawing/2014/main" id="{CECB3159-E085-405C-A78B-B7E1E34593DA}"/>
              </a:ext>
            </a:extLst>
          </p:cNvPr>
          <p:cNvSpPr>
            <a:spLocks noChangeArrowheads="1"/>
          </p:cNvSpPr>
          <p:nvPr/>
        </p:nvSpPr>
        <p:spPr bwMode="auto">
          <a:xfrm>
            <a:off x="509047" y="526958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a:extLst>
              <a:ext uri="{FF2B5EF4-FFF2-40B4-BE49-F238E27FC236}">
                <a16:creationId xmlns:a16="http://schemas.microsoft.com/office/drawing/2014/main" id="{BECAA4CD-26AD-4EB1-9925-73E75F89F582}"/>
              </a:ext>
            </a:extLst>
          </p:cNvPr>
          <p:cNvGraphicFramePr>
            <a:graphicFrameLocks noChangeAspect="1"/>
          </p:cNvGraphicFramePr>
          <p:nvPr>
            <p:extLst>
              <p:ext uri="{D42A27DB-BD31-4B8C-83A1-F6EECF244321}">
                <p14:modId xmlns:p14="http://schemas.microsoft.com/office/powerpoint/2010/main" val="713716770"/>
              </p:ext>
            </p:extLst>
          </p:nvPr>
        </p:nvGraphicFramePr>
        <p:xfrm>
          <a:off x="707010" y="4611053"/>
          <a:ext cx="4648200" cy="581025"/>
        </p:xfrm>
        <a:graphic>
          <a:graphicData uri="http://schemas.openxmlformats.org/presentationml/2006/ole">
            <mc:AlternateContent xmlns:mc="http://schemas.openxmlformats.org/markup-compatibility/2006">
              <mc:Choice xmlns:v="urn:schemas-microsoft-com:vml" Requires="v">
                <p:oleObj name="Equation" r:id="rId4" imgW="3670200" imgH="457200" progId="Equation.DSMT4">
                  <p:embed/>
                </p:oleObj>
              </mc:Choice>
              <mc:Fallback>
                <p:oleObj name="Equation" r:id="rId4" imgW="3670200" imgH="457200" progId="Equation.DSMT4">
                  <p:embed/>
                  <p:pic>
                    <p:nvPicPr>
                      <p:cNvPr id="35" name="Object 34">
                        <a:extLst>
                          <a:ext uri="{FF2B5EF4-FFF2-40B4-BE49-F238E27FC236}">
                            <a16:creationId xmlns:a16="http://schemas.microsoft.com/office/drawing/2014/main" id="{DBB73751-A3CB-4592-8DC9-1F487B649C5B}"/>
                          </a:ext>
                        </a:extLst>
                      </p:cNvPr>
                      <p:cNvPicPr>
                        <a:picLocks noChangeAspect="1" noChangeArrowheads="1"/>
                      </p:cNvPicPr>
                      <p:nvPr/>
                    </p:nvPicPr>
                    <p:blipFill>
                      <a:blip r:embed="rId5"/>
                      <a:srcRect/>
                      <a:stretch>
                        <a:fillRect/>
                      </a:stretch>
                    </p:blipFill>
                    <p:spPr bwMode="auto">
                      <a:xfrm>
                        <a:off x="707010" y="4611053"/>
                        <a:ext cx="4648200" cy="581025"/>
                      </a:xfrm>
                      <a:prstGeom prst="rect">
                        <a:avLst/>
                      </a:prstGeom>
                      <a:solidFill>
                        <a:srgbClr val="CCFFCC"/>
                      </a:solidFill>
                    </p:spPr>
                  </p:pic>
                </p:oleObj>
              </mc:Fallback>
            </mc:AlternateContent>
          </a:graphicData>
        </a:graphic>
      </p:graphicFrame>
      <p:sp>
        <p:nvSpPr>
          <p:cNvPr id="3" name="TextBox 2">
            <a:extLst>
              <a:ext uri="{FF2B5EF4-FFF2-40B4-BE49-F238E27FC236}">
                <a16:creationId xmlns:a16="http://schemas.microsoft.com/office/drawing/2014/main" id="{9FB8EBDA-1EA1-46B7-8735-EE51CEF7A378}"/>
              </a:ext>
            </a:extLst>
          </p:cNvPr>
          <p:cNvSpPr txBox="1"/>
          <p:nvPr/>
        </p:nvSpPr>
        <p:spPr>
          <a:xfrm>
            <a:off x="650448" y="2027041"/>
            <a:ext cx="6208565" cy="646331"/>
          </a:xfrm>
          <a:prstGeom prst="rect">
            <a:avLst/>
          </a:prstGeom>
          <a:noFill/>
        </p:spPr>
        <p:txBody>
          <a:bodyPr wrap="square" rtlCol="0">
            <a:spAutoFit/>
          </a:bodyPr>
          <a:lstStyle/>
          <a:p>
            <a:r>
              <a:rPr lang="en-US"/>
              <a:t>To start out, we simply define the ‘space’ that our description of the quantum-mechanical particle resides in.  </a:t>
            </a:r>
          </a:p>
        </p:txBody>
      </p:sp>
    </p:spTree>
    <p:extLst>
      <p:ext uri="{BB962C8B-B14F-4D97-AF65-F5344CB8AC3E}">
        <p14:creationId xmlns:p14="http://schemas.microsoft.com/office/powerpoint/2010/main" val="34703346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5848</TotalTime>
  <Words>2829</Words>
  <Application>Microsoft Office PowerPoint</Application>
  <PresentationFormat>Widescreen</PresentationFormat>
  <Paragraphs>161</Paragraphs>
  <Slides>24</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3</vt:i4>
      </vt:variant>
      <vt:variant>
        <vt:lpstr>Slide Titles</vt:lpstr>
      </vt:variant>
      <vt:variant>
        <vt:i4>24</vt:i4>
      </vt:variant>
    </vt:vector>
  </HeadingPairs>
  <TitlesOfParts>
    <vt:vector size="32" baseType="lpstr">
      <vt:lpstr>Arial</vt:lpstr>
      <vt:lpstr>Calibri</vt:lpstr>
      <vt:lpstr>Calibri Light</vt:lpstr>
      <vt:lpstr>Times New Roman</vt:lpstr>
      <vt:lpstr>Office Theme</vt:lpstr>
      <vt:lpstr>Bitmap Image</vt:lpstr>
      <vt:lpstr>Equation</vt:lpstr>
      <vt:lpstr>MathType 7.0 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Douglas</dc:creator>
  <cp:lastModifiedBy>Andrew Douglas</cp:lastModifiedBy>
  <cp:revision>326</cp:revision>
  <dcterms:created xsi:type="dcterms:W3CDTF">2019-04-29T17:52:20Z</dcterms:created>
  <dcterms:modified xsi:type="dcterms:W3CDTF">2023-05-15T16:55:39Z</dcterms:modified>
</cp:coreProperties>
</file>